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Lst>
  <p:notesMasterIdLst>
    <p:notesMasterId r:id="rId91"/>
  </p:notesMasterIdLst>
  <p:handoutMasterIdLst>
    <p:handoutMasterId r:id="rId92"/>
  </p:handoutMasterIdLst>
  <p:sldIdLst>
    <p:sldId id="385" r:id="rId5"/>
    <p:sldId id="326" r:id="rId6"/>
    <p:sldId id="327" r:id="rId7"/>
    <p:sldId id="393" r:id="rId8"/>
    <p:sldId id="394" r:id="rId9"/>
    <p:sldId id="395" r:id="rId10"/>
    <p:sldId id="396"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7" r:id="rId66"/>
    <p:sldId id="320" r:id="rId67"/>
    <p:sldId id="321" r:id="rId68"/>
    <p:sldId id="322" r:id="rId69"/>
    <p:sldId id="323" r:id="rId70"/>
    <p:sldId id="324" r:id="rId71"/>
    <p:sldId id="325" r:id="rId72"/>
    <p:sldId id="304" r:id="rId73"/>
    <p:sldId id="307" r:id="rId74"/>
    <p:sldId id="297" r:id="rId75"/>
    <p:sldId id="303" r:id="rId76"/>
    <p:sldId id="383" r:id="rId77"/>
    <p:sldId id="309" r:id="rId78"/>
    <p:sldId id="310" r:id="rId79"/>
    <p:sldId id="312" r:id="rId80"/>
    <p:sldId id="308" r:id="rId81"/>
    <p:sldId id="306" r:id="rId82"/>
    <p:sldId id="298" r:id="rId83"/>
    <p:sldId id="390" r:id="rId84"/>
    <p:sldId id="302" r:id="rId85"/>
    <p:sldId id="316" r:id="rId86"/>
    <p:sldId id="317" r:id="rId87"/>
    <p:sldId id="384" r:id="rId88"/>
    <p:sldId id="392" r:id="rId89"/>
    <p:sldId id="300" r:id="rId90"/>
  </p:sldIdLst>
  <p:sldSz cx="9906000" cy="6858000" type="A4"/>
  <p:notesSz cx="6797675" cy="9928225"/>
  <p:defaultTextStyle>
    <a:defPPr>
      <a:defRPr lang="en-US"/>
    </a:defPPr>
    <a:lvl1pPr algn="l" rtl="0" fontAlgn="base">
      <a:spcBef>
        <a:spcPct val="0"/>
      </a:spcBef>
      <a:spcAft>
        <a:spcPct val="0"/>
      </a:spcAft>
      <a:defRPr sz="3200" kern="1200">
        <a:solidFill>
          <a:schemeClr val="tx1"/>
        </a:solidFill>
        <a:latin typeface="Lucida Sans" pitchFamily="34" charset="0"/>
        <a:ea typeface="+mn-ea"/>
        <a:cs typeface="+mn-cs"/>
      </a:defRPr>
    </a:lvl1pPr>
    <a:lvl2pPr marL="457200" algn="l" rtl="0" fontAlgn="base">
      <a:spcBef>
        <a:spcPct val="0"/>
      </a:spcBef>
      <a:spcAft>
        <a:spcPct val="0"/>
      </a:spcAft>
      <a:defRPr sz="3200" kern="1200">
        <a:solidFill>
          <a:schemeClr val="tx1"/>
        </a:solidFill>
        <a:latin typeface="Lucida Sans" pitchFamily="34" charset="0"/>
        <a:ea typeface="+mn-ea"/>
        <a:cs typeface="+mn-cs"/>
      </a:defRPr>
    </a:lvl2pPr>
    <a:lvl3pPr marL="914400" algn="l" rtl="0" fontAlgn="base">
      <a:spcBef>
        <a:spcPct val="0"/>
      </a:spcBef>
      <a:spcAft>
        <a:spcPct val="0"/>
      </a:spcAft>
      <a:defRPr sz="3200" kern="1200">
        <a:solidFill>
          <a:schemeClr val="tx1"/>
        </a:solidFill>
        <a:latin typeface="Lucida Sans" pitchFamily="34" charset="0"/>
        <a:ea typeface="+mn-ea"/>
        <a:cs typeface="+mn-cs"/>
      </a:defRPr>
    </a:lvl3pPr>
    <a:lvl4pPr marL="1371600" algn="l" rtl="0" fontAlgn="base">
      <a:spcBef>
        <a:spcPct val="0"/>
      </a:spcBef>
      <a:spcAft>
        <a:spcPct val="0"/>
      </a:spcAft>
      <a:defRPr sz="3200" kern="1200">
        <a:solidFill>
          <a:schemeClr val="tx1"/>
        </a:solidFill>
        <a:latin typeface="Lucida Sans" pitchFamily="34" charset="0"/>
        <a:ea typeface="+mn-ea"/>
        <a:cs typeface="+mn-cs"/>
      </a:defRPr>
    </a:lvl4pPr>
    <a:lvl5pPr marL="1828800" algn="l" rtl="0" fontAlgn="base">
      <a:spcBef>
        <a:spcPct val="0"/>
      </a:spcBef>
      <a:spcAft>
        <a:spcPct val="0"/>
      </a:spcAft>
      <a:defRPr sz="3200" kern="1200">
        <a:solidFill>
          <a:schemeClr val="tx1"/>
        </a:solidFill>
        <a:latin typeface="Lucida Sans" pitchFamily="34" charset="0"/>
        <a:ea typeface="+mn-ea"/>
        <a:cs typeface="+mn-cs"/>
      </a:defRPr>
    </a:lvl5pPr>
    <a:lvl6pPr marL="2286000" algn="l" defTabSz="914400" rtl="0" eaLnBrk="1" latinLnBrk="0" hangingPunct="1">
      <a:defRPr sz="3200" kern="1200">
        <a:solidFill>
          <a:schemeClr val="tx1"/>
        </a:solidFill>
        <a:latin typeface="Lucida Sans" pitchFamily="34" charset="0"/>
        <a:ea typeface="+mn-ea"/>
        <a:cs typeface="+mn-cs"/>
      </a:defRPr>
    </a:lvl6pPr>
    <a:lvl7pPr marL="2743200" algn="l" defTabSz="914400" rtl="0" eaLnBrk="1" latinLnBrk="0" hangingPunct="1">
      <a:defRPr sz="3200" kern="1200">
        <a:solidFill>
          <a:schemeClr val="tx1"/>
        </a:solidFill>
        <a:latin typeface="Lucida Sans" pitchFamily="34" charset="0"/>
        <a:ea typeface="+mn-ea"/>
        <a:cs typeface="+mn-cs"/>
      </a:defRPr>
    </a:lvl7pPr>
    <a:lvl8pPr marL="3200400" algn="l" defTabSz="914400" rtl="0" eaLnBrk="1" latinLnBrk="0" hangingPunct="1">
      <a:defRPr sz="3200" kern="1200">
        <a:solidFill>
          <a:schemeClr val="tx1"/>
        </a:solidFill>
        <a:latin typeface="Lucida Sans" pitchFamily="34" charset="0"/>
        <a:ea typeface="+mn-ea"/>
        <a:cs typeface="+mn-cs"/>
      </a:defRPr>
    </a:lvl8pPr>
    <a:lvl9pPr marL="3657600" algn="l" defTabSz="914400" rtl="0" eaLnBrk="1" latinLnBrk="0" hangingPunct="1">
      <a:defRPr sz="3200"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CCFFFF"/>
    <a:srgbClr val="CC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9" autoAdjust="0"/>
    <p:restoredTop sz="99856" autoAdjust="0"/>
  </p:normalViewPr>
  <p:slideViewPr>
    <p:cSldViewPr>
      <p:cViewPr>
        <p:scale>
          <a:sx n="64" d="100"/>
          <a:sy n="64" d="100"/>
        </p:scale>
        <p:origin x="-108" y="-16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sz="quarter" idx="1"/>
          </p:nvPr>
        </p:nvSpPr>
        <p:spPr bwMode="auto">
          <a:xfrm>
            <a:off x="3852017"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ChangeArrowheads="1"/>
          </p:cNvSpPr>
          <p:nvPr>
            <p:ph type="ftr" sz="quarter" idx="2"/>
          </p:nvPr>
        </p:nvSpPr>
        <p:spPr bwMode="auto">
          <a:xfrm>
            <a:off x="1"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1" name="Rectangle 5"/>
          <p:cNvSpPr>
            <a:spLocks noGrp="1" noChangeArrowheads="1"/>
          </p:cNvSpPr>
          <p:nvPr>
            <p:ph type="sldNum" sz="quarter" idx="3"/>
          </p:nvPr>
        </p:nvSpPr>
        <p:spPr bwMode="auto">
          <a:xfrm>
            <a:off x="3852017"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2E0AF37-F359-40E8-BA7A-AD308DD1C945}" type="slidenum">
              <a:rPr lang="en-US"/>
              <a:pPr/>
              <a:t>‹#›</a:t>
            </a:fld>
            <a:endParaRPr lang="en-US"/>
          </a:p>
        </p:txBody>
      </p:sp>
    </p:spTree>
    <p:extLst>
      <p:ext uri="{BB962C8B-B14F-4D97-AF65-F5344CB8AC3E}">
        <p14:creationId xmlns:p14="http://schemas.microsoft.com/office/powerpoint/2010/main" val="50936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52017"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52017"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69DC90-01A9-4936-9A8A-0EE48BEE74D6}" type="slidenum">
              <a:rPr lang="en-US"/>
              <a:pPr/>
              <a:t>‹#›</a:t>
            </a:fld>
            <a:endParaRPr lang="en-US"/>
          </a:p>
        </p:txBody>
      </p:sp>
    </p:spTree>
    <p:extLst>
      <p:ext uri="{BB962C8B-B14F-4D97-AF65-F5344CB8AC3E}">
        <p14:creationId xmlns:p14="http://schemas.microsoft.com/office/powerpoint/2010/main" val="371855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Lucida Sans" pitchFamily="34" charset="0"/>
        <a:ea typeface="+mn-ea"/>
        <a:cs typeface="+mn-cs"/>
      </a:defRPr>
    </a:lvl1pPr>
    <a:lvl2pPr marL="457200" algn="l" rtl="0" fontAlgn="base">
      <a:spcBef>
        <a:spcPct val="30000"/>
      </a:spcBef>
      <a:spcAft>
        <a:spcPct val="0"/>
      </a:spcAft>
      <a:defRPr sz="1200" kern="1200">
        <a:solidFill>
          <a:schemeClr val="tx1"/>
        </a:solidFill>
        <a:latin typeface="Lucida Sans" pitchFamily="34" charset="0"/>
        <a:ea typeface="+mn-ea"/>
        <a:cs typeface="+mn-cs"/>
      </a:defRPr>
    </a:lvl2pPr>
    <a:lvl3pPr marL="914400" algn="l" rtl="0" fontAlgn="base">
      <a:spcBef>
        <a:spcPct val="30000"/>
      </a:spcBef>
      <a:spcAft>
        <a:spcPct val="0"/>
      </a:spcAft>
      <a:defRPr sz="1200" kern="1200">
        <a:solidFill>
          <a:schemeClr val="tx1"/>
        </a:solidFill>
        <a:latin typeface="Lucida Sans" pitchFamily="34" charset="0"/>
        <a:ea typeface="+mn-ea"/>
        <a:cs typeface="+mn-cs"/>
      </a:defRPr>
    </a:lvl3pPr>
    <a:lvl4pPr marL="1371600" algn="l" rtl="0" fontAlgn="base">
      <a:spcBef>
        <a:spcPct val="30000"/>
      </a:spcBef>
      <a:spcAft>
        <a:spcPct val="0"/>
      </a:spcAft>
      <a:defRPr sz="1200" kern="1200">
        <a:solidFill>
          <a:schemeClr val="tx1"/>
        </a:solidFill>
        <a:latin typeface="Lucida Sans" pitchFamily="34" charset="0"/>
        <a:ea typeface="+mn-ea"/>
        <a:cs typeface="+mn-cs"/>
      </a:defRPr>
    </a:lvl4pPr>
    <a:lvl5pPr marL="1828800" algn="l" rtl="0" fontAlgn="base">
      <a:spcBef>
        <a:spcPct val="30000"/>
      </a:spcBef>
      <a:spcAft>
        <a:spcPct val="0"/>
      </a:spcAft>
      <a:defRPr sz="1200" kern="1200">
        <a:solidFill>
          <a:schemeClr val="tx1"/>
        </a:solidFill>
        <a:latin typeface="Lucida 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FDF52-FA57-44AE-B620-D0CF8AD5C17A}" type="slidenum">
              <a:rPr lang="en-GB" altLang="en-US" smtClean="0">
                <a:solidFill>
                  <a:prstClr val="black"/>
                </a:solidFill>
              </a:rPr>
              <a:pPr/>
              <a:t>61</a:t>
            </a:fld>
            <a:endParaRPr lang="en-GB" altLang="en-US">
              <a:solidFill>
                <a:prstClr val="black"/>
              </a:solidFill>
            </a:endParaRPr>
          </a:p>
        </p:txBody>
      </p:sp>
    </p:spTree>
    <p:extLst>
      <p:ext uri="{BB962C8B-B14F-4D97-AF65-F5344CB8AC3E}">
        <p14:creationId xmlns:p14="http://schemas.microsoft.com/office/powerpoint/2010/main" val="131209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normAutofit fontScale="92500" lnSpcReduction="20000"/>
          </a:bodyPr>
          <a:lstStyle/>
          <a:p>
            <a:pPr>
              <a:spcBef>
                <a:spcPts val="0"/>
              </a:spcBef>
              <a:buNone/>
            </a:pPr>
            <a:r>
              <a:rPr lang="en-GB" b="1" dirty="0" smtClean="0">
                <a:cs typeface="Arial" pitchFamily="34" charset="0"/>
              </a:rPr>
              <a:t>Speaker notes:</a:t>
            </a:r>
          </a:p>
          <a:p>
            <a:pPr>
              <a:spcBef>
                <a:spcPts val="0"/>
              </a:spcBef>
              <a:buNone/>
            </a:pPr>
            <a:endParaRPr lang="en-GB" b="1" dirty="0" smtClean="0">
              <a:cs typeface="Arial" pitchFamily="34" charset="0"/>
            </a:endParaRPr>
          </a:p>
          <a:p>
            <a:pPr>
              <a:spcBef>
                <a:spcPts val="0"/>
              </a:spcBef>
              <a:buNone/>
            </a:pPr>
            <a:r>
              <a:rPr lang="en-GB" dirty="0" smtClean="0">
                <a:cs typeface="Arial" pitchFamily="34" charset="0"/>
              </a:rPr>
              <a:t>There are 3 levels of Apprenticeships</a:t>
            </a:r>
          </a:p>
          <a:p>
            <a:pPr>
              <a:spcBef>
                <a:spcPts val="0"/>
              </a:spcBef>
            </a:pPr>
            <a:endParaRPr lang="en-GB" dirty="0" smtClean="0">
              <a:cs typeface="Arial" pitchFamily="34" charset="0"/>
            </a:endParaRPr>
          </a:p>
          <a:p>
            <a:pPr>
              <a:spcBef>
                <a:spcPts val="0"/>
              </a:spcBef>
              <a:buNone/>
            </a:pPr>
            <a:r>
              <a:rPr lang="en-GB" dirty="0" smtClean="0">
                <a:cs typeface="Arial" pitchFamily="34" charset="0"/>
              </a:rPr>
              <a:t>Intermediate Level Apprenticeships – equivalent to 5 A*-C GCSEs</a:t>
            </a:r>
          </a:p>
          <a:p>
            <a:pPr>
              <a:spcBef>
                <a:spcPts val="0"/>
              </a:spcBef>
              <a:buNone/>
            </a:pPr>
            <a:r>
              <a:rPr lang="en-GB" dirty="0" smtClean="0">
                <a:cs typeface="Arial" pitchFamily="34" charset="0"/>
              </a:rPr>
              <a:t>Advanced Level Apprenticeships – equivalent to 2 A-levels</a:t>
            </a:r>
          </a:p>
          <a:p>
            <a:pPr>
              <a:spcBef>
                <a:spcPts val="0"/>
              </a:spcBef>
              <a:buNone/>
            </a:pPr>
            <a:r>
              <a:rPr lang="en-GB" dirty="0" smtClean="0">
                <a:cs typeface="Arial" pitchFamily="34" charset="0"/>
              </a:rPr>
              <a:t>Higher Apprenticeships – equivalent to foundation degree and 4-5 vocational qualifications. Higher Apprenticeships are in development for levels 6 and 7 equivalent to bachelors and masters degrees</a:t>
            </a:r>
          </a:p>
          <a:p>
            <a:pPr>
              <a:spcBef>
                <a:spcPts val="0"/>
              </a:spcBef>
              <a:buNone/>
            </a:pPr>
            <a:endParaRPr lang="en-GB" dirty="0" smtClean="0">
              <a:cs typeface="Arial" pitchFamily="34" charset="0"/>
            </a:endParaRPr>
          </a:p>
          <a:p>
            <a:pPr>
              <a:spcBef>
                <a:spcPts val="0"/>
              </a:spcBef>
              <a:buNone/>
            </a:pPr>
            <a:r>
              <a:rPr lang="en-GB" dirty="0" smtClean="0">
                <a:cs typeface="Arial" pitchFamily="34" charset="0"/>
              </a:rPr>
              <a:t>Apprenticeships have a minimum of 12 months, and can take up to four years to complete depending on the level of Apprenticeship, the apprentices ability and the industry sector</a:t>
            </a:r>
          </a:p>
          <a:p>
            <a:pPr>
              <a:spcBef>
                <a:spcPts val="0"/>
              </a:spcBef>
            </a:pPr>
            <a:endParaRPr lang="en-GB" dirty="0" smtClean="0"/>
          </a:p>
          <a:p>
            <a:pPr marL="742950" lvl="1" indent="-285750">
              <a:spcBef>
                <a:spcPts val="600"/>
              </a:spcBef>
              <a:spcAft>
                <a:spcPts val="600"/>
              </a:spcAft>
              <a:buFont typeface="Arial" charset="0"/>
              <a:buChar char="–"/>
            </a:pPr>
            <a:r>
              <a:rPr lang="en-GB" dirty="0" smtClean="0">
                <a:cs typeface="Arial" charset="0"/>
              </a:rPr>
              <a:t>Level 4 (Certificate of Higher Education)</a:t>
            </a:r>
          </a:p>
          <a:p>
            <a:pPr marL="742950" lvl="1" indent="-285750">
              <a:spcBef>
                <a:spcPts val="600"/>
              </a:spcBef>
              <a:spcAft>
                <a:spcPts val="600"/>
              </a:spcAft>
              <a:buFont typeface="Arial" charset="0"/>
              <a:buChar char="–"/>
            </a:pPr>
            <a:r>
              <a:rPr lang="en-GB" dirty="0" smtClean="0">
                <a:cs typeface="Arial" charset="0"/>
              </a:rPr>
              <a:t>Level 5 (Foundation Degree)</a:t>
            </a:r>
          </a:p>
          <a:p>
            <a:pPr marL="742950" lvl="1" indent="-285750">
              <a:spcBef>
                <a:spcPts val="600"/>
              </a:spcBef>
              <a:spcAft>
                <a:spcPts val="600"/>
              </a:spcAft>
              <a:buFont typeface="Arial" charset="0"/>
              <a:buChar char="–"/>
            </a:pPr>
            <a:r>
              <a:rPr lang="en-GB" dirty="0" smtClean="0">
                <a:cs typeface="Arial" charset="0"/>
              </a:rPr>
              <a:t>Level 6 (Bachelor’s Degree)</a:t>
            </a:r>
          </a:p>
          <a:p>
            <a:pPr marL="742950" lvl="1" indent="-285750">
              <a:spcBef>
                <a:spcPts val="600"/>
              </a:spcBef>
              <a:spcAft>
                <a:spcPts val="600"/>
              </a:spcAft>
              <a:buFont typeface="Arial" charset="0"/>
              <a:buChar char="–"/>
            </a:pPr>
            <a:r>
              <a:rPr lang="en-GB" dirty="0" smtClean="0">
                <a:cs typeface="Arial" charset="0"/>
              </a:rPr>
              <a:t>Level 7 (Master’s Degree)</a:t>
            </a:r>
          </a:p>
          <a:p>
            <a:pPr>
              <a:spcBef>
                <a:spcPts val="0"/>
              </a:spcBef>
            </a:pPr>
            <a:r>
              <a:rPr lang="en-GB" b="1" dirty="0" smtClean="0"/>
              <a:t>Additional notes:</a:t>
            </a:r>
          </a:p>
          <a:p>
            <a:pPr>
              <a:spcBef>
                <a:spcPts val="0"/>
              </a:spcBef>
            </a:pPr>
            <a:r>
              <a:rPr lang="en-GB" dirty="0" smtClean="0"/>
              <a:t>When looking for an Apprenticeship vacancy you will need to look at the entry criteria e.g. just because you already have GCSE’s at levels A-C does not automatically mean you can apply for an Advanced Apprenticeship in engineering. You would not want an untrained person to service your car or cut your hair so some sectors still require you to start at an introductory level.  </a:t>
            </a:r>
          </a:p>
          <a:p>
            <a:pPr>
              <a:spcBef>
                <a:spcPts val="0"/>
              </a:spcBef>
            </a:pPr>
            <a:r>
              <a:rPr lang="en-GB" dirty="0" smtClean="0"/>
              <a:t>Also, A-levels do not automatically mean you can move directly into a Higher Apprenticeship, there may be additional criteria depending on the sector.  </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E5D48BBD-DB8C-47E1-B569-3CC39BC0DBBA}" type="slidenum">
              <a:rPr lang="en-GB" smtClean="0"/>
              <a:pPr>
                <a:defRPr/>
              </a:pPr>
              <a:t>76</a:t>
            </a:fld>
            <a:endParaRPr lang="en-GB"/>
          </a:p>
        </p:txBody>
      </p:sp>
    </p:spTree>
    <p:extLst>
      <p:ext uri="{BB962C8B-B14F-4D97-AF65-F5344CB8AC3E}">
        <p14:creationId xmlns:p14="http://schemas.microsoft.com/office/powerpoint/2010/main" val="119041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889411-DF1C-4384-8078-A9792895FCF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399B6-BC98-4FA1-A903-5A4DFEEEB3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4" y="609600"/>
            <a:ext cx="6162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1EA26D-AB62-4AE1-880E-B1BED538A3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9411-DF1C-4384-8078-A9792895FCF3}" type="slidenum">
              <a:rPr lang="en-US" smtClean="0"/>
              <a:pPr/>
              <a:t>‹#›</a:t>
            </a:fld>
            <a:endParaRPr lang="en-US"/>
          </a:p>
        </p:txBody>
      </p:sp>
    </p:spTree>
    <p:extLst>
      <p:ext uri="{BB962C8B-B14F-4D97-AF65-F5344CB8AC3E}">
        <p14:creationId xmlns:p14="http://schemas.microsoft.com/office/powerpoint/2010/main" val="428223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FDAA-DB15-4FBC-94D6-D2D55D17DA4F}" type="slidenum">
              <a:rPr lang="en-US" smtClean="0"/>
              <a:pPr/>
              <a:t>‹#›</a:t>
            </a:fld>
            <a:endParaRPr lang="en-US"/>
          </a:p>
        </p:txBody>
      </p:sp>
    </p:spTree>
    <p:extLst>
      <p:ext uri="{BB962C8B-B14F-4D97-AF65-F5344CB8AC3E}">
        <p14:creationId xmlns:p14="http://schemas.microsoft.com/office/powerpoint/2010/main" val="423198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6E11-D66C-439B-8450-E3837371F937}" type="slidenum">
              <a:rPr lang="en-US" smtClean="0"/>
              <a:pPr/>
              <a:t>‹#›</a:t>
            </a:fld>
            <a:endParaRPr lang="en-US"/>
          </a:p>
        </p:txBody>
      </p:sp>
    </p:spTree>
    <p:extLst>
      <p:ext uri="{BB962C8B-B14F-4D97-AF65-F5344CB8AC3E}">
        <p14:creationId xmlns:p14="http://schemas.microsoft.com/office/powerpoint/2010/main" val="245345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0757-CFAC-45DA-81D6-BC4C302581D5}" type="slidenum">
              <a:rPr lang="en-US" smtClean="0"/>
              <a:pPr/>
              <a:t>‹#›</a:t>
            </a:fld>
            <a:endParaRPr lang="en-US"/>
          </a:p>
        </p:txBody>
      </p:sp>
    </p:spTree>
    <p:extLst>
      <p:ext uri="{BB962C8B-B14F-4D97-AF65-F5344CB8AC3E}">
        <p14:creationId xmlns:p14="http://schemas.microsoft.com/office/powerpoint/2010/main" val="286307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2CF3E-8220-4654-B473-F4924E573E8D}" type="slidenum">
              <a:rPr lang="en-US" smtClean="0"/>
              <a:pPr/>
              <a:t>‹#›</a:t>
            </a:fld>
            <a:endParaRPr lang="en-US"/>
          </a:p>
        </p:txBody>
      </p:sp>
    </p:spTree>
    <p:extLst>
      <p:ext uri="{BB962C8B-B14F-4D97-AF65-F5344CB8AC3E}">
        <p14:creationId xmlns:p14="http://schemas.microsoft.com/office/powerpoint/2010/main" val="2091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03C63-678C-4660-973B-EE92E5085388}" type="slidenum">
              <a:rPr lang="en-US" smtClean="0"/>
              <a:pPr/>
              <a:t>‹#›</a:t>
            </a:fld>
            <a:endParaRPr lang="en-US"/>
          </a:p>
        </p:txBody>
      </p:sp>
    </p:spTree>
    <p:extLst>
      <p:ext uri="{BB962C8B-B14F-4D97-AF65-F5344CB8AC3E}">
        <p14:creationId xmlns:p14="http://schemas.microsoft.com/office/powerpoint/2010/main" val="3598770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1823F-5327-448D-8E1A-B9F5BD3DB8E8}" type="slidenum">
              <a:rPr lang="en-US" smtClean="0"/>
              <a:pPr/>
              <a:t>‹#›</a:t>
            </a:fld>
            <a:endParaRPr lang="en-US"/>
          </a:p>
        </p:txBody>
      </p:sp>
    </p:spTree>
    <p:extLst>
      <p:ext uri="{BB962C8B-B14F-4D97-AF65-F5344CB8AC3E}">
        <p14:creationId xmlns:p14="http://schemas.microsoft.com/office/powerpoint/2010/main" val="388586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0C914-CC8C-4E59-A2BE-FC1076222339}" type="slidenum">
              <a:rPr lang="en-US" smtClean="0"/>
              <a:pPr/>
              <a:t>‹#›</a:t>
            </a:fld>
            <a:endParaRPr lang="en-US"/>
          </a:p>
        </p:txBody>
      </p:sp>
    </p:spTree>
    <p:extLst>
      <p:ext uri="{BB962C8B-B14F-4D97-AF65-F5344CB8AC3E}">
        <p14:creationId xmlns:p14="http://schemas.microsoft.com/office/powerpoint/2010/main" val="333872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30FDAA-DB15-4FBC-94D6-D2D55D17DA4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E33AB-D5E6-4D11-9676-080E06A0B7CA}" type="slidenum">
              <a:rPr lang="en-US" smtClean="0"/>
              <a:pPr/>
              <a:t>‹#›</a:t>
            </a:fld>
            <a:endParaRPr lang="en-US"/>
          </a:p>
        </p:txBody>
      </p:sp>
    </p:spTree>
    <p:extLst>
      <p:ext uri="{BB962C8B-B14F-4D97-AF65-F5344CB8AC3E}">
        <p14:creationId xmlns:p14="http://schemas.microsoft.com/office/powerpoint/2010/main" val="354097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399B6-BC98-4FA1-A903-5A4DFEEEB38B}" type="slidenum">
              <a:rPr lang="en-US" smtClean="0"/>
              <a:pPr/>
              <a:t>‹#›</a:t>
            </a:fld>
            <a:endParaRPr lang="en-US"/>
          </a:p>
        </p:txBody>
      </p:sp>
    </p:spTree>
    <p:extLst>
      <p:ext uri="{BB962C8B-B14F-4D97-AF65-F5344CB8AC3E}">
        <p14:creationId xmlns:p14="http://schemas.microsoft.com/office/powerpoint/2010/main" val="140739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EA26D-AB62-4AE1-880E-B1BED538A3B1}" type="slidenum">
              <a:rPr lang="en-US" smtClean="0"/>
              <a:pPr/>
              <a:t>‹#›</a:t>
            </a:fld>
            <a:endParaRPr lang="en-US"/>
          </a:p>
        </p:txBody>
      </p:sp>
    </p:spTree>
    <p:extLst>
      <p:ext uri="{BB962C8B-B14F-4D97-AF65-F5344CB8AC3E}">
        <p14:creationId xmlns:p14="http://schemas.microsoft.com/office/powerpoint/2010/main" val="412591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55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11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a:xfrm>
            <a:off x="388677" y="360007"/>
            <a:ext cx="6804741" cy="790497"/>
          </a:xfrm>
        </p:spPr>
        <p:txBody>
          <a:bodyPr/>
          <a:lstStyle/>
          <a:p>
            <a:r>
              <a:rPr lang="en-US" dirty="0" smtClean="0"/>
              <a:t>Click to edit Master title style</a:t>
            </a:r>
            <a:endParaRPr lang="en-GB" dirty="0"/>
          </a:p>
        </p:txBody>
      </p:sp>
      <p:sp>
        <p:nvSpPr>
          <p:cNvPr id="8" name="Footer Placeholder 4"/>
          <p:cNvSpPr>
            <a:spLocks noGrp="1"/>
          </p:cNvSpPr>
          <p:nvPr>
            <p:ph type="ftr" sz="quarter" idx="11"/>
          </p:nvPr>
        </p:nvSpPr>
        <p:spPr>
          <a:xfrm>
            <a:off x="5057908" y="6489700"/>
            <a:ext cx="4459418" cy="368300"/>
          </a:xfrm>
          <a:prstGeom prst="rect">
            <a:avLst/>
          </a:prstGeom>
        </p:spPr>
        <p:txBody>
          <a:bodyPr lIns="0" tIns="36000" rIns="0" bIns="0" anchor="t" anchorCtr="0"/>
          <a:lstStyle>
            <a:lvl1pPr marL="0" marR="0" indent="0" algn="l" defTabSz="914400" rtl="0" eaLnBrk="1" fontAlgn="auto" latinLnBrk="0" hangingPunct="1">
              <a:lnSpc>
                <a:spcPct val="100000"/>
              </a:lnSpc>
              <a:spcBef>
                <a:spcPts val="0"/>
              </a:spcBef>
              <a:spcAft>
                <a:spcPts val="0"/>
              </a:spcAft>
              <a:buClrTx/>
              <a:buSzTx/>
              <a:buFontTx/>
              <a:buNone/>
              <a:tabLst/>
              <a:defRPr sz="900" b="0">
                <a:solidFill>
                  <a:schemeClr val="tx1"/>
                </a:solidFill>
                <a:latin typeface="Arial" pitchFamily="34" charset="0"/>
                <a:cs typeface="Arial" pitchFamily="34" charset="0"/>
              </a:defRPr>
            </a:lvl1pPr>
          </a:lstStyle>
          <a:p>
            <a:pPr>
              <a:defRPr/>
            </a:pPr>
            <a:endParaRPr lang="en-GB" dirty="0"/>
          </a:p>
        </p:txBody>
      </p:sp>
      <p:sp>
        <p:nvSpPr>
          <p:cNvPr id="10" name="Footer Placeholder 4"/>
          <p:cNvSpPr txBox="1">
            <a:spLocks/>
          </p:cNvSpPr>
          <p:nvPr userDrawn="1"/>
        </p:nvSpPr>
        <p:spPr>
          <a:xfrm>
            <a:off x="397993" y="6489700"/>
            <a:ext cx="6310202"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fld id="{D84E2E89-EE93-4CD0-8376-02EBF0EA67E3}" type="slidenum">
              <a:rPr lang="en-GB" sz="900" smtClean="0"/>
              <a:pPr marL="0" marR="0" indent="0" algn="l" defTabSz="914400" rtl="0" eaLnBrk="1" fontAlgn="auto" latinLnBrk="0" hangingPunct="1">
                <a:lnSpc>
                  <a:spcPct val="100000"/>
                </a:lnSpc>
                <a:spcBef>
                  <a:spcPts val="0"/>
                </a:spcBef>
                <a:spcAft>
                  <a:spcPts val="0"/>
                </a:spcAft>
                <a:buClrTx/>
                <a:buSzTx/>
                <a:buFontTx/>
                <a:buNone/>
                <a:tabLst/>
                <a:defRPr/>
              </a:pPr>
              <a:t>‹#›</a:t>
            </a:fld>
            <a:r>
              <a:rPr lang="en-GB" sz="900" baseline="0" dirty="0" smtClean="0"/>
              <a:t> </a:t>
            </a:r>
            <a:r>
              <a:rPr lang="en-GB" sz="900" b="0" dirty="0" smtClean="0"/>
              <a:t>|</a:t>
            </a:r>
            <a:r>
              <a:rPr lang="en-GB" sz="900" b="0" baseline="0" dirty="0" smtClean="0"/>
              <a:t> Presentation title</a:t>
            </a:r>
            <a:endParaRPr lang="en-GB" sz="900" b="0" dirty="0"/>
          </a:p>
        </p:txBody>
      </p:sp>
      <p:sp>
        <p:nvSpPr>
          <p:cNvPr id="11" name="Footer Placeholder 4"/>
          <p:cNvSpPr txBox="1">
            <a:spLocks/>
          </p:cNvSpPr>
          <p:nvPr userDrawn="1"/>
        </p:nvSpPr>
        <p:spPr>
          <a:xfrm>
            <a:off x="397996" y="6489700"/>
            <a:ext cx="303535"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p>
        </p:txBody>
      </p:sp>
      <p:sp>
        <p:nvSpPr>
          <p:cNvPr id="12" name="Text Placeholder 2"/>
          <p:cNvSpPr>
            <a:spLocks noGrp="1"/>
          </p:cNvSpPr>
          <p:nvPr>
            <p:ph idx="1"/>
          </p:nvPr>
        </p:nvSpPr>
        <p:spPr>
          <a:xfrm>
            <a:off x="388673" y="1557345"/>
            <a:ext cx="6804742" cy="4525963"/>
          </a:xfrm>
          <a:prstGeom prst="rect">
            <a:avLst/>
          </a:prstGeom>
        </p:spPr>
        <p:txBody>
          <a:bodyPr vert="horz" lIns="0" tIns="0" rIns="0" bIns="0" rtlCol="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3665" y="165405"/>
            <a:ext cx="3109345" cy="985099"/>
          </a:xfrm>
          <a:prstGeom prst="rect">
            <a:avLst/>
          </a:prstGeom>
        </p:spPr>
      </p:pic>
      <p:cxnSp>
        <p:nvCxnSpPr>
          <p:cNvPr id="13" name="Straight Connector 12"/>
          <p:cNvCxnSpPr/>
          <p:nvPr userDrawn="1"/>
        </p:nvCxnSpPr>
        <p:spPr>
          <a:xfrm>
            <a:off x="388673" y="1150497"/>
            <a:ext cx="912865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88673" y="6479449"/>
            <a:ext cx="912865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417" y="370775"/>
            <a:ext cx="2321990" cy="661792"/>
          </a:xfrm>
          <a:prstGeom prst="rect">
            <a:avLst/>
          </a:prstGeom>
        </p:spPr>
      </p:pic>
    </p:spTree>
    <p:extLst>
      <p:ext uri="{BB962C8B-B14F-4D97-AF65-F5344CB8AC3E}">
        <p14:creationId xmlns:p14="http://schemas.microsoft.com/office/powerpoint/2010/main" val="32921722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59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41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3655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237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306E11-D66C-439B-8450-E3837371F93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118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2141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1684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0512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6039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2202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7177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E4876-7058-4AE4-993A-89AFB094A2C7}" type="datetimeFigureOut">
              <a:rPr lang="en-GB" smtClean="0">
                <a:solidFill>
                  <a:prstClr val="black">
                    <a:tint val="75000"/>
                  </a:prstClr>
                </a:solidFill>
              </a:rPr>
              <a:pPr/>
              <a:t>25/08/2018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06794D-17D8-4C3A-A724-F61B5A3CA7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81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28497" y="3645024"/>
            <a:ext cx="9126934" cy="825388"/>
          </a:xfrm>
        </p:spPr>
        <p:txBody>
          <a:bodyPr/>
          <a:lstStyle>
            <a:lvl1pPr>
              <a:defRPr sz="4000" b="1" i="0">
                <a:solidFill>
                  <a:schemeClr val="bg1"/>
                </a:solidFill>
                <a:latin typeface="Arial" charset="0"/>
                <a:ea typeface="Arial" charset="0"/>
                <a:cs typeface="Arial" charset="0"/>
              </a:defRPr>
            </a:lvl1pPr>
          </a:lstStyle>
          <a:p>
            <a:r>
              <a:rPr lang="en-US" dirty="0" smtClean="0"/>
              <a:t>Title here</a:t>
            </a:r>
            <a:endParaRPr lang="en-US" dirty="0"/>
          </a:p>
        </p:txBody>
      </p:sp>
      <p:sp>
        <p:nvSpPr>
          <p:cNvPr id="7" name="Content Placeholder 2"/>
          <p:cNvSpPr>
            <a:spLocks noGrp="1"/>
          </p:cNvSpPr>
          <p:nvPr>
            <p:ph idx="1" hasCustomPrompt="1"/>
          </p:nvPr>
        </p:nvSpPr>
        <p:spPr>
          <a:xfrm>
            <a:off x="434953" y="4470412"/>
            <a:ext cx="9126934" cy="556728"/>
          </a:xfrm>
        </p:spPr>
        <p:txBody>
          <a:bodyPr/>
          <a:lstStyle>
            <a:lvl1pPr marL="0" indent="0">
              <a:buClr>
                <a:srgbClr val="C9122B"/>
              </a:buClr>
              <a:buFont typeface="Lucida Grande"/>
              <a:buNone/>
              <a:defRPr sz="2800">
                <a:solidFill>
                  <a:schemeClr val="bg1"/>
                </a:solidFill>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smtClean="0"/>
              <a:t>Subtitle here</a:t>
            </a:r>
          </a:p>
        </p:txBody>
      </p:sp>
    </p:spTree>
    <p:extLst>
      <p:ext uri="{BB962C8B-B14F-4D97-AF65-F5344CB8AC3E}">
        <p14:creationId xmlns:p14="http://schemas.microsoft.com/office/powerpoint/2010/main" val="4016421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052658" y="476672"/>
            <a:ext cx="7799241" cy="974072"/>
          </a:xfrm>
        </p:spPr>
        <p:txBody>
          <a:bodyPr/>
          <a:lstStyle>
            <a:lvl1pPr>
              <a:defRPr>
                <a:solidFill>
                  <a:schemeClr val="tx1"/>
                </a:solidFill>
              </a:defRPr>
            </a:lvl1pPr>
          </a:lstStyle>
          <a:p>
            <a:r>
              <a:rPr lang="en-US" dirty="0" smtClean="0"/>
              <a:t>Heading here (Section divider slide)</a:t>
            </a:r>
            <a:endParaRPr lang="en-US" dirty="0"/>
          </a:p>
        </p:txBody>
      </p:sp>
      <p:sp>
        <p:nvSpPr>
          <p:cNvPr id="13" name="Content Placeholder 2"/>
          <p:cNvSpPr>
            <a:spLocks noGrp="1"/>
          </p:cNvSpPr>
          <p:nvPr>
            <p:ph idx="1" hasCustomPrompt="1"/>
          </p:nvPr>
        </p:nvSpPr>
        <p:spPr>
          <a:xfrm>
            <a:off x="1052659" y="1412777"/>
            <a:ext cx="7800867" cy="4464495"/>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smtClean="0"/>
              <a:t>Content or subheading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6792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2"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CF0757-CFAC-45DA-81D6-BC4C302581D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259" y="1340768"/>
            <a:ext cx="9125140" cy="86409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8229" y="2276873"/>
            <a:ext cx="9126934" cy="3960441"/>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54171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229" y="2276872"/>
            <a:ext cx="4368754"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9017" y="2276872"/>
            <a:ext cx="4446145"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28229" y="1340768"/>
            <a:ext cx="9126934" cy="86409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94678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497" y="2276873"/>
            <a:ext cx="4787900" cy="3936603"/>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2"/>
          <p:cNvSpPr>
            <a:spLocks noGrp="1"/>
          </p:cNvSpPr>
          <p:nvPr>
            <p:ph type="pic" idx="10"/>
          </p:nvPr>
        </p:nvSpPr>
        <p:spPr>
          <a:xfrm>
            <a:off x="5421052" y="2276872"/>
            <a:ext cx="4134111"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8" name="Title 1"/>
          <p:cNvSpPr>
            <a:spLocks noGrp="1"/>
          </p:cNvSpPr>
          <p:nvPr>
            <p:ph type="title"/>
          </p:nvPr>
        </p:nvSpPr>
        <p:spPr>
          <a:xfrm>
            <a:off x="428229" y="1340768"/>
            <a:ext cx="9126934" cy="86409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689355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229" y="4800600"/>
            <a:ext cx="6093221" cy="566738"/>
          </a:xfrm>
        </p:spPr>
        <p:txBody>
          <a:bodyPr anchor="b"/>
          <a:lstStyle>
            <a:lvl1pPr algn="l">
              <a:defRPr sz="2000" b="1">
                <a:solidFill>
                  <a:srgbClr val="8A857E"/>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28229" y="1340769"/>
            <a:ext cx="6093221"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428229" y="5432450"/>
            <a:ext cx="609322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300228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29" y="1324204"/>
            <a:ext cx="9126934" cy="4985117"/>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30756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408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D2CF3E-8220-4654-B473-F4924E573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5303C63-678C-4660-973B-EE92E50853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F1823F-5327-448D-8E1A-B9F5BD3DB8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00C914-CC8C-4E59-A2BE-FC107622233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FE33AB-D5E6-4D11-9676-080E06A0B7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bright="25000" contrast="-68000"/>
          </a:blip>
          <a:srcRect/>
          <a:stretch>
            <a:fillRect t="-42000" b="-4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C37C7F-6CFE-44AE-BC7E-3BD15E7342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Lucida Sans" pitchFamily="34" charset="0"/>
        </a:defRPr>
      </a:lvl2pPr>
      <a:lvl3pPr algn="ctr" rtl="0" fontAlgn="base">
        <a:spcBef>
          <a:spcPct val="0"/>
        </a:spcBef>
        <a:spcAft>
          <a:spcPct val="0"/>
        </a:spcAft>
        <a:defRPr sz="4400">
          <a:solidFill>
            <a:schemeClr val="tx2"/>
          </a:solidFill>
          <a:latin typeface="Lucida Sans" pitchFamily="34" charset="0"/>
        </a:defRPr>
      </a:lvl3pPr>
      <a:lvl4pPr algn="ctr" rtl="0" fontAlgn="base">
        <a:spcBef>
          <a:spcPct val="0"/>
        </a:spcBef>
        <a:spcAft>
          <a:spcPct val="0"/>
        </a:spcAft>
        <a:defRPr sz="4400">
          <a:solidFill>
            <a:schemeClr val="tx2"/>
          </a:solidFill>
          <a:latin typeface="Lucida Sans" pitchFamily="34" charset="0"/>
        </a:defRPr>
      </a:lvl4pPr>
      <a:lvl5pPr algn="ctr" rtl="0" fontAlgn="base">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37C7F-6CFE-44AE-BC7E-3BD15E7342D1}" type="slidenum">
              <a:rPr lang="en-US" smtClean="0"/>
              <a:pPr/>
              <a:t>‹#›</a:t>
            </a:fld>
            <a:endParaRPr lang="en-US"/>
          </a:p>
        </p:txBody>
      </p:sp>
    </p:spTree>
    <p:extLst>
      <p:ext uri="{BB962C8B-B14F-4D97-AF65-F5344CB8AC3E}">
        <p14:creationId xmlns:p14="http://schemas.microsoft.com/office/powerpoint/2010/main" val="299816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EE4876-7058-4AE4-993A-89AFB094A2C7}" type="datetimeFigureOut">
              <a:rPr lang="en-GB" smtClean="0">
                <a:solidFill>
                  <a:prstClr val="black">
                    <a:tint val="75000"/>
                  </a:prstClr>
                </a:solidFill>
                <a:latin typeface="Calibri"/>
              </a:rPr>
              <a:pPr fontAlgn="auto">
                <a:spcBef>
                  <a:spcPts val="0"/>
                </a:spcBef>
                <a:spcAft>
                  <a:spcPts val="0"/>
                </a:spcAft>
              </a:pPr>
              <a:t>25/08/2018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E06794D-17D8-4C3A-A724-F61B5A3CA7A9}"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926532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991180"/>
            <a:ext cx="874170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577850" y="2602367"/>
            <a:ext cx="8743421" cy="363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Tree>
    <p:extLst>
      <p:ext uri="{BB962C8B-B14F-4D97-AF65-F5344CB8AC3E}">
        <p14:creationId xmlns:p14="http://schemas.microsoft.com/office/powerpoint/2010/main" val="26151701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txStyles>
    <p:titleStyle>
      <a:lvl1pPr algn="l" rtl="0" eaLnBrk="1" fontAlgn="base" hangingPunct="1">
        <a:spcBef>
          <a:spcPct val="0"/>
        </a:spcBef>
        <a:spcAft>
          <a:spcPct val="0"/>
        </a:spcAft>
        <a:defRPr sz="2800" b="1" i="0">
          <a:solidFill>
            <a:schemeClr val="tx1"/>
          </a:solidFill>
          <a:latin typeface="Arial" charset="0"/>
          <a:ea typeface="Arial" charset="0"/>
          <a:cs typeface="Arial" charset="0"/>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p:titleStyle>
    <p:bodyStyle>
      <a:lvl1pPr marL="179388" indent="-179388"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63" indent="-166688"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63" indent="-188913"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8" indent="-173038"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25" indent="-184150"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3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hyperlink" Target="https://www.ucas.com/advisers/guides-and-resources/qualification-reform" TargetMode="Externa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hyperlink" Target="https://www.ucas.com/ucas/undergraduate/getting-started/what-study/teaching-excellence-framework-tef" TargetMode="Externa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1.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ucas.com/" TargetMode="Externa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hyperlink" Target="http://www.moneysavingexpert.com/students/student-loans-tuition-fees-changes" TargetMode="Externa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hyperlink" Target="https://successatschool.org/university/detail/150/University-of-Exeter" TargetMode="External"/><Relationship Id="rId13" Type="http://schemas.openxmlformats.org/officeDocument/2006/relationships/hyperlink" Target="https://successatschool.org/university/detail/175/University-of-Liverpool" TargetMode="External"/><Relationship Id="rId18" Type="http://schemas.openxmlformats.org/officeDocument/2006/relationships/hyperlink" Target="https://successatschool.org/university/detail/190/University-of-Oxford" TargetMode="External"/><Relationship Id="rId3" Type="http://schemas.openxmlformats.org/officeDocument/2006/relationships/hyperlink" Target="https://successatschool.org/university/detail/126/University-of-Bristol" TargetMode="External"/><Relationship Id="rId21" Type="http://schemas.openxmlformats.org/officeDocument/2006/relationships/hyperlink" Target="https://successatschool.org/university/detail/217/University-of-Sheffield" TargetMode="External"/><Relationship Id="rId7" Type="http://schemas.openxmlformats.org/officeDocument/2006/relationships/hyperlink" Target="https://successatschool.org/university/detail/147/University-of-Edinburgh" TargetMode="External"/><Relationship Id="rId12" Type="http://schemas.openxmlformats.org/officeDocument/2006/relationships/hyperlink" Target="https://successatschool.org/university/detail/170/University-of-Leeds" TargetMode="External"/><Relationship Id="rId17" Type="http://schemas.openxmlformats.org/officeDocument/2006/relationships/hyperlink" Target="https://successatschool.org/university/detail/188/University-of-Nottingham" TargetMode="External"/><Relationship Id="rId2" Type="http://schemas.openxmlformats.org/officeDocument/2006/relationships/hyperlink" Target="https://successatschool.org/university/detail/119/University-of-Birmingham" TargetMode="External"/><Relationship Id="rId16" Type="http://schemas.openxmlformats.org/officeDocument/2006/relationships/hyperlink" Target="https://successatschool.org/university/detail/184/Newcastle-University" TargetMode="External"/><Relationship Id="rId20" Type="http://schemas.openxmlformats.org/officeDocument/2006/relationships/hyperlink" Target="https://successatschool.org/university/detail/200/Queen-s-University-Belfast" TargetMode="External"/><Relationship Id="rId1" Type="http://schemas.openxmlformats.org/officeDocument/2006/relationships/slideLayout" Target="../slideLayouts/slideLayout13.xml"/><Relationship Id="rId6" Type="http://schemas.openxmlformats.org/officeDocument/2006/relationships/hyperlink" Target="https://successatschool.org/university/detail/143/Durham-University" TargetMode="External"/><Relationship Id="rId11" Type="http://schemas.openxmlformats.org/officeDocument/2006/relationships/hyperlink" Target="https://successatschool.org/university/detail/167/King-s-College-London" TargetMode="External"/><Relationship Id="rId24" Type="http://schemas.openxmlformats.org/officeDocument/2006/relationships/hyperlink" Target="https://successatschool.org/university/detail/194/University-of-York" TargetMode="External"/><Relationship Id="rId5" Type="http://schemas.openxmlformats.org/officeDocument/2006/relationships/hyperlink" Target="https://successatschool.org/university/detail/132/Cardiff-University" TargetMode="External"/><Relationship Id="rId15" Type="http://schemas.openxmlformats.org/officeDocument/2006/relationships/hyperlink" Target="https://successatschool.org/university/detail/178/London-School-of-Economics-and-Political-Science" TargetMode="External"/><Relationship Id="rId23" Type="http://schemas.openxmlformats.org/officeDocument/2006/relationships/hyperlink" Target="https://successatschool.org/university/detail/205/University-College-London" TargetMode="External"/><Relationship Id="rId10" Type="http://schemas.openxmlformats.org/officeDocument/2006/relationships/hyperlink" Target="https://successatschool.org/university/detail/164/Imperial-College-London" TargetMode="External"/><Relationship Id="rId19" Type="http://schemas.openxmlformats.org/officeDocument/2006/relationships/hyperlink" Target="https://successatschool.org/university/detail/196/Queen-Mary-University-of-London" TargetMode="External"/><Relationship Id="rId4" Type="http://schemas.openxmlformats.org/officeDocument/2006/relationships/hyperlink" Target="https://successatschool.org/university/detail/130/University-of-Cambridge" TargetMode="External"/><Relationship Id="rId9" Type="http://schemas.openxmlformats.org/officeDocument/2006/relationships/hyperlink" Target="https://successatschool.org/university/detail/153/University-of-Glasgow" TargetMode="External"/><Relationship Id="rId14" Type="http://schemas.openxmlformats.org/officeDocument/2006/relationships/hyperlink" Target="https://successatschool.org/university/detail/181/University-of-Manchester" TargetMode="External"/><Relationship Id="rId22" Type="http://schemas.openxmlformats.org/officeDocument/2006/relationships/hyperlink" Target="https://successatschool.org/university/detail/220/University-of-Southampton"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income-tax/taxfree-and-taxable-state-benefits" TargetMode="External"/><Relationship Id="rId2" Type="http://schemas.openxmlformats.org/officeDocument/2006/relationships/hyperlink" Target="https://www.gov.uk/income-from-selling-services-online" TargetMode="External"/><Relationship Id="rId1" Type="http://schemas.openxmlformats.org/officeDocument/2006/relationships/slideLayout" Target="../slideLayouts/slideLayout40.xml"/><Relationship Id="rId4" Type="http://schemas.openxmlformats.org/officeDocument/2006/relationships/hyperlink" Target="https://www.gov.uk/rent-room-in-your-home/the-rent-a-room-schem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hyperlink" Target="http://www.gov.uk/studentfinance" TargetMode="Externa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hyperlink" Target="http://www.gov.uk/studentfinance" TargetMode="Externa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hyperlink" Target="http://www.studentloanrepayment.co.uk/" TargetMode="Externa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6.xml"/><Relationship Id="rId1" Type="http://schemas.openxmlformats.org/officeDocument/2006/relationships/audio" Target="../media/audio1.wav"/><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4.xml"/><Relationship Id="rId1" Type="http://schemas.openxmlformats.org/officeDocument/2006/relationships/audio" Target="../media/audio2.wav"/><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www.city.ac.uk/" TargetMode="External"/><Relationship Id="rId2" Type="http://schemas.openxmlformats.org/officeDocument/2006/relationships/hyperlink" Target="mailto:schoolsliasion@city.ac.uk" TargetMode="External"/><Relationship Id="rId1" Type="http://schemas.openxmlformats.org/officeDocument/2006/relationships/slideLayout" Target="../slideLayouts/slideLayout40.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atekin\AppData\Local\Microsoft\Windows\Temporary Internet Files\Content.Outlook\E8K843U9\Aldenham_School_panoramic-view_of_new_Sixth_Form_Cent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3736"/>
            <a:ext cx="9802368" cy="6510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4568" y="5013176"/>
            <a:ext cx="8064896" cy="1077218"/>
          </a:xfrm>
          <a:prstGeom prst="rect">
            <a:avLst/>
          </a:prstGeom>
        </p:spPr>
        <p:txBody>
          <a:bodyPr wrap="square">
            <a:spAutoFit/>
          </a:bodyPr>
          <a:lstStyle/>
          <a:p>
            <a:pPr algn="ctr"/>
            <a:r>
              <a:rPr lang="en-GB" b="1" dirty="0">
                <a:solidFill>
                  <a:schemeClr val="bg1"/>
                </a:solidFill>
                <a:latin typeface="Gill Sans MT" panose="020B0502020104020203" pitchFamily="34" charset="0"/>
              </a:rPr>
              <a:t>Aldenham School</a:t>
            </a:r>
            <a:br>
              <a:rPr lang="en-GB" b="1" dirty="0">
                <a:solidFill>
                  <a:schemeClr val="bg1"/>
                </a:solidFill>
                <a:latin typeface="Gill Sans MT" panose="020B0502020104020203" pitchFamily="34" charset="0"/>
              </a:rPr>
            </a:br>
            <a:r>
              <a:rPr lang="en-GB" b="1" dirty="0" smtClean="0">
                <a:solidFill>
                  <a:schemeClr val="bg1"/>
                </a:solidFill>
                <a:latin typeface="Gill Sans MT" panose="020B0502020104020203" pitchFamily="34" charset="0"/>
              </a:rPr>
              <a:t>Higher </a:t>
            </a:r>
            <a:r>
              <a:rPr lang="en-GB" b="1" dirty="0">
                <a:solidFill>
                  <a:schemeClr val="bg1"/>
                </a:solidFill>
                <a:latin typeface="Gill Sans MT" panose="020B0502020104020203" pitchFamily="34" charset="0"/>
              </a:rPr>
              <a:t>Education Information Evening</a:t>
            </a:r>
            <a:endParaRPr lang="en-GB" dirty="0">
              <a:solidFill>
                <a:schemeClr val="bg1"/>
              </a:solidFill>
            </a:endParaRPr>
          </a:p>
        </p:txBody>
      </p:sp>
    </p:spTree>
    <p:extLst>
      <p:ext uri="{BB962C8B-B14F-4D97-AF65-F5344CB8AC3E}">
        <p14:creationId xmlns:p14="http://schemas.microsoft.com/office/powerpoint/2010/main" val="185427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t>Recent developments in higher education</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Why go to university?</a:t>
            </a:r>
          </a:p>
          <a:p>
            <a:pPr marL="0" indent="0">
              <a:buNone/>
            </a:pPr>
            <a:endParaRPr lang="en-US" sz="2800" dirty="0" smtClean="0"/>
          </a:p>
          <a:p>
            <a:pPr>
              <a:buFont typeface="Wingdings" panose="05000000000000000000" pitchFamily="2" charset="2"/>
              <a:buChar char="§"/>
            </a:pPr>
            <a:r>
              <a:rPr lang="en-US" sz="2800" dirty="0" smtClean="0"/>
              <a:t>Choosing a course and university</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UCAS process</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t>Student finance</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Next steps</a:t>
            </a:r>
          </a:p>
        </p:txBody>
      </p:sp>
    </p:spTree>
    <p:extLst>
      <p:ext uri="{BB962C8B-B14F-4D97-AF65-F5344CB8AC3E}">
        <p14:creationId xmlns:p14="http://schemas.microsoft.com/office/powerpoint/2010/main" val="4022672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t>Recent developments in higher education</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solidFill>
                  <a:schemeClr val="bg1">
                    <a:lumMod val="85000"/>
                  </a:schemeClr>
                </a:solidFill>
              </a:rPr>
              <a:t>Why go to university?</a:t>
            </a:r>
          </a:p>
          <a:p>
            <a:pPr marL="0" indent="0">
              <a:buNone/>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Choosing a course and university</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UCAS process</a:t>
            </a:r>
          </a:p>
          <a:p>
            <a:pPr>
              <a:buFont typeface="Wingdings" panose="05000000000000000000" pitchFamily="2" charset="2"/>
              <a:buChar char="§"/>
            </a:pPr>
            <a:endParaRPr lang="en-US" sz="2800" dirty="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Student finance</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Next steps</a:t>
            </a:r>
          </a:p>
        </p:txBody>
      </p:sp>
    </p:spTree>
    <p:extLst>
      <p:ext uri="{BB962C8B-B14F-4D97-AF65-F5344CB8AC3E}">
        <p14:creationId xmlns:p14="http://schemas.microsoft.com/office/powerpoint/2010/main" val="48866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86" y="1196752"/>
            <a:ext cx="9125140" cy="864096"/>
          </a:xfrm>
        </p:spPr>
        <p:txBody>
          <a:bodyPr/>
          <a:lstStyle/>
          <a:p>
            <a:r>
              <a:rPr lang="en-US" dirty="0" smtClean="0"/>
              <a:t>Current climate</a:t>
            </a:r>
            <a:endParaRPr lang="en-US" dirty="0"/>
          </a:p>
        </p:txBody>
      </p:sp>
      <p:sp>
        <p:nvSpPr>
          <p:cNvPr id="3" name="Content Placeholder 2"/>
          <p:cNvSpPr>
            <a:spLocks noGrp="1"/>
          </p:cNvSpPr>
          <p:nvPr>
            <p:ph idx="1"/>
          </p:nvPr>
        </p:nvSpPr>
        <p:spPr>
          <a:xfrm>
            <a:off x="396587" y="2132859"/>
            <a:ext cx="9346581" cy="3960441"/>
          </a:xfrm>
        </p:spPr>
        <p:txBody>
          <a:bodyPr/>
          <a:lstStyle/>
          <a:p>
            <a:r>
              <a:rPr lang="en-US" dirty="0" smtClean="0"/>
              <a:t>The Student Number Control cap has been lifted, giving universities flexibility to choose how many students they recruit per course</a:t>
            </a:r>
          </a:p>
          <a:p>
            <a:endParaRPr lang="en-US" dirty="0"/>
          </a:p>
          <a:p>
            <a:r>
              <a:rPr lang="en-US" dirty="0" smtClean="0"/>
              <a:t>This has seen a change in the behavior of universities</a:t>
            </a:r>
          </a:p>
          <a:p>
            <a:pPr marL="0" indent="0">
              <a:buNone/>
            </a:pPr>
            <a:endParaRPr lang="en-US" dirty="0"/>
          </a:p>
          <a:p>
            <a:r>
              <a:rPr lang="en-US" dirty="0" smtClean="0"/>
              <a:t>Students with an all A-level profile applying to university are likely to receive all five offers from their university choices</a:t>
            </a:r>
          </a:p>
          <a:p>
            <a:pPr marL="0" indent="0">
              <a:buNone/>
            </a:pPr>
            <a:endParaRPr lang="en-US" dirty="0"/>
          </a:p>
          <a:p>
            <a:r>
              <a:rPr lang="en-US" dirty="0"/>
              <a:t>UCAS advice is increasingly to use </a:t>
            </a:r>
            <a:r>
              <a:rPr lang="en-US" dirty="0" smtClean="0"/>
              <a:t>at least one if not two of the five </a:t>
            </a:r>
            <a:r>
              <a:rPr lang="en-US" dirty="0"/>
              <a:t>choices for a </a:t>
            </a:r>
            <a:r>
              <a:rPr lang="en-US" dirty="0" smtClean="0"/>
              <a:t>‘stretch’ choice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713687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Unconditional offers / flexible offer schemes</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smtClean="0"/>
              <a:t>Universities are using different types of offers to attract students, or to encourage students whose applications they particularly like to choose their institution </a:t>
            </a:r>
          </a:p>
          <a:p>
            <a:endParaRPr lang="en-US" dirty="0"/>
          </a:p>
          <a:p>
            <a:r>
              <a:rPr lang="en-US" dirty="0" smtClean="0"/>
              <a:t>Unconditional offers carry no grade requirements. Students are often offered these with a condition to accept their offer to study at the university by a particular date</a:t>
            </a:r>
          </a:p>
          <a:p>
            <a:pPr marL="0" indent="0">
              <a:buNone/>
            </a:pPr>
            <a:endParaRPr lang="en-US" dirty="0"/>
          </a:p>
          <a:p>
            <a:r>
              <a:rPr lang="en-US" dirty="0" smtClean="0"/>
              <a:t>Flexible offers see some students given a lower offer than may be initially advertised by a university. </a:t>
            </a:r>
            <a:r>
              <a:rPr lang="en-US" dirty="0"/>
              <a:t>Students are often offered these with a condition to accept their offer to study at the university by a particular date</a:t>
            </a: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90133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Offers - what this means for you</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smtClean="0"/>
              <a:t>You need to think very carefully before accepting an offer</a:t>
            </a:r>
          </a:p>
          <a:p>
            <a:endParaRPr lang="en-US" dirty="0"/>
          </a:p>
          <a:p>
            <a:r>
              <a:rPr lang="en-US" dirty="0" smtClean="0"/>
              <a:t>If you accept an unconditional offer, you cannot have an insurance choice</a:t>
            </a:r>
          </a:p>
          <a:p>
            <a:endParaRPr lang="en-US" dirty="0"/>
          </a:p>
          <a:p>
            <a:r>
              <a:rPr lang="en-US" dirty="0" smtClean="0"/>
              <a:t>Whilst unconditional and reduced offers can take the pressure of during exam season, do not let this affect how hard you work – your A-level grades are important</a:t>
            </a:r>
          </a:p>
          <a:p>
            <a:endParaRPr lang="en-US" dirty="0"/>
          </a:p>
          <a:p>
            <a:r>
              <a:rPr lang="en-US" dirty="0" smtClean="0"/>
              <a:t>Scholarships may still be dependent on you achieving grades above your offer</a:t>
            </a: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799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55" y="980728"/>
            <a:ext cx="9125140" cy="864096"/>
          </a:xfrm>
        </p:spPr>
        <p:txBody>
          <a:bodyPr/>
          <a:lstStyle/>
          <a:p>
            <a:r>
              <a:rPr lang="en-US" dirty="0" smtClean="0"/>
              <a:t>Qualification reform</a:t>
            </a:r>
            <a:endParaRPr lang="en-US" dirty="0"/>
          </a:p>
        </p:txBody>
      </p:sp>
      <p:sp>
        <p:nvSpPr>
          <p:cNvPr id="3" name="Content Placeholder 2"/>
          <p:cNvSpPr>
            <a:spLocks noGrp="1"/>
          </p:cNvSpPr>
          <p:nvPr>
            <p:ph idx="1"/>
          </p:nvPr>
        </p:nvSpPr>
        <p:spPr>
          <a:xfrm>
            <a:off x="442957" y="1772818"/>
            <a:ext cx="9190563" cy="4248473"/>
          </a:xfrm>
        </p:spPr>
        <p:txBody>
          <a:bodyPr/>
          <a:lstStyle/>
          <a:p>
            <a:r>
              <a:rPr lang="en-US" dirty="0" smtClean="0"/>
              <a:t>GCSEs and A-levels in the United Kingdom are being reformed in phases </a:t>
            </a:r>
          </a:p>
          <a:p>
            <a:endParaRPr lang="en-US" dirty="0"/>
          </a:p>
          <a:p>
            <a:r>
              <a:rPr lang="en-US" dirty="0" smtClean="0"/>
              <a:t>The AS and the A-level are being decoupled to 2 </a:t>
            </a:r>
            <a:r>
              <a:rPr lang="en-US" dirty="0"/>
              <a:t>year linear </a:t>
            </a:r>
            <a:r>
              <a:rPr lang="en-US" dirty="0" smtClean="0"/>
              <a:t>qualification</a:t>
            </a:r>
          </a:p>
          <a:p>
            <a:endParaRPr lang="en-US" dirty="0"/>
          </a:p>
          <a:p>
            <a:r>
              <a:rPr lang="en-US" dirty="0"/>
              <a:t>Universities are aware of the challenges schools and colleges face regarding qualification reform</a:t>
            </a:r>
          </a:p>
          <a:p>
            <a:endParaRPr lang="en-US" dirty="0"/>
          </a:p>
          <a:p>
            <a:r>
              <a:rPr lang="en-US" dirty="0"/>
              <a:t>Universities have been encouraged to release statements regarding their stance on qualification reform - </a:t>
            </a:r>
            <a:r>
              <a:rPr lang="en-US" dirty="0">
                <a:hlinkClick r:id="rId2"/>
              </a:rPr>
              <a:t>https://www.ucas.com/advisers/guides-and-resources/qualification-reform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5442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Excellence Framework (TEF)</a:t>
            </a:r>
            <a:endParaRPr lang="en-US" dirty="0"/>
          </a:p>
        </p:txBody>
      </p:sp>
      <p:sp>
        <p:nvSpPr>
          <p:cNvPr id="3" name="Content Placeholder 2"/>
          <p:cNvSpPr>
            <a:spLocks noGrp="1"/>
          </p:cNvSpPr>
          <p:nvPr>
            <p:ph idx="1"/>
          </p:nvPr>
        </p:nvSpPr>
        <p:spPr>
          <a:xfrm>
            <a:off x="442957" y="2060851"/>
            <a:ext cx="9346581" cy="3960441"/>
          </a:xfrm>
        </p:spPr>
        <p:txBody>
          <a:bodyPr/>
          <a:lstStyle/>
          <a:p>
            <a:r>
              <a:rPr lang="en-US" dirty="0"/>
              <a:t>The Teaching Excellence Framework (TEF) is being introduced by the Government to encourage excellent teaching in universities and </a:t>
            </a:r>
            <a:r>
              <a:rPr lang="en-US" dirty="0" smtClean="0"/>
              <a:t>colleges</a:t>
            </a:r>
          </a:p>
          <a:p>
            <a:pPr marL="0" indent="0">
              <a:buNone/>
            </a:pPr>
            <a:endParaRPr lang="en-US" dirty="0" smtClean="0"/>
          </a:p>
          <a:p>
            <a:r>
              <a:rPr lang="en-US" dirty="0"/>
              <a:t>Universities will be ranked Bronze, Silver and Gold depending on the result of the </a:t>
            </a:r>
            <a:r>
              <a:rPr lang="en-US" dirty="0" smtClean="0"/>
              <a:t>TEF</a:t>
            </a:r>
          </a:p>
          <a:p>
            <a:endParaRPr lang="en-US" dirty="0"/>
          </a:p>
          <a:p>
            <a:r>
              <a:rPr lang="en-US" dirty="0"/>
              <a:t>Universities and colleges with a successful TEF award will be able to increase fees for full-time courses, in line with </a:t>
            </a:r>
            <a:r>
              <a:rPr lang="en-US" dirty="0" smtClean="0"/>
              <a:t>inflation</a:t>
            </a:r>
          </a:p>
          <a:p>
            <a:endParaRPr lang="en-US" dirty="0"/>
          </a:p>
          <a:p>
            <a:r>
              <a:rPr lang="en-US" dirty="0">
                <a:hlinkClick r:id="rId2"/>
              </a:rPr>
              <a:t>https://</a:t>
            </a:r>
            <a:r>
              <a:rPr lang="en-US" dirty="0" smtClean="0">
                <a:hlinkClick r:id="rId2"/>
              </a:rPr>
              <a:t>www.ucas.com/ucas/undergraduate/getting-started/what-study/teaching-excellence-framework-tef</a:t>
            </a:r>
            <a:r>
              <a:rPr lang="en-US" dirty="0" smtClean="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20727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TEF – what this means for you</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smtClean="0"/>
              <a:t>More emphasis on value for money – universities will have to demonstrate what students gain will gain from their course</a:t>
            </a:r>
          </a:p>
          <a:p>
            <a:endParaRPr lang="en-US" dirty="0"/>
          </a:p>
          <a:p>
            <a:r>
              <a:rPr lang="en-US" dirty="0" smtClean="0"/>
              <a:t>It will place teaching quality on a par with the quality of research universities produce</a:t>
            </a:r>
          </a:p>
          <a:p>
            <a:pPr marL="0" indent="0">
              <a:buNone/>
            </a:pPr>
            <a:endParaRPr lang="en-US" dirty="0"/>
          </a:p>
          <a:p>
            <a:r>
              <a:rPr lang="en-US" dirty="0" smtClean="0"/>
              <a:t>The results of the TEF will likely affect league tables and other ranking tools</a:t>
            </a:r>
          </a:p>
          <a:p>
            <a:endParaRPr lang="en-US" dirty="0"/>
          </a:p>
          <a:p>
            <a:r>
              <a:rPr lang="en-US" dirty="0" smtClean="0"/>
              <a:t>Universities may be charging different amounts for tuition fees</a:t>
            </a:r>
          </a:p>
          <a:p>
            <a:endParaRPr lang="en-US" dirty="0"/>
          </a:p>
          <a:p>
            <a:endParaRPr lang="en-US" dirty="0"/>
          </a:p>
          <a:p>
            <a:endParaRPr lang="en-US" dirty="0"/>
          </a:p>
        </p:txBody>
      </p:sp>
    </p:spTree>
    <p:extLst>
      <p:ext uri="{BB962C8B-B14F-4D97-AF65-F5344CB8AC3E}">
        <p14:creationId xmlns:p14="http://schemas.microsoft.com/office/powerpoint/2010/main" val="295201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solidFill>
                  <a:schemeClr val="bg1">
                    <a:lumMod val="85000"/>
                  </a:schemeClr>
                </a:solidFill>
              </a:rPr>
              <a:t>Recent developments in higher education</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Why go to university?</a:t>
            </a:r>
          </a:p>
          <a:p>
            <a:pPr marL="0" indent="0">
              <a:buNone/>
            </a:pPr>
            <a:endParaRPr lang="en-US" sz="2800" dirty="0" smtClean="0"/>
          </a:p>
          <a:p>
            <a:pPr>
              <a:buFont typeface="Wingdings" panose="05000000000000000000" pitchFamily="2" charset="2"/>
              <a:buChar char="§"/>
            </a:pPr>
            <a:r>
              <a:rPr lang="en-US" sz="2800" dirty="0" smtClean="0">
                <a:solidFill>
                  <a:schemeClr val="bg1">
                    <a:lumMod val="85000"/>
                  </a:schemeClr>
                </a:solidFill>
              </a:rPr>
              <a:t>Choosing a course and university</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UCAS process</a:t>
            </a:r>
          </a:p>
          <a:p>
            <a:pPr>
              <a:buFont typeface="Wingdings" panose="05000000000000000000" pitchFamily="2" charset="2"/>
              <a:buChar char="§"/>
            </a:pPr>
            <a:endParaRPr lang="en-US" sz="2800" dirty="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Student finance</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Next steps</a:t>
            </a:r>
          </a:p>
        </p:txBody>
      </p:sp>
    </p:spTree>
    <p:extLst>
      <p:ext uri="{BB962C8B-B14F-4D97-AF65-F5344CB8AC3E}">
        <p14:creationId xmlns:p14="http://schemas.microsoft.com/office/powerpoint/2010/main" val="95045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Higher Education?</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smtClean="0"/>
              <a:t>Higher Education </a:t>
            </a:r>
            <a:r>
              <a:rPr lang="en-US" dirty="0"/>
              <a:t>is an ‘umbrella’ term for institutions who offer qualifications which provide learning in a more specific context and on a higher level than </a:t>
            </a:r>
            <a:r>
              <a:rPr lang="en-US" dirty="0" smtClean="0"/>
              <a:t>A-levels</a:t>
            </a:r>
          </a:p>
          <a:p>
            <a:endParaRPr lang="en-US" dirty="0"/>
          </a:p>
          <a:p>
            <a:r>
              <a:rPr lang="en-US" dirty="0" smtClean="0"/>
              <a:t>Higher education is not only offered at university – some colleges also offer higher education courses</a:t>
            </a:r>
          </a:p>
          <a:p>
            <a:endParaRPr lang="en-US" dirty="0"/>
          </a:p>
          <a:p>
            <a:r>
              <a:rPr lang="en-US" dirty="0" smtClean="0"/>
              <a:t>Degree apprenticeships and other qualifications may also be considered as higher education</a:t>
            </a:r>
          </a:p>
          <a:p>
            <a:endParaRPr lang="en-US" dirty="0"/>
          </a:p>
        </p:txBody>
      </p:sp>
    </p:spTree>
    <p:extLst>
      <p:ext uri="{BB962C8B-B14F-4D97-AF65-F5344CB8AC3E}">
        <p14:creationId xmlns:p14="http://schemas.microsoft.com/office/powerpoint/2010/main" val="365683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Gill Sans MT" panose="020B0502020104020203" pitchFamily="34" charset="0"/>
              </a:rPr>
              <a:t>Programme</a:t>
            </a:r>
            <a:endParaRPr lang="en-GB" dirty="0">
              <a:latin typeface="Gill Sans MT" panose="020B0502020104020203" pitchFamily="34" charset="0"/>
            </a:endParaRPr>
          </a:p>
        </p:txBody>
      </p:sp>
      <p:sp>
        <p:nvSpPr>
          <p:cNvPr id="3" name="Content Placeholder 2"/>
          <p:cNvSpPr>
            <a:spLocks noGrp="1"/>
          </p:cNvSpPr>
          <p:nvPr>
            <p:ph idx="1"/>
          </p:nvPr>
        </p:nvSpPr>
        <p:spPr>
          <a:xfrm>
            <a:off x="272481" y="1412777"/>
            <a:ext cx="9352618" cy="5184576"/>
          </a:xfrm>
        </p:spPr>
        <p:txBody>
          <a:bodyPr>
            <a:noAutofit/>
          </a:bodyPr>
          <a:lstStyle/>
          <a:p>
            <a:pPr marL="0" indent="0">
              <a:buNone/>
            </a:pPr>
            <a:r>
              <a:rPr lang="en-GB" sz="2400" b="1" dirty="0">
                <a:latin typeface="Gill Sans MT" panose="020B0502020104020203" pitchFamily="34" charset="0"/>
              </a:rPr>
              <a:t> </a:t>
            </a:r>
            <a:r>
              <a:rPr lang="en-GB" sz="2400" b="1" dirty="0" smtClean="0">
                <a:latin typeface="Gill Sans MT" panose="020B0502020104020203" pitchFamily="34" charset="0"/>
              </a:rPr>
              <a:t>  Part 1</a:t>
            </a:r>
          </a:p>
          <a:p>
            <a:pPr marL="0" indent="0">
              <a:buNone/>
            </a:pPr>
            <a:endParaRPr lang="en-GB" sz="2400" b="1" dirty="0" smtClean="0">
              <a:latin typeface="Gill Sans MT" panose="020B0502020104020203" pitchFamily="34" charset="0"/>
            </a:endParaRPr>
          </a:p>
          <a:p>
            <a:r>
              <a:rPr lang="en-GB" sz="2400" b="1" dirty="0" smtClean="0">
                <a:latin typeface="Gill Sans MT" panose="020B0502020104020203" pitchFamily="34" charset="0"/>
              </a:rPr>
              <a:t>7.00pm-7.15pm</a:t>
            </a:r>
            <a:r>
              <a:rPr lang="en-GB" sz="2400" dirty="0" smtClean="0">
                <a:latin typeface="Gill Sans MT" panose="020B0502020104020203" pitchFamily="34" charset="0"/>
              </a:rPr>
              <a:t> Mr Andy Williams, Senior School Principal, </a:t>
            </a:r>
            <a:r>
              <a:rPr lang="en-GB" sz="2400" dirty="0" smtClean="0"/>
              <a:t>Welcome </a:t>
            </a:r>
            <a:endParaRPr lang="en-GB" sz="2400" dirty="0"/>
          </a:p>
          <a:p>
            <a:r>
              <a:rPr lang="en-GB" sz="2400" b="1" dirty="0" smtClean="0"/>
              <a:t>7.15pm-8.00pm</a:t>
            </a:r>
            <a:r>
              <a:rPr lang="en-GB" sz="2400" dirty="0" smtClean="0"/>
              <a:t> </a:t>
            </a:r>
            <a:r>
              <a:rPr lang="en-GB" sz="2400" dirty="0"/>
              <a:t>Ms K Knight City </a:t>
            </a:r>
            <a:r>
              <a:rPr lang="en-GB" sz="2400" dirty="0" smtClean="0"/>
              <a:t>University, UCAS </a:t>
            </a:r>
            <a:r>
              <a:rPr lang="en-GB" sz="2400" dirty="0"/>
              <a:t>Applications and Student Finance </a:t>
            </a:r>
          </a:p>
          <a:p>
            <a:r>
              <a:rPr lang="en-GB" sz="2400" b="1" dirty="0"/>
              <a:t>8.00pm-8.20pm</a:t>
            </a:r>
            <a:r>
              <a:rPr lang="en-GB" sz="2400" dirty="0"/>
              <a:t> Mr J Kerslake UCAS </a:t>
            </a:r>
            <a:r>
              <a:rPr lang="en-GB" sz="2400" dirty="0" smtClean="0"/>
              <a:t>Applications, Aldenham </a:t>
            </a:r>
            <a:r>
              <a:rPr lang="en-GB" sz="2400" dirty="0"/>
              <a:t>School Perspective </a:t>
            </a:r>
          </a:p>
          <a:p>
            <a:r>
              <a:rPr lang="en-GB" sz="2400" b="1" dirty="0"/>
              <a:t>8.20pm-8.30pm</a:t>
            </a:r>
            <a:r>
              <a:rPr lang="en-GB" sz="2400" dirty="0"/>
              <a:t> Mrs A Tekin Alternative Pathways </a:t>
            </a:r>
            <a:endParaRPr lang="en-GB" sz="2400" dirty="0" smtClean="0"/>
          </a:p>
          <a:p>
            <a:pPr marL="0" indent="0">
              <a:buNone/>
            </a:pPr>
            <a:endParaRPr lang="en-GB" sz="2400" dirty="0" smtClean="0">
              <a:latin typeface="Gill Sans MT" panose="020B0502020104020203" pitchFamily="34" charset="0"/>
            </a:endParaRPr>
          </a:p>
          <a:p>
            <a:pPr marL="0" indent="0">
              <a:buNone/>
            </a:pPr>
            <a:r>
              <a:rPr lang="en-GB" sz="2000" b="1" dirty="0" smtClean="0">
                <a:latin typeface="Gill Sans MT" panose="020B0502020104020203" pitchFamily="34" charset="0"/>
              </a:rPr>
              <a:t>   Part 11</a:t>
            </a:r>
          </a:p>
          <a:p>
            <a:pPr marL="0" indent="0">
              <a:buNone/>
            </a:pPr>
            <a:endParaRPr lang="en-GB" sz="2000" dirty="0" smtClean="0">
              <a:latin typeface="Gill Sans MT" panose="020B0502020104020203" pitchFamily="34" charset="0"/>
            </a:endParaRPr>
          </a:p>
          <a:p>
            <a:r>
              <a:rPr lang="en-GB" sz="2000" dirty="0" smtClean="0">
                <a:latin typeface="Gill Sans MT" panose="020B0502020104020203" pitchFamily="34" charset="0"/>
              </a:rPr>
              <a:t>8.30pm-9.15pm – In House groups</a:t>
            </a:r>
            <a:endParaRPr lang="en-GB" sz="2000" dirty="0">
              <a:latin typeface="Gill Sans MT" panose="020B0502020104020203" pitchFamily="34" charset="0"/>
            </a:endParaRPr>
          </a:p>
        </p:txBody>
      </p:sp>
    </p:spTree>
    <p:extLst>
      <p:ext uri="{BB962C8B-B14F-4D97-AF65-F5344CB8AC3E}">
        <p14:creationId xmlns:p14="http://schemas.microsoft.com/office/powerpoint/2010/main" val="36956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 of Higher Education?</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a:t>A degree may be what helps you to be successful in the digital </a:t>
            </a:r>
            <a:r>
              <a:rPr lang="en-US" dirty="0" smtClean="0"/>
              <a:t>age</a:t>
            </a:r>
          </a:p>
          <a:p>
            <a:endParaRPr lang="en-US" dirty="0"/>
          </a:p>
          <a:p>
            <a:r>
              <a:rPr lang="en-US" dirty="0" smtClean="0"/>
              <a:t>We </a:t>
            </a:r>
            <a:r>
              <a:rPr lang="en-US" dirty="0"/>
              <a:t>live in a society at the moment where everything is changing rapidly due to </a:t>
            </a:r>
            <a:r>
              <a:rPr lang="en-US" dirty="0" smtClean="0"/>
              <a:t>technology </a:t>
            </a:r>
          </a:p>
          <a:p>
            <a:endParaRPr lang="en-US" dirty="0"/>
          </a:p>
          <a:p>
            <a:r>
              <a:rPr lang="en-US" dirty="0" smtClean="0"/>
              <a:t>We </a:t>
            </a:r>
            <a:r>
              <a:rPr lang="en-US" dirty="0"/>
              <a:t>can't predict the jobs that will exist in 10 years time. You may have 2 or more careers in your </a:t>
            </a:r>
            <a:r>
              <a:rPr lang="en-US" dirty="0" smtClean="0"/>
              <a:t>lifetime</a:t>
            </a:r>
          </a:p>
          <a:p>
            <a:endParaRPr lang="en-US" dirty="0"/>
          </a:p>
          <a:p>
            <a:r>
              <a:rPr lang="en-US" dirty="0" smtClean="0"/>
              <a:t>The </a:t>
            </a:r>
            <a:r>
              <a:rPr lang="en-US" dirty="0"/>
              <a:t>best thing you can do to prepare for the unknown future is to get the best qualifications and experience you can </a:t>
            </a:r>
            <a:r>
              <a:rPr lang="en-US" dirty="0" smtClean="0"/>
              <a:t>achieve</a:t>
            </a:r>
            <a:endParaRPr lang="en-GB" dirty="0"/>
          </a:p>
        </p:txBody>
      </p:sp>
    </p:spTree>
    <p:extLst>
      <p:ext uri="{BB962C8B-B14F-4D97-AF65-F5344CB8AC3E}">
        <p14:creationId xmlns:p14="http://schemas.microsoft.com/office/powerpoint/2010/main" val="115827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 of Higher Education?</a:t>
            </a:r>
            <a:endParaRPr lang="en-US" dirty="0"/>
          </a:p>
        </p:txBody>
      </p:sp>
      <p:sp>
        <p:nvSpPr>
          <p:cNvPr id="3" name="Content Placeholder 2"/>
          <p:cNvSpPr>
            <a:spLocks noGrp="1"/>
          </p:cNvSpPr>
          <p:nvPr>
            <p:ph idx="1"/>
          </p:nvPr>
        </p:nvSpPr>
        <p:spPr>
          <a:xfrm>
            <a:off x="442957" y="2060851"/>
            <a:ext cx="9126934" cy="3960441"/>
          </a:xfrm>
        </p:spPr>
        <p:txBody>
          <a:bodyPr/>
          <a:lstStyle/>
          <a:p>
            <a:pPr marL="0" indent="0">
              <a:buNone/>
            </a:pPr>
            <a:r>
              <a:rPr lang="en-US" b="1" dirty="0" smtClean="0">
                <a:solidFill>
                  <a:srgbClr val="C9122B"/>
                </a:solidFill>
              </a:rPr>
              <a:t>Jobs</a:t>
            </a:r>
          </a:p>
          <a:p>
            <a:pPr marL="0" indent="0">
              <a:buNone/>
            </a:pPr>
            <a:endParaRPr lang="en-US" b="1" dirty="0" smtClean="0"/>
          </a:p>
          <a:p>
            <a:r>
              <a:rPr lang="en-US" dirty="0" smtClean="0"/>
              <a:t>For </a:t>
            </a:r>
            <a:r>
              <a:rPr lang="en-US" dirty="0"/>
              <a:t>some vocational careers like </a:t>
            </a:r>
            <a:r>
              <a:rPr lang="en-US" dirty="0" smtClean="0"/>
              <a:t>medicine</a:t>
            </a:r>
            <a:r>
              <a:rPr lang="en-US" dirty="0"/>
              <a:t>, you cannot work in that field without a </a:t>
            </a:r>
            <a:r>
              <a:rPr lang="en-US" dirty="0" smtClean="0"/>
              <a:t>degree</a:t>
            </a:r>
          </a:p>
          <a:p>
            <a:endParaRPr lang="en-US" dirty="0"/>
          </a:p>
          <a:p>
            <a:r>
              <a:rPr lang="en-US" dirty="0" smtClean="0"/>
              <a:t>Having </a:t>
            </a:r>
            <a:r>
              <a:rPr lang="en-US" dirty="0"/>
              <a:t>a degree opens up more job opportunities so you can </a:t>
            </a:r>
            <a:r>
              <a:rPr lang="en-US" dirty="0" smtClean="0"/>
              <a:t>potentially enter </a:t>
            </a:r>
            <a:r>
              <a:rPr lang="en-US" dirty="0"/>
              <a:t>more </a:t>
            </a:r>
            <a:r>
              <a:rPr lang="en-US" dirty="0" smtClean="0"/>
              <a:t>professions</a:t>
            </a:r>
          </a:p>
          <a:p>
            <a:endParaRPr lang="en-US" dirty="0"/>
          </a:p>
          <a:p>
            <a:r>
              <a:rPr lang="en-US" dirty="0" smtClean="0"/>
              <a:t>Look </a:t>
            </a:r>
            <a:r>
              <a:rPr lang="en-US" dirty="0"/>
              <a:t>for </a:t>
            </a:r>
            <a:r>
              <a:rPr lang="en-US" b="1" dirty="0">
                <a:solidFill>
                  <a:srgbClr val="C9122B"/>
                </a:solidFill>
              </a:rPr>
              <a:t>accredited degrees </a:t>
            </a:r>
            <a:r>
              <a:rPr lang="en-US" dirty="0"/>
              <a:t>if needed e.g. Psychology to ensure you get the professional qualification you need to work in that </a:t>
            </a:r>
            <a:r>
              <a:rPr lang="en-US" dirty="0" smtClean="0"/>
              <a:t>field</a:t>
            </a:r>
            <a:endParaRPr lang="en-GB" dirty="0"/>
          </a:p>
        </p:txBody>
      </p:sp>
    </p:spTree>
    <p:extLst>
      <p:ext uri="{BB962C8B-B14F-4D97-AF65-F5344CB8AC3E}">
        <p14:creationId xmlns:p14="http://schemas.microsoft.com/office/powerpoint/2010/main" val="1590591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 of Higher Education?</a:t>
            </a:r>
            <a:endParaRPr lang="en-US" dirty="0"/>
          </a:p>
        </p:txBody>
      </p:sp>
      <p:sp>
        <p:nvSpPr>
          <p:cNvPr id="3" name="Content Placeholder 2"/>
          <p:cNvSpPr>
            <a:spLocks noGrp="1"/>
          </p:cNvSpPr>
          <p:nvPr>
            <p:ph idx="1"/>
          </p:nvPr>
        </p:nvSpPr>
        <p:spPr>
          <a:xfrm>
            <a:off x="442957" y="2060851"/>
            <a:ext cx="9126934" cy="3960441"/>
          </a:xfrm>
        </p:spPr>
        <p:txBody>
          <a:bodyPr/>
          <a:lstStyle/>
          <a:p>
            <a:pPr marL="0" indent="0">
              <a:buNone/>
            </a:pPr>
            <a:r>
              <a:rPr lang="en-US" b="1" dirty="0" smtClean="0">
                <a:solidFill>
                  <a:srgbClr val="C9122B"/>
                </a:solidFill>
              </a:rPr>
              <a:t>Money</a:t>
            </a:r>
          </a:p>
          <a:p>
            <a:pPr marL="0" indent="0">
              <a:buNone/>
            </a:pPr>
            <a:endParaRPr lang="en-US" b="1" dirty="0" smtClean="0"/>
          </a:p>
          <a:p>
            <a:r>
              <a:rPr lang="en-US" dirty="0"/>
              <a:t>Graduate salaries </a:t>
            </a:r>
            <a:r>
              <a:rPr lang="en-US" dirty="0" smtClean="0"/>
              <a:t>are on average around £30,000 a year (</a:t>
            </a:r>
            <a:r>
              <a:rPr lang="en-US" dirty="0" err="1" smtClean="0"/>
              <a:t>HighFliers</a:t>
            </a:r>
            <a:r>
              <a:rPr lang="en-US" dirty="0" smtClean="0"/>
              <a:t>)</a:t>
            </a:r>
          </a:p>
          <a:p>
            <a:endParaRPr lang="en-US" dirty="0"/>
          </a:p>
          <a:p>
            <a:r>
              <a:rPr lang="en-US" dirty="0" smtClean="0"/>
              <a:t>The </a:t>
            </a:r>
            <a:r>
              <a:rPr lang="en-US" dirty="0"/>
              <a:t>'Top 100 Graduate Employers' in particular are offering high starting salaries, with Aldi offering £42,000 to </a:t>
            </a:r>
            <a:r>
              <a:rPr lang="en-US" dirty="0" smtClean="0"/>
              <a:t>graduates</a:t>
            </a:r>
          </a:p>
          <a:p>
            <a:endParaRPr lang="en-US" dirty="0"/>
          </a:p>
          <a:p>
            <a:r>
              <a:rPr lang="en-US" dirty="0" smtClean="0"/>
              <a:t>There </a:t>
            </a:r>
            <a:r>
              <a:rPr lang="en-US" dirty="0"/>
              <a:t>is </a:t>
            </a:r>
            <a:r>
              <a:rPr lang="en-US" dirty="0" smtClean="0"/>
              <a:t>usually more </a:t>
            </a:r>
            <a:r>
              <a:rPr lang="en-US" dirty="0"/>
              <a:t>chance of promotion with a degree</a:t>
            </a:r>
            <a:endParaRPr lang="en-GB" dirty="0"/>
          </a:p>
        </p:txBody>
      </p:sp>
    </p:spTree>
    <p:extLst>
      <p:ext uri="{BB962C8B-B14F-4D97-AF65-F5344CB8AC3E}">
        <p14:creationId xmlns:p14="http://schemas.microsoft.com/office/powerpoint/2010/main" val="1547480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02" y="1124744"/>
            <a:ext cx="9125140" cy="864096"/>
          </a:xfrm>
        </p:spPr>
        <p:txBody>
          <a:bodyPr/>
          <a:lstStyle/>
          <a:p>
            <a:r>
              <a:rPr lang="en-US" dirty="0" smtClean="0"/>
              <a:t>What are the benefits of Higher Education?</a:t>
            </a:r>
            <a:endParaRPr lang="en-US" dirty="0"/>
          </a:p>
        </p:txBody>
      </p:sp>
      <p:sp>
        <p:nvSpPr>
          <p:cNvPr id="3" name="Content Placeholder 2"/>
          <p:cNvSpPr>
            <a:spLocks noGrp="1"/>
          </p:cNvSpPr>
          <p:nvPr>
            <p:ph idx="1"/>
          </p:nvPr>
        </p:nvSpPr>
        <p:spPr>
          <a:xfrm>
            <a:off x="426465" y="1844827"/>
            <a:ext cx="9126934" cy="3960441"/>
          </a:xfrm>
        </p:spPr>
        <p:txBody>
          <a:bodyPr/>
          <a:lstStyle/>
          <a:p>
            <a:pPr marL="0" indent="0">
              <a:buNone/>
            </a:pPr>
            <a:r>
              <a:rPr lang="en-US" b="1" dirty="0" smtClean="0">
                <a:solidFill>
                  <a:srgbClr val="C9122B"/>
                </a:solidFill>
              </a:rPr>
              <a:t>Life Experience</a:t>
            </a:r>
          </a:p>
          <a:p>
            <a:pPr marL="0" indent="0">
              <a:buNone/>
            </a:pPr>
            <a:endParaRPr lang="en-US" b="1" dirty="0" smtClean="0"/>
          </a:p>
          <a:p>
            <a:r>
              <a:rPr lang="en-US" dirty="0"/>
              <a:t>Gain independence - learn to live independently and manage your </a:t>
            </a:r>
            <a:r>
              <a:rPr lang="en-US" dirty="0" smtClean="0"/>
              <a:t>finances</a:t>
            </a:r>
          </a:p>
          <a:p>
            <a:endParaRPr lang="en-US" dirty="0"/>
          </a:p>
          <a:p>
            <a:r>
              <a:rPr lang="en-US" dirty="0" smtClean="0"/>
              <a:t>Take </a:t>
            </a:r>
            <a:r>
              <a:rPr lang="en-US" dirty="0"/>
              <a:t>control of what you learn - undertake research in areas you are interested in in preparation for your </a:t>
            </a:r>
            <a:r>
              <a:rPr lang="en-US" dirty="0" smtClean="0"/>
              <a:t>future</a:t>
            </a:r>
          </a:p>
          <a:p>
            <a:endParaRPr lang="en-US" dirty="0"/>
          </a:p>
          <a:p>
            <a:r>
              <a:rPr lang="en-US" dirty="0" smtClean="0"/>
              <a:t>Meet </a:t>
            </a:r>
            <a:r>
              <a:rPr lang="en-US" dirty="0"/>
              <a:t>new people from all over the world and learn about their </a:t>
            </a:r>
            <a:r>
              <a:rPr lang="en-US" dirty="0" smtClean="0"/>
              <a:t>cultures</a:t>
            </a:r>
          </a:p>
          <a:p>
            <a:endParaRPr lang="en-US" dirty="0"/>
          </a:p>
          <a:p>
            <a:r>
              <a:rPr lang="en-US" dirty="0" smtClean="0"/>
              <a:t>Have </a:t>
            </a:r>
            <a:r>
              <a:rPr lang="en-US" dirty="0"/>
              <a:t>fun - get involved in social activities to develop your skills</a:t>
            </a:r>
            <a:endParaRPr lang="en-GB" dirty="0"/>
          </a:p>
        </p:txBody>
      </p:sp>
    </p:spTree>
    <p:extLst>
      <p:ext uri="{BB962C8B-B14F-4D97-AF65-F5344CB8AC3E}">
        <p14:creationId xmlns:p14="http://schemas.microsoft.com/office/powerpoint/2010/main" val="116850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28230" y="2276874"/>
            <a:ext cx="6084945" cy="3936603"/>
          </a:xfrm>
        </p:spPr>
        <p:txBody>
          <a:bodyPr/>
          <a:lstStyle/>
          <a:p>
            <a:r>
              <a:rPr lang="en-GB" dirty="0" smtClean="0"/>
              <a:t>Degree – Musical Theatre</a:t>
            </a:r>
          </a:p>
          <a:p>
            <a:r>
              <a:rPr lang="en-GB" dirty="0" smtClean="0"/>
              <a:t>Alongside my degree</a:t>
            </a:r>
          </a:p>
          <a:p>
            <a:pPr lvl="1"/>
            <a:r>
              <a:rPr lang="en-GB" dirty="0" smtClean="0"/>
              <a:t>Fresher’s Week</a:t>
            </a:r>
          </a:p>
          <a:p>
            <a:pPr lvl="1"/>
            <a:r>
              <a:rPr lang="en-GB" dirty="0" smtClean="0"/>
              <a:t>Student Ambassador</a:t>
            </a:r>
          </a:p>
          <a:p>
            <a:pPr lvl="1"/>
            <a:r>
              <a:rPr lang="en-GB" dirty="0" smtClean="0"/>
              <a:t>Gave talks at schools</a:t>
            </a:r>
            <a:endParaRPr lang="en-GB" dirty="0"/>
          </a:p>
          <a:p>
            <a:r>
              <a:rPr lang="en-GB" dirty="0" smtClean="0"/>
              <a:t>Was asked to apply for a job at my university</a:t>
            </a:r>
          </a:p>
          <a:p>
            <a:r>
              <a:rPr lang="en-GB" dirty="0" smtClean="0"/>
              <a:t>Was offered a graduate scheme</a:t>
            </a:r>
          </a:p>
          <a:p>
            <a:r>
              <a:rPr lang="en-GB" dirty="0" smtClean="0"/>
              <a:t>Took over UCAS applications – 3 years</a:t>
            </a:r>
          </a:p>
          <a:p>
            <a:r>
              <a:rPr lang="en-GB" dirty="0" smtClean="0"/>
              <a:t>Changed sectors and moved to City</a:t>
            </a:r>
            <a:endParaRPr lang="en-GB" dirty="0"/>
          </a:p>
        </p:txBody>
      </p:sp>
      <p:sp>
        <p:nvSpPr>
          <p:cNvPr id="4" name="Title 3"/>
          <p:cNvSpPr>
            <a:spLocks noGrp="1"/>
          </p:cNvSpPr>
          <p:nvPr>
            <p:ph type="title"/>
          </p:nvPr>
        </p:nvSpPr>
        <p:spPr/>
        <p:txBody>
          <a:bodyPr/>
          <a:lstStyle/>
          <a:p>
            <a:r>
              <a:rPr lang="en-GB" dirty="0" smtClean="0"/>
              <a:t>My journey</a:t>
            </a:r>
            <a:endParaRPr lang="en-GB" dirty="0"/>
          </a:p>
        </p:txBody>
      </p:sp>
      <p:pic>
        <p:nvPicPr>
          <p:cNvPr id="1026" name="Picture 2" descr="Image may contain: 7 peop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62864" y="656692"/>
            <a:ext cx="2792298" cy="19331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349619" y="4535824"/>
            <a:ext cx="1618791" cy="279229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2864" y="2589822"/>
            <a:ext cx="2792298" cy="2549314"/>
          </a:xfrm>
          <a:prstGeom prst="rect">
            <a:avLst/>
          </a:prstGeom>
        </p:spPr>
      </p:pic>
    </p:spTree>
    <p:extLst>
      <p:ext uri="{BB962C8B-B14F-4D97-AF65-F5344CB8AC3E}">
        <p14:creationId xmlns:p14="http://schemas.microsoft.com/office/powerpoint/2010/main" val="146874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solidFill>
                  <a:schemeClr val="bg1">
                    <a:lumMod val="85000"/>
                  </a:schemeClr>
                </a:solidFill>
              </a:rPr>
              <a:t>Recent developments in higher education</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Why go to university?</a:t>
            </a:r>
          </a:p>
          <a:p>
            <a:pPr marL="0" indent="0">
              <a:buNone/>
            </a:pPr>
            <a:endParaRPr lang="en-US" sz="2800" dirty="0" smtClean="0"/>
          </a:p>
          <a:p>
            <a:pPr>
              <a:buFont typeface="Wingdings" panose="05000000000000000000" pitchFamily="2" charset="2"/>
              <a:buChar char="§"/>
            </a:pPr>
            <a:r>
              <a:rPr lang="en-US" sz="2800" dirty="0" smtClean="0"/>
              <a:t>Choosing a course and university</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solidFill>
                  <a:schemeClr val="bg1">
                    <a:lumMod val="85000"/>
                  </a:schemeClr>
                </a:solidFill>
              </a:rPr>
              <a:t>UCAS process</a:t>
            </a:r>
          </a:p>
          <a:p>
            <a:pPr>
              <a:buFont typeface="Wingdings" panose="05000000000000000000" pitchFamily="2" charset="2"/>
              <a:buChar char="§"/>
            </a:pPr>
            <a:endParaRPr lang="en-US" sz="2800" dirty="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Student finance</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Next steps</a:t>
            </a:r>
          </a:p>
        </p:txBody>
      </p:sp>
    </p:spTree>
    <p:extLst>
      <p:ext uri="{BB962C8B-B14F-4D97-AF65-F5344CB8AC3E}">
        <p14:creationId xmlns:p14="http://schemas.microsoft.com/office/powerpoint/2010/main" val="376906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Course / University</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a:t>There are around </a:t>
            </a:r>
            <a:r>
              <a:rPr lang="en-US" b="1" dirty="0">
                <a:solidFill>
                  <a:srgbClr val="C9122B"/>
                </a:solidFill>
              </a:rPr>
              <a:t>35,000 courses </a:t>
            </a:r>
            <a:r>
              <a:rPr lang="en-US" dirty="0"/>
              <a:t>and </a:t>
            </a:r>
            <a:r>
              <a:rPr lang="en-US" b="1" dirty="0">
                <a:solidFill>
                  <a:srgbClr val="C9122B"/>
                </a:solidFill>
              </a:rPr>
              <a:t>370 higher education providers </a:t>
            </a:r>
            <a:r>
              <a:rPr lang="en-US" dirty="0"/>
              <a:t>to choose from in the UK, so you need to try and narrow down what you are looking for from a university and </a:t>
            </a:r>
            <a:r>
              <a:rPr lang="en-US" dirty="0" smtClean="0"/>
              <a:t>course</a:t>
            </a:r>
          </a:p>
          <a:p>
            <a:endParaRPr lang="en-US" dirty="0"/>
          </a:p>
          <a:p>
            <a:r>
              <a:rPr lang="en-US" dirty="0" smtClean="0"/>
              <a:t>Of these 35,000 courses you can choose </a:t>
            </a:r>
            <a:r>
              <a:rPr lang="en-US" b="1" dirty="0" smtClean="0">
                <a:solidFill>
                  <a:srgbClr val="C9122B"/>
                </a:solidFill>
              </a:rPr>
              <a:t>five</a:t>
            </a:r>
            <a:endParaRPr lang="en-US" dirty="0">
              <a:solidFill>
                <a:srgbClr val="C9122B"/>
              </a:solidFill>
            </a:endParaRPr>
          </a:p>
          <a:p>
            <a:endParaRPr lang="en-US" dirty="0"/>
          </a:p>
          <a:p>
            <a:r>
              <a:rPr lang="en-US" dirty="0"/>
              <a:t>Remember that ruling out what you don't like is as important as thinking about what you do </a:t>
            </a:r>
            <a:r>
              <a:rPr lang="en-US" dirty="0" smtClean="0"/>
              <a:t>like                                                                     </a:t>
            </a:r>
            <a:endParaRPr lang="en-GB" dirty="0"/>
          </a:p>
        </p:txBody>
      </p:sp>
    </p:spTree>
    <p:extLst>
      <p:ext uri="{BB962C8B-B14F-4D97-AF65-F5344CB8AC3E}">
        <p14:creationId xmlns:p14="http://schemas.microsoft.com/office/powerpoint/2010/main" val="154420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course</a:t>
            </a:r>
            <a:endParaRPr lang="en-US" dirty="0"/>
          </a:p>
        </p:txBody>
      </p:sp>
      <p:sp>
        <p:nvSpPr>
          <p:cNvPr id="3" name="Content Placeholder 2"/>
          <p:cNvSpPr>
            <a:spLocks noGrp="1"/>
          </p:cNvSpPr>
          <p:nvPr>
            <p:ph idx="1"/>
          </p:nvPr>
        </p:nvSpPr>
        <p:spPr>
          <a:xfrm>
            <a:off x="390389" y="2132859"/>
            <a:ext cx="9126934" cy="3960441"/>
          </a:xfrm>
        </p:spPr>
        <p:txBody>
          <a:bodyPr/>
          <a:lstStyle/>
          <a:p>
            <a:r>
              <a:rPr lang="en-US" sz="2200" dirty="0"/>
              <a:t>Study a subject you </a:t>
            </a:r>
            <a:r>
              <a:rPr lang="en-US" sz="2200" dirty="0" smtClean="0"/>
              <a:t>love</a:t>
            </a:r>
          </a:p>
          <a:p>
            <a:endParaRPr lang="en-US" sz="2200" dirty="0"/>
          </a:p>
          <a:p>
            <a:r>
              <a:rPr lang="en-US" sz="2200" dirty="0" smtClean="0"/>
              <a:t>Meet </a:t>
            </a:r>
            <a:r>
              <a:rPr lang="en-US" sz="2200" dirty="0"/>
              <a:t>other people who share your </a:t>
            </a:r>
            <a:r>
              <a:rPr lang="en-US" sz="2200" dirty="0" smtClean="0"/>
              <a:t>interest</a:t>
            </a:r>
          </a:p>
          <a:p>
            <a:endParaRPr lang="en-US" sz="2200" dirty="0"/>
          </a:p>
          <a:p>
            <a:r>
              <a:rPr lang="en-US" sz="2200" dirty="0" smtClean="0"/>
              <a:t>Learn </a:t>
            </a:r>
            <a:r>
              <a:rPr lang="en-US" sz="2200" dirty="0"/>
              <a:t>from leading professionals in the field you are interested </a:t>
            </a:r>
            <a:r>
              <a:rPr lang="en-US" sz="2200" dirty="0" smtClean="0"/>
              <a:t>in</a:t>
            </a:r>
          </a:p>
          <a:p>
            <a:endParaRPr lang="en-US" sz="2200" dirty="0"/>
          </a:p>
          <a:p>
            <a:r>
              <a:rPr lang="en-US" sz="2200" dirty="0" smtClean="0"/>
              <a:t>Undertake </a:t>
            </a:r>
            <a:r>
              <a:rPr lang="en-US" sz="2200" dirty="0"/>
              <a:t>your own research and make an </a:t>
            </a:r>
            <a:r>
              <a:rPr lang="en-US" sz="2200" dirty="0" smtClean="0"/>
              <a:t>impact</a:t>
            </a:r>
          </a:p>
          <a:p>
            <a:pPr marL="0" indent="0">
              <a:buNone/>
            </a:pPr>
            <a:endParaRPr lang="en-US" sz="2200" dirty="0" smtClean="0"/>
          </a:p>
          <a:p>
            <a:endParaRPr lang="en-US" sz="2200" dirty="0">
              <a:solidFill>
                <a:srgbClr val="C9122B"/>
              </a:solidFill>
            </a:endParaRPr>
          </a:p>
          <a:p>
            <a:r>
              <a:rPr lang="en-US" sz="2200" b="1" dirty="0" smtClean="0">
                <a:solidFill>
                  <a:srgbClr val="C9122B"/>
                </a:solidFill>
              </a:rPr>
              <a:t>Do you really know what the course is about?</a:t>
            </a:r>
            <a:endParaRPr lang="en-GB" sz="2200" b="1" dirty="0">
              <a:solidFill>
                <a:srgbClr val="C9122B"/>
              </a:solidFill>
            </a:endParaRPr>
          </a:p>
        </p:txBody>
      </p:sp>
    </p:spTree>
    <p:extLst>
      <p:ext uri="{BB962C8B-B14F-4D97-AF65-F5344CB8AC3E}">
        <p14:creationId xmlns:p14="http://schemas.microsoft.com/office/powerpoint/2010/main" val="337748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course</a:t>
            </a:r>
            <a:endParaRPr lang="en-US" dirty="0"/>
          </a:p>
        </p:txBody>
      </p:sp>
      <p:sp>
        <p:nvSpPr>
          <p:cNvPr id="3" name="Content Placeholder 2"/>
          <p:cNvSpPr>
            <a:spLocks noGrp="1"/>
          </p:cNvSpPr>
          <p:nvPr>
            <p:ph idx="1"/>
          </p:nvPr>
        </p:nvSpPr>
        <p:spPr>
          <a:xfrm>
            <a:off x="390389" y="2132859"/>
            <a:ext cx="9126934" cy="3960441"/>
          </a:xfrm>
        </p:spPr>
        <p:txBody>
          <a:bodyPr/>
          <a:lstStyle/>
          <a:p>
            <a:pPr marL="0" indent="0">
              <a:buNone/>
            </a:pPr>
            <a:r>
              <a:rPr lang="en-US" sz="2200" dirty="0"/>
              <a:t>There are so many more courses available at university than there are at </a:t>
            </a:r>
            <a:r>
              <a:rPr lang="en-US" sz="2200" dirty="0" smtClean="0"/>
              <a:t>sixth form. </a:t>
            </a:r>
            <a:r>
              <a:rPr lang="en-US" sz="2200" dirty="0"/>
              <a:t>Make sure you really look to see what is out there</a:t>
            </a:r>
            <a:r>
              <a:rPr lang="en-US" sz="2200" dirty="0" smtClean="0"/>
              <a:t>.</a:t>
            </a:r>
          </a:p>
          <a:p>
            <a:endParaRPr lang="en-US" sz="2200" dirty="0"/>
          </a:p>
          <a:p>
            <a:pPr marL="0" indent="0">
              <a:buNone/>
            </a:pPr>
            <a:r>
              <a:rPr lang="en-US" sz="2200" dirty="0" smtClean="0"/>
              <a:t>Why </a:t>
            </a:r>
            <a:r>
              <a:rPr lang="en-US" sz="2200" dirty="0"/>
              <a:t>not try ...</a:t>
            </a:r>
            <a:endParaRPr lang="en-GB" sz="2200" dirty="0"/>
          </a:p>
        </p:txBody>
      </p:sp>
      <p:sp>
        <p:nvSpPr>
          <p:cNvPr id="5" name="TextBox 4"/>
          <p:cNvSpPr txBox="1"/>
          <p:nvPr/>
        </p:nvSpPr>
        <p:spPr>
          <a:xfrm>
            <a:off x="1086103" y="3971477"/>
            <a:ext cx="2143610"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Adventure Media</a:t>
            </a:r>
            <a:endParaRPr lang="en-GB" sz="1800" dirty="0">
              <a:solidFill>
                <a:srgbClr val="000000"/>
              </a:solidFill>
              <a:latin typeface="Arial" charset="0"/>
              <a:ea typeface="ＭＳ Ｐゴシック" pitchFamily="-107" charset="-128"/>
            </a:endParaRPr>
          </a:p>
        </p:txBody>
      </p:sp>
      <p:sp>
        <p:nvSpPr>
          <p:cNvPr id="6" name="TextBox 5"/>
          <p:cNvSpPr txBox="1"/>
          <p:nvPr/>
        </p:nvSpPr>
        <p:spPr>
          <a:xfrm>
            <a:off x="1897421" y="4364792"/>
            <a:ext cx="3522496"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Entertainment and Media Law</a:t>
            </a:r>
            <a:endParaRPr lang="en-GB" sz="1800" dirty="0">
              <a:solidFill>
                <a:srgbClr val="000000"/>
              </a:solidFill>
              <a:latin typeface="Arial" charset="0"/>
              <a:ea typeface="ＭＳ Ｐゴシック" pitchFamily="-107" charset="-128"/>
            </a:endParaRPr>
          </a:p>
        </p:txBody>
      </p:sp>
      <p:sp>
        <p:nvSpPr>
          <p:cNvPr id="7" name="TextBox 6"/>
          <p:cNvSpPr txBox="1"/>
          <p:nvPr/>
        </p:nvSpPr>
        <p:spPr>
          <a:xfrm>
            <a:off x="311486" y="4358121"/>
            <a:ext cx="1794199"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Biosciences</a:t>
            </a:r>
            <a:endParaRPr lang="en-GB" sz="1800" dirty="0">
              <a:solidFill>
                <a:srgbClr val="C9122B"/>
              </a:solidFill>
              <a:latin typeface="Arial" charset="0"/>
              <a:ea typeface="ＭＳ Ｐゴシック" pitchFamily="-107" charset="-128"/>
            </a:endParaRPr>
          </a:p>
        </p:txBody>
      </p:sp>
      <p:sp>
        <p:nvSpPr>
          <p:cNvPr id="8" name="TextBox 7"/>
          <p:cNvSpPr txBox="1"/>
          <p:nvPr/>
        </p:nvSpPr>
        <p:spPr>
          <a:xfrm>
            <a:off x="919484" y="5117835"/>
            <a:ext cx="3822425"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Marine Photography</a:t>
            </a:r>
            <a:endParaRPr lang="en-GB" sz="1800" dirty="0">
              <a:solidFill>
                <a:srgbClr val="000000"/>
              </a:solidFill>
              <a:latin typeface="Arial" charset="0"/>
              <a:ea typeface="ＭＳ Ｐゴシック" pitchFamily="-107" charset="-128"/>
            </a:endParaRPr>
          </a:p>
        </p:txBody>
      </p:sp>
      <p:sp>
        <p:nvSpPr>
          <p:cNvPr id="9" name="TextBox 8"/>
          <p:cNvSpPr txBox="1"/>
          <p:nvPr/>
        </p:nvSpPr>
        <p:spPr>
          <a:xfrm>
            <a:off x="741582" y="5591442"/>
            <a:ext cx="4827455"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Media, Culture and Society</a:t>
            </a:r>
            <a:endParaRPr lang="en-GB" sz="1800" dirty="0">
              <a:solidFill>
                <a:srgbClr val="C00000"/>
              </a:solidFill>
              <a:latin typeface="Arial" charset="0"/>
              <a:ea typeface="ＭＳ Ｐゴシック" pitchFamily="-107" charset="-128"/>
            </a:endParaRPr>
          </a:p>
        </p:txBody>
      </p:sp>
      <p:sp>
        <p:nvSpPr>
          <p:cNvPr id="10" name="TextBox 9"/>
          <p:cNvSpPr txBox="1"/>
          <p:nvPr/>
        </p:nvSpPr>
        <p:spPr>
          <a:xfrm>
            <a:off x="1823033" y="6016193"/>
            <a:ext cx="5217498"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Urban and Contemporary Music</a:t>
            </a:r>
            <a:endParaRPr lang="en-GB" sz="1800" dirty="0">
              <a:solidFill>
                <a:srgbClr val="000000"/>
              </a:solidFill>
              <a:latin typeface="Arial" charset="0"/>
              <a:ea typeface="ＭＳ Ｐゴシック" pitchFamily="-107" charset="-128"/>
            </a:endParaRPr>
          </a:p>
        </p:txBody>
      </p:sp>
      <p:sp>
        <p:nvSpPr>
          <p:cNvPr id="11" name="TextBox 10"/>
          <p:cNvSpPr txBox="1"/>
          <p:nvPr/>
        </p:nvSpPr>
        <p:spPr>
          <a:xfrm>
            <a:off x="3343152" y="3968697"/>
            <a:ext cx="6153602"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Clinical Photography</a:t>
            </a:r>
            <a:endParaRPr lang="en-GB" sz="1800" dirty="0">
              <a:solidFill>
                <a:srgbClr val="C9122B"/>
              </a:solidFill>
              <a:latin typeface="Arial" charset="0"/>
              <a:ea typeface="ＭＳ Ｐゴシック" pitchFamily="-107" charset="-128"/>
            </a:endParaRPr>
          </a:p>
        </p:txBody>
      </p:sp>
      <p:sp>
        <p:nvSpPr>
          <p:cNvPr id="12" name="TextBox 11"/>
          <p:cNvSpPr txBox="1"/>
          <p:nvPr/>
        </p:nvSpPr>
        <p:spPr>
          <a:xfrm>
            <a:off x="5250888" y="4770847"/>
            <a:ext cx="2721222"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Linguistics</a:t>
            </a:r>
            <a:endParaRPr lang="en-GB" sz="1800" dirty="0">
              <a:solidFill>
                <a:srgbClr val="000000"/>
              </a:solidFill>
              <a:latin typeface="Arial" charset="0"/>
              <a:ea typeface="ＭＳ Ｐゴシック" pitchFamily="-107" charset="-128"/>
            </a:endParaRPr>
          </a:p>
        </p:txBody>
      </p:sp>
      <p:sp>
        <p:nvSpPr>
          <p:cNvPr id="13" name="TextBox 12"/>
          <p:cNvSpPr txBox="1"/>
          <p:nvPr/>
        </p:nvSpPr>
        <p:spPr>
          <a:xfrm>
            <a:off x="4029559" y="3590360"/>
            <a:ext cx="3802093"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Food and Consumer Science</a:t>
            </a:r>
            <a:endParaRPr lang="en-GB" sz="1800" dirty="0">
              <a:solidFill>
                <a:srgbClr val="000000"/>
              </a:solidFill>
              <a:latin typeface="Arial" charset="0"/>
              <a:ea typeface="ＭＳ Ｐゴシック" pitchFamily="-107" charset="-128"/>
            </a:endParaRPr>
          </a:p>
        </p:txBody>
      </p:sp>
      <p:sp>
        <p:nvSpPr>
          <p:cNvPr id="14" name="TextBox 13"/>
          <p:cNvSpPr txBox="1"/>
          <p:nvPr/>
        </p:nvSpPr>
        <p:spPr>
          <a:xfrm>
            <a:off x="3529295" y="5115026"/>
            <a:ext cx="4047368"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Microbiology</a:t>
            </a:r>
            <a:endParaRPr lang="en-GB" sz="1800" dirty="0">
              <a:solidFill>
                <a:srgbClr val="C00000"/>
              </a:solidFill>
              <a:latin typeface="Arial" charset="0"/>
              <a:ea typeface="ＭＳ Ｐゴシック" pitchFamily="-107" charset="-128"/>
            </a:endParaRPr>
          </a:p>
        </p:txBody>
      </p:sp>
      <p:sp>
        <p:nvSpPr>
          <p:cNvPr id="15" name="TextBox 14"/>
          <p:cNvSpPr txBox="1"/>
          <p:nvPr/>
        </p:nvSpPr>
        <p:spPr>
          <a:xfrm>
            <a:off x="4562958" y="5567014"/>
            <a:ext cx="4437411"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Middle Eastern Studies</a:t>
            </a:r>
            <a:endParaRPr lang="en-GB" sz="1800" dirty="0">
              <a:solidFill>
                <a:srgbClr val="000000"/>
              </a:solidFill>
              <a:latin typeface="Arial" charset="0"/>
              <a:ea typeface="ＭＳ Ｐゴシック" pitchFamily="-107" charset="-128"/>
            </a:endParaRPr>
          </a:p>
        </p:txBody>
      </p:sp>
      <p:sp>
        <p:nvSpPr>
          <p:cNvPr id="16" name="TextBox 15"/>
          <p:cNvSpPr txBox="1"/>
          <p:nvPr/>
        </p:nvSpPr>
        <p:spPr>
          <a:xfrm>
            <a:off x="5383389" y="4361219"/>
            <a:ext cx="5217498"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Community Sport Management</a:t>
            </a:r>
            <a:endParaRPr lang="en-GB" sz="1800" dirty="0">
              <a:solidFill>
                <a:srgbClr val="C9122B"/>
              </a:solidFill>
              <a:latin typeface="Arial" charset="0"/>
              <a:ea typeface="ＭＳ Ｐゴシック" pitchFamily="-107" charset="-128"/>
            </a:endParaRPr>
          </a:p>
        </p:txBody>
      </p:sp>
      <p:sp>
        <p:nvSpPr>
          <p:cNvPr id="17" name="TextBox 16"/>
          <p:cNvSpPr txBox="1"/>
          <p:nvPr/>
        </p:nvSpPr>
        <p:spPr>
          <a:xfrm>
            <a:off x="6279147" y="3962496"/>
            <a:ext cx="2890199"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Instrumental Teaching</a:t>
            </a:r>
            <a:endParaRPr lang="en-GB" sz="1800" dirty="0">
              <a:solidFill>
                <a:srgbClr val="000000"/>
              </a:solidFill>
              <a:latin typeface="Arial" charset="0"/>
              <a:ea typeface="ＭＳ Ｐゴシック" pitchFamily="-107" charset="-128"/>
            </a:endParaRPr>
          </a:p>
        </p:txBody>
      </p:sp>
      <p:sp>
        <p:nvSpPr>
          <p:cNvPr id="18" name="TextBox 17"/>
          <p:cNvSpPr txBox="1"/>
          <p:nvPr/>
        </p:nvSpPr>
        <p:spPr>
          <a:xfrm>
            <a:off x="5869660" y="6005809"/>
            <a:ext cx="2487195"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American Literature</a:t>
            </a:r>
            <a:endParaRPr lang="en-GB" sz="1800" dirty="0">
              <a:solidFill>
                <a:srgbClr val="C00000"/>
              </a:solidFill>
              <a:latin typeface="Arial" charset="0"/>
              <a:ea typeface="ＭＳ Ｐゴシック" pitchFamily="-107" charset="-128"/>
            </a:endParaRPr>
          </a:p>
        </p:txBody>
      </p:sp>
      <p:sp>
        <p:nvSpPr>
          <p:cNvPr id="19" name="TextBox 18"/>
          <p:cNvSpPr txBox="1"/>
          <p:nvPr/>
        </p:nvSpPr>
        <p:spPr>
          <a:xfrm>
            <a:off x="1208584" y="3569953"/>
            <a:ext cx="4437411"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Social Anthropology</a:t>
            </a:r>
            <a:endParaRPr lang="en-GB" sz="1800" dirty="0">
              <a:solidFill>
                <a:srgbClr val="C9122B"/>
              </a:solidFill>
              <a:latin typeface="Arial" charset="0"/>
              <a:ea typeface="ＭＳ Ｐゴシック" pitchFamily="-107" charset="-128"/>
            </a:endParaRPr>
          </a:p>
        </p:txBody>
      </p:sp>
      <p:sp>
        <p:nvSpPr>
          <p:cNvPr id="21" name="TextBox 20"/>
          <p:cNvSpPr txBox="1"/>
          <p:nvPr/>
        </p:nvSpPr>
        <p:spPr>
          <a:xfrm>
            <a:off x="2296792" y="4770847"/>
            <a:ext cx="4957802"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Sports Journalism</a:t>
            </a:r>
            <a:endParaRPr lang="en-GB" sz="1800" dirty="0">
              <a:solidFill>
                <a:srgbClr val="C9122B"/>
              </a:solidFill>
              <a:latin typeface="Arial" charset="0"/>
              <a:ea typeface="ＭＳ Ｐゴシック" pitchFamily="-107" charset="-128"/>
            </a:endParaRPr>
          </a:p>
        </p:txBody>
      </p:sp>
      <p:sp>
        <p:nvSpPr>
          <p:cNvPr id="23" name="TextBox 22"/>
          <p:cNvSpPr txBox="1"/>
          <p:nvPr/>
        </p:nvSpPr>
        <p:spPr>
          <a:xfrm>
            <a:off x="5250888" y="5128271"/>
            <a:ext cx="3522496"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Football Business and Media</a:t>
            </a:r>
            <a:endParaRPr lang="en-GB" sz="1800" dirty="0">
              <a:solidFill>
                <a:srgbClr val="000000"/>
              </a:solidFill>
              <a:latin typeface="Arial" charset="0"/>
              <a:ea typeface="ＭＳ Ｐゴシック" pitchFamily="-107" charset="-128"/>
            </a:endParaRPr>
          </a:p>
        </p:txBody>
      </p:sp>
    </p:spTree>
    <p:extLst>
      <p:ext uri="{BB962C8B-B14F-4D97-AF65-F5344CB8AC3E}">
        <p14:creationId xmlns:p14="http://schemas.microsoft.com/office/powerpoint/2010/main" val="2675749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course</a:t>
            </a:r>
            <a:endParaRPr lang="en-US" dirty="0"/>
          </a:p>
        </p:txBody>
      </p:sp>
      <p:sp>
        <p:nvSpPr>
          <p:cNvPr id="3" name="Content Placeholder 2"/>
          <p:cNvSpPr>
            <a:spLocks noGrp="1"/>
          </p:cNvSpPr>
          <p:nvPr>
            <p:ph idx="1"/>
          </p:nvPr>
        </p:nvSpPr>
        <p:spPr>
          <a:xfrm>
            <a:off x="428259" y="2006940"/>
            <a:ext cx="9126934" cy="720080"/>
          </a:xfrm>
        </p:spPr>
        <p:txBody>
          <a:bodyPr/>
          <a:lstStyle/>
          <a:p>
            <a:r>
              <a:rPr lang="en-GB" dirty="0" smtClean="0"/>
              <a:t>Even within one subject area there is a lot of choice</a:t>
            </a:r>
            <a:endParaRPr lang="en-GB" dirty="0"/>
          </a:p>
        </p:txBody>
      </p:sp>
      <p:sp>
        <p:nvSpPr>
          <p:cNvPr id="5" name="TextBox 4"/>
          <p:cNvSpPr txBox="1"/>
          <p:nvPr/>
        </p:nvSpPr>
        <p:spPr>
          <a:xfrm>
            <a:off x="671601" y="3320128"/>
            <a:ext cx="1404156"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Computing</a:t>
            </a:r>
            <a:endParaRPr lang="en-GB" sz="1800" dirty="0">
              <a:solidFill>
                <a:srgbClr val="000000"/>
              </a:solidFill>
              <a:latin typeface="Arial" charset="0"/>
              <a:ea typeface="ＭＳ Ｐゴシック" pitchFamily="-107" charset="-128"/>
            </a:endParaRPr>
          </a:p>
        </p:txBody>
      </p:sp>
      <p:sp>
        <p:nvSpPr>
          <p:cNvPr id="6" name="TextBox 5"/>
          <p:cNvSpPr txBox="1"/>
          <p:nvPr/>
        </p:nvSpPr>
        <p:spPr>
          <a:xfrm>
            <a:off x="3020304" y="3737346"/>
            <a:ext cx="2253169"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Computer Science</a:t>
            </a:r>
            <a:endParaRPr lang="en-GB" sz="1800" dirty="0">
              <a:solidFill>
                <a:srgbClr val="000000"/>
              </a:solidFill>
              <a:latin typeface="Arial" charset="0"/>
              <a:ea typeface="ＭＳ Ｐゴシック" pitchFamily="-107" charset="-128"/>
            </a:endParaRPr>
          </a:p>
        </p:txBody>
      </p:sp>
      <p:sp>
        <p:nvSpPr>
          <p:cNvPr id="7" name="TextBox 6"/>
          <p:cNvSpPr txBox="1"/>
          <p:nvPr/>
        </p:nvSpPr>
        <p:spPr>
          <a:xfrm>
            <a:off x="1226105" y="3743388"/>
            <a:ext cx="1794199"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Computer Arts</a:t>
            </a:r>
            <a:endParaRPr lang="en-GB" sz="1800" dirty="0">
              <a:solidFill>
                <a:srgbClr val="C9122B"/>
              </a:solidFill>
              <a:latin typeface="Arial" charset="0"/>
              <a:ea typeface="ＭＳ Ｐゴシック" pitchFamily="-107" charset="-128"/>
            </a:endParaRPr>
          </a:p>
        </p:txBody>
      </p:sp>
      <p:sp>
        <p:nvSpPr>
          <p:cNvPr id="8" name="TextBox 7"/>
          <p:cNvSpPr txBox="1"/>
          <p:nvPr/>
        </p:nvSpPr>
        <p:spPr>
          <a:xfrm>
            <a:off x="1199563" y="4571153"/>
            <a:ext cx="3822425"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Computer Games Technology</a:t>
            </a:r>
            <a:endParaRPr lang="en-GB" sz="1800" dirty="0">
              <a:solidFill>
                <a:srgbClr val="000000"/>
              </a:solidFill>
              <a:latin typeface="Arial" charset="0"/>
              <a:ea typeface="ＭＳ Ｐゴシック" pitchFamily="-107" charset="-128"/>
            </a:endParaRPr>
          </a:p>
        </p:txBody>
      </p:sp>
      <p:sp>
        <p:nvSpPr>
          <p:cNvPr id="9" name="TextBox 8"/>
          <p:cNvSpPr txBox="1"/>
          <p:nvPr/>
        </p:nvSpPr>
        <p:spPr>
          <a:xfrm>
            <a:off x="690822" y="4983879"/>
            <a:ext cx="4827455"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Business Information Technology</a:t>
            </a:r>
            <a:endParaRPr lang="en-GB" sz="1800" dirty="0">
              <a:solidFill>
                <a:srgbClr val="C00000"/>
              </a:solidFill>
              <a:latin typeface="Arial" charset="0"/>
              <a:ea typeface="ＭＳ Ｐゴシック" pitchFamily="-107" charset="-128"/>
            </a:endParaRPr>
          </a:p>
        </p:txBody>
      </p:sp>
      <p:sp>
        <p:nvSpPr>
          <p:cNvPr id="10" name="TextBox 9"/>
          <p:cNvSpPr txBox="1"/>
          <p:nvPr/>
        </p:nvSpPr>
        <p:spPr>
          <a:xfrm>
            <a:off x="1275468" y="5433328"/>
            <a:ext cx="5217498"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Computer Graphics, Vision and Games</a:t>
            </a:r>
            <a:endParaRPr lang="en-GB" sz="1800" dirty="0">
              <a:solidFill>
                <a:srgbClr val="000000"/>
              </a:solidFill>
              <a:latin typeface="Arial" charset="0"/>
              <a:ea typeface="ＭＳ Ｐゴシック" pitchFamily="-107" charset="-128"/>
            </a:endParaRPr>
          </a:p>
        </p:txBody>
      </p:sp>
      <p:sp>
        <p:nvSpPr>
          <p:cNvPr id="11" name="TextBox 10"/>
          <p:cNvSpPr txBox="1"/>
          <p:nvPr/>
        </p:nvSpPr>
        <p:spPr>
          <a:xfrm>
            <a:off x="2100042" y="3333998"/>
            <a:ext cx="6153602"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Computing and Systems Development</a:t>
            </a:r>
            <a:endParaRPr lang="en-GB" sz="1800" dirty="0">
              <a:solidFill>
                <a:srgbClr val="C9122B"/>
              </a:solidFill>
              <a:latin typeface="Arial" charset="0"/>
              <a:ea typeface="ＭＳ Ｐゴシック" pitchFamily="-107" charset="-128"/>
            </a:endParaRPr>
          </a:p>
        </p:txBody>
      </p:sp>
      <p:sp>
        <p:nvSpPr>
          <p:cNvPr id="12" name="TextBox 11"/>
          <p:cNvSpPr txBox="1"/>
          <p:nvPr/>
        </p:nvSpPr>
        <p:spPr>
          <a:xfrm>
            <a:off x="5216183" y="4128375"/>
            <a:ext cx="2721222"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Computer Games Art</a:t>
            </a:r>
            <a:endParaRPr lang="en-GB" sz="1800" dirty="0">
              <a:solidFill>
                <a:srgbClr val="000000"/>
              </a:solidFill>
              <a:latin typeface="Arial" charset="0"/>
              <a:ea typeface="ＭＳ Ｐゴシック" pitchFamily="-107" charset="-128"/>
            </a:endParaRPr>
          </a:p>
        </p:txBody>
      </p:sp>
      <p:sp>
        <p:nvSpPr>
          <p:cNvPr id="13" name="TextBox 12"/>
          <p:cNvSpPr txBox="1"/>
          <p:nvPr/>
        </p:nvSpPr>
        <p:spPr>
          <a:xfrm>
            <a:off x="5518278" y="2895289"/>
            <a:ext cx="2278671"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Games Design</a:t>
            </a:r>
            <a:endParaRPr lang="en-GB" sz="1800" dirty="0">
              <a:solidFill>
                <a:srgbClr val="000000"/>
              </a:solidFill>
              <a:latin typeface="Arial" charset="0"/>
              <a:ea typeface="ＭＳ Ｐゴシック" pitchFamily="-107" charset="-128"/>
            </a:endParaRPr>
          </a:p>
        </p:txBody>
      </p:sp>
      <p:sp>
        <p:nvSpPr>
          <p:cNvPr id="14" name="TextBox 13"/>
          <p:cNvSpPr txBox="1"/>
          <p:nvPr/>
        </p:nvSpPr>
        <p:spPr>
          <a:xfrm>
            <a:off x="4707206" y="4577824"/>
            <a:ext cx="4047368"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Information and Interface Design</a:t>
            </a:r>
            <a:endParaRPr lang="en-GB" sz="1800" dirty="0">
              <a:solidFill>
                <a:srgbClr val="C00000"/>
              </a:solidFill>
              <a:latin typeface="Arial" charset="0"/>
              <a:ea typeface="ＭＳ Ｐゴシック" pitchFamily="-107" charset="-128"/>
            </a:endParaRPr>
          </a:p>
        </p:txBody>
      </p:sp>
      <p:sp>
        <p:nvSpPr>
          <p:cNvPr id="15" name="TextBox 14"/>
          <p:cNvSpPr txBox="1"/>
          <p:nvPr/>
        </p:nvSpPr>
        <p:spPr>
          <a:xfrm>
            <a:off x="4512184" y="4977208"/>
            <a:ext cx="4437411"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Computer Systems Engineering</a:t>
            </a:r>
            <a:endParaRPr lang="en-GB" sz="1800" dirty="0">
              <a:solidFill>
                <a:srgbClr val="000000"/>
              </a:solidFill>
              <a:latin typeface="Arial" charset="0"/>
              <a:ea typeface="ＭＳ Ｐゴシック" pitchFamily="-107" charset="-128"/>
            </a:endParaRPr>
          </a:p>
        </p:txBody>
      </p:sp>
      <p:sp>
        <p:nvSpPr>
          <p:cNvPr id="16" name="TextBox 15"/>
          <p:cNvSpPr txBox="1"/>
          <p:nvPr/>
        </p:nvSpPr>
        <p:spPr>
          <a:xfrm>
            <a:off x="5188198" y="3743547"/>
            <a:ext cx="5217498"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Web Design and Software Development</a:t>
            </a:r>
            <a:endParaRPr lang="en-GB" sz="1800" dirty="0">
              <a:solidFill>
                <a:srgbClr val="C9122B"/>
              </a:solidFill>
              <a:latin typeface="Arial" charset="0"/>
              <a:ea typeface="ＭＳ Ｐゴシック" pitchFamily="-107" charset="-128"/>
            </a:endParaRPr>
          </a:p>
        </p:txBody>
      </p:sp>
      <p:sp>
        <p:nvSpPr>
          <p:cNvPr id="17" name="TextBox 16"/>
          <p:cNvSpPr txBox="1"/>
          <p:nvPr/>
        </p:nvSpPr>
        <p:spPr>
          <a:xfrm>
            <a:off x="6508030" y="3325693"/>
            <a:ext cx="1404156"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Animation</a:t>
            </a:r>
            <a:endParaRPr lang="en-GB" sz="1800" dirty="0">
              <a:solidFill>
                <a:srgbClr val="000000"/>
              </a:solidFill>
              <a:latin typeface="Arial" charset="0"/>
              <a:ea typeface="ＭＳ Ｐゴシック" pitchFamily="-107" charset="-128"/>
            </a:endParaRPr>
          </a:p>
        </p:txBody>
      </p:sp>
      <p:sp>
        <p:nvSpPr>
          <p:cNvPr id="18" name="TextBox 17"/>
          <p:cNvSpPr txBox="1"/>
          <p:nvPr/>
        </p:nvSpPr>
        <p:spPr>
          <a:xfrm>
            <a:off x="5828801" y="5433328"/>
            <a:ext cx="2487195"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Computer Forensics </a:t>
            </a:r>
            <a:endParaRPr lang="en-GB" sz="1800" dirty="0">
              <a:solidFill>
                <a:srgbClr val="C00000"/>
              </a:solidFill>
              <a:latin typeface="Arial" charset="0"/>
              <a:ea typeface="ＭＳ Ｐゴシック" pitchFamily="-107" charset="-128"/>
            </a:endParaRPr>
          </a:p>
        </p:txBody>
      </p:sp>
      <p:sp>
        <p:nvSpPr>
          <p:cNvPr id="19" name="TextBox 18"/>
          <p:cNvSpPr txBox="1"/>
          <p:nvPr/>
        </p:nvSpPr>
        <p:spPr>
          <a:xfrm>
            <a:off x="1173882" y="2927481"/>
            <a:ext cx="4437411"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Computer Visualisation and Animation</a:t>
            </a:r>
            <a:endParaRPr lang="en-GB" sz="1800" dirty="0">
              <a:solidFill>
                <a:srgbClr val="C9122B"/>
              </a:solidFill>
              <a:latin typeface="Arial" charset="0"/>
              <a:ea typeface="ＭＳ Ｐゴシック" pitchFamily="-107" charset="-128"/>
            </a:endParaRPr>
          </a:p>
        </p:txBody>
      </p:sp>
      <p:sp>
        <p:nvSpPr>
          <p:cNvPr id="20" name="TextBox 19"/>
          <p:cNvSpPr txBox="1"/>
          <p:nvPr/>
        </p:nvSpPr>
        <p:spPr>
          <a:xfrm>
            <a:off x="839971" y="5861052"/>
            <a:ext cx="4957801" cy="369332"/>
          </a:xfrm>
          <a:prstGeom prst="rect">
            <a:avLst/>
          </a:prstGeom>
          <a:noFill/>
        </p:spPr>
        <p:txBody>
          <a:bodyPr wrap="square" rtlCol="0">
            <a:spAutoFit/>
          </a:bodyPr>
          <a:lstStyle/>
          <a:p>
            <a:r>
              <a:rPr lang="en-GB" sz="1800" dirty="0" smtClean="0">
                <a:solidFill>
                  <a:srgbClr val="C00000"/>
                </a:solidFill>
                <a:latin typeface="Arial" charset="0"/>
                <a:ea typeface="ＭＳ Ｐゴシック" pitchFamily="-107" charset="-128"/>
              </a:rPr>
              <a:t>Computer Science for Cyber Security</a:t>
            </a:r>
            <a:endParaRPr lang="en-GB" sz="1800" dirty="0">
              <a:solidFill>
                <a:srgbClr val="C00000"/>
              </a:solidFill>
              <a:latin typeface="Arial" charset="0"/>
              <a:ea typeface="ＭＳ Ｐゴシック" pitchFamily="-107" charset="-128"/>
            </a:endParaRPr>
          </a:p>
        </p:txBody>
      </p:sp>
      <p:sp>
        <p:nvSpPr>
          <p:cNvPr id="21" name="TextBox 20"/>
          <p:cNvSpPr txBox="1"/>
          <p:nvPr/>
        </p:nvSpPr>
        <p:spPr>
          <a:xfrm>
            <a:off x="625647" y="4128375"/>
            <a:ext cx="4957802" cy="369332"/>
          </a:xfrm>
          <a:prstGeom prst="rect">
            <a:avLst/>
          </a:prstGeom>
          <a:noFill/>
        </p:spPr>
        <p:txBody>
          <a:bodyPr wrap="square" rtlCol="0">
            <a:spAutoFit/>
          </a:bodyPr>
          <a:lstStyle/>
          <a:p>
            <a:r>
              <a:rPr lang="en-GB" sz="1800" dirty="0" smtClean="0">
                <a:solidFill>
                  <a:srgbClr val="C9122B"/>
                </a:solidFill>
                <a:latin typeface="Arial" charset="0"/>
                <a:ea typeface="ＭＳ Ｐゴシック" pitchFamily="-107" charset="-128"/>
              </a:rPr>
              <a:t>Computing with Accounting and Finance</a:t>
            </a:r>
            <a:endParaRPr lang="en-GB" sz="1800" dirty="0">
              <a:solidFill>
                <a:srgbClr val="C9122B"/>
              </a:solidFill>
              <a:latin typeface="Arial" charset="0"/>
              <a:ea typeface="ＭＳ Ｐゴシック" pitchFamily="-107" charset="-128"/>
            </a:endParaRPr>
          </a:p>
        </p:txBody>
      </p:sp>
      <p:sp>
        <p:nvSpPr>
          <p:cNvPr id="22" name="TextBox 21"/>
          <p:cNvSpPr txBox="1"/>
          <p:nvPr/>
        </p:nvSpPr>
        <p:spPr>
          <a:xfrm>
            <a:off x="5216184" y="5877272"/>
            <a:ext cx="4155421" cy="369332"/>
          </a:xfrm>
          <a:prstGeom prst="rect">
            <a:avLst/>
          </a:prstGeom>
          <a:noFill/>
        </p:spPr>
        <p:txBody>
          <a:bodyPr wrap="square" rtlCol="0">
            <a:spAutoFit/>
          </a:bodyPr>
          <a:lstStyle/>
          <a:p>
            <a:r>
              <a:rPr lang="en-GB" sz="1800" dirty="0" smtClean="0">
                <a:solidFill>
                  <a:srgbClr val="000000"/>
                </a:solidFill>
                <a:latin typeface="Arial" charset="0"/>
                <a:ea typeface="ＭＳ Ｐゴシック" pitchFamily="-107" charset="-128"/>
              </a:rPr>
              <a:t>Independent Games Production</a:t>
            </a:r>
            <a:endParaRPr lang="en-GB" sz="1800" dirty="0">
              <a:solidFill>
                <a:srgbClr val="000000"/>
              </a:solidFill>
              <a:latin typeface="Arial" charset="0"/>
              <a:ea typeface="ＭＳ Ｐゴシック" pitchFamily="-107" charset="-128"/>
            </a:endParaRPr>
          </a:p>
        </p:txBody>
      </p:sp>
    </p:spTree>
    <p:extLst>
      <p:ext uri="{BB962C8B-B14F-4D97-AF65-F5344CB8AC3E}">
        <p14:creationId xmlns:p14="http://schemas.microsoft.com/office/powerpoint/2010/main" val="1877115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Where did all the time go?</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Gill Sans MT" panose="020B0502020104020203" pitchFamily="34" charset="0"/>
              </a:rPr>
              <a:t>The next phase…</a:t>
            </a:r>
          </a:p>
          <a:p>
            <a:endParaRPr lang="en-GB" dirty="0">
              <a:latin typeface="Gill Sans MT" panose="020B0502020104020203" pitchFamily="34" charset="0"/>
            </a:endParaRPr>
          </a:p>
          <a:p>
            <a:r>
              <a:rPr lang="en-GB" dirty="0" smtClean="0">
                <a:latin typeface="Gill Sans MT" panose="020B0502020104020203" pitchFamily="34" charset="0"/>
              </a:rPr>
              <a:t>The purpose of the evening:</a:t>
            </a:r>
          </a:p>
          <a:p>
            <a:endParaRPr lang="en-GB" dirty="0">
              <a:latin typeface="Gill Sans MT" panose="020B0502020104020203" pitchFamily="34" charset="0"/>
            </a:endParaRPr>
          </a:p>
          <a:p>
            <a:r>
              <a:rPr lang="en-GB" dirty="0" smtClean="0">
                <a:latin typeface="Gill Sans MT" panose="020B0502020104020203" pitchFamily="34" charset="0"/>
              </a:rPr>
              <a:t>Information provision</a:t>
            </a:r>
          </a:p>
          <a:p>
            <a:r>
              <a:rPr lang="en-GB" dirty="0" smtClean="0">
                <a:latin typeface="Gill Sans MT" panose="020B0502020104020203" pitchFamily="34" charset="0"/>
              </a:rPr>
              <a:t>Route planning</a:t>
            </a:r>
          </a:p>
          <a:p>
            <a:r>
              <a:rPr lang="en-GB" dirty="0" smtClean="0">
                <a:latin typeface="Gill Sans MT" panose="020B0502020104020203" pitchFamily="34" charset="0"/>
              </a:rPr>
              <a:t>Time lines</a:t>
            </a:r>
          </a:p>
          <a:p>
            <a:r>
              <a:rPr lang="en-GB" dirty="0" smtClean="0">
                <a:latin typeface="Gill Sans MT" panose="020B0502020104020203" pitchFamily="34" charset="0"/>
              </a:rPr>
              <a:t>Clarity over decision making</a:t>
            </a:r>
            <a:endParaRPr lang="en-GB" dirty="0">
              <a:latin typeface="Gill Sans MT" panose="020B0502020104020203" pitchFamily="34" charset="0"/>
            </a:endParaRPr>
          </a:p>
        </p:txBody>
      </p:sp>
    </p:spTree>
    <p:extLst>
      <p:ext uri="{BB962C8B-B14F-4D97-AF65-F5344CB8AC3E}">
        <p14:creationId xmlns:p14="http://schemas.microsoft.com/office/powerpoint/2010/main" val="3698464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course</a:t>
            </a:r>
            <a:endParaRPr lang="en-US" dirty="0"/>
          </a:p>
        </p:txBody>
      </p:sp>
      <p:sp>
        <p:nvSpPr>
          <p:cNvPr id="3" name="Content Placeholder 2"/>
          <p:cNvSpPr>
            <a:spLocks noGrp="1"/>
          </p:cNvSpPr>
          <p:nvPr>
            <p:ph idx="1"/>
          </p:nvPr>
        </p:nvSpPr>
        <p:spPr>
          <a:xfrm>
            <a:off x="428259" y="1916834"/>
            <a:ext cx="9126934" cy="3960441"/>
          </a:xfrm>
        </p:spPr>
        <p:txBody>
          <a:bodyPr/>
          <a:lstStyle/>
          <a:p>
            <a:pPr marL="0" indent="0">
              <a:buNone/>
            </a:pPr>
            <a:r>
              <a:rPr lang="en-US" sz="2200" dirty="0"/>
              <a:t>The type of degree you study is very important, as it will affect the number of years you study for and the type of qualification you come out with. </a:t>
            </a:r>
            <a:endParaRPr lang="en-US" sz="2200" dirty="0" smtClean="0"/>
          </a:p>
          <a:p>
            <a:endParaRPr lang="en-US" sz="2200" dirty="0"/>
          </a:p>
          <a:p>
            <a:pPr marL="0" indent="0">
              <a:buNone/>
            </a:pPr>
            <a:r>
              <a:rPr lang="en-US" sz="2200" dirty="0" smtClean="0"/>
              <a:t>The </a:t>
            </a:r>
            <a:r>
              <a:rPr lang="en-US" sz="2200" dirty="0"/>
              <a:t>most common types are</a:t>
            </a:r>
            <a:r>
              <a:rPr lang="en-US" sz="2200" dirty="0" smtClean="0"/>
              <a:t>:</a:t>
            </a:r>
          </a:p>
          <a:p>
            <a:pPr marL="0" indent="0">
              <a:buNone/>
            </a:pPr>
            <a:endParaRPr lang="en-US" sz="2200" dirty="0" smtClean="0"/>
          </a:p>
          <a:p>
            <a:r>
              <a:rPr lang="en-US" sz="2200" b="1" dirty="0" smtClean="0"/>
              <a:t>Bachelor's </a:t>
            </a:r>
            <a:r>
              <a:rPr lang="en-US" sz="2200" b="1" dirty="0"/>
              <a:t>Degree </a:t>
            </a:r>
            <a:r>
              <a:rPr lang="en-US" sz="2200" dirty="0" smtClean="0"/>
              <a:t>– BSc, BA, BMus, </a:t>
            </a:r>
            <a:r>
              <a:rPr lang="en-US" sz="2200" dirty="0" err="1" smtClean="0"/>
              <a:t>Beng</a:t>
            </a:r>
            <a:endParaRPr lang="en-US" sz="2200" dirty="0" smtClean="0"/>
          </a:p>
          <a:p>
            <a:pPr lvl="1"/>
            <a:r>
              <a:rPr lang="en-US" sz="2000" dirty="0" smtClean="0"/>
              <a:t>Usually 3 years</a:t>
            </a:r>
          </a:p>
          <a:p>
            <a:r>
              <a:rPr lang="en-US" sz="2200" b="1" dirty="0" smtClean="0"/>
              <a:t>Sandwich Degree </a:t>
            </a:r>
            <a:r>
              <a:rPr lang="en-US" sz="2200" dirty="0" smtClean="0"/>
              <a:t>– SW or 3 years with placement</a:t>
            </a:r>
          </a:p>
          <a:p>
            <a:pPr lvl="1"/>
            <a:r>
              <a:rPr lang="en-US" sz="2000" dirty="0" smtClean="0"/>
              <a:t>Usually 4 years</a:t>
            </a:r>
          </a:p>
          <a:p>
            <a:r>
              <a:rPr lang="en-US" sz="2200" b="1" dirty="0" smtClean="0"/>
              <a:t>Integrated Masters </a:t>
            </a:r>
            <a:r>
              <a:rPr lang="en-US" sz="2200" dirty="0" smtClean="0"/>
              <a:t>– IM or MEng, </a:t>
            </a:r>
            <a:r>
              <a:rPr lang="en-US" sz="2200" dirty="0" err="1" smtClean="0"/>
              <a:t>MSci</a:t>
            </a:r>
            <a:r>
              <a:rPr lang="en-US" sz="2200" dirty="0" smtClean="0"/>
              <a:t> (Advertised on an undergraduate course search</a:t>
            </a:r>
          </a:p>
          <a:p>
            <a:pPr lvl="1"/>
            <a:r>
              <a:rPr lang="en-US" sz="2000" dirty="0" smtClean="0"/>
              <a:t>Usually 4 or 5 years</a:t>
            </a:r>
            <a:endParaRPr lang="en-GB" sz="2000" dirty="0"/>
          </a:p>
        </p:txBody>
      </p:sp>
    </p:spTree>
    <p:extLst>
      <p:ext uri="{BB962C8B-B14F-4D97-AF65-F5344CB8AC3E}">
        <p14:creationId xmlns:p14="http://schemas.microsoft.com/office/powerpoint/2010/main" val="2244939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42957" y="2060851"/>
            <a:ext cx="9126934" cy="3960441"/>
          </a:xfrm>
        </p:spPr>
        <p:txBody>
          <a:bodyPr/>
          <a:lstStyle/>
          <a:p>
            <a:r>
              <a:rPr lang="en-US" sz="2200" b="1" dirty="0">
                <a:solidFill>
                  <a:srgbClr val="C9122B"/>
                </a:solidFill>
              </a:rPr>
              <a:t>Assessment style </a:t>
            </a:r>
            <a:r>
              <a:rPr lang="en-US" sz="2200" dirty="0"/>
              <a:t>- exams, </a:t>
            </a:r>
            <a:r>
              <a:rPr lang="en-US" sz="2200" dirty="0" err="1" smtClean="0"/>
              <a:t>practicals</a:t>
            </a:r>
            <a:endParaRPr lang="en-US" sz="2200" dirty="0" smtClean="0"/>
          </a:p>
          <a:p>
            <a:endParaRPr lang="en-US" sz="2200" dirty="0"/>
          </a:p>
          <a:p>
            <a:r>
              <a:rPr lang="en-US" sz="2200" b="1" dirty="0" smtClean="0">
                <a:solidFill>
                  <a:srgbClr val="C9122B"/>
                </a:solidFill>
              </a:rPr>
              <a:t>Teaching </a:t>
            </a:r>
            <a:r>
              <a:rPr lang="en-US" sz="2200" b="1" dirty="0">
                <a:solidFill>
                  <a:srgbClr val="C9122B"/>
                </a:solidFill>
              </a:rPr>
              <a:t>hours </a:t>
            </a:r>
            <a:r>
              <a:rPr lang="en-US" sz="2200" dirty="0"/>
              <a:t>- some universities have teaching hours as little as 8 hours a week. For some it is much </a:t>
            </a:r>
            <a:r>
              <a:rPr lang="en-US" sz="2200" dirty="0" smtClean="0"/>
              <a:t>more</a:t>
            </a:r>
          </a:p>
          <a:p>
            <a:endParaRPr lang="en-US" sz="2200" dirty="0"/>
          </a:p>
          <a:p>
            <a:r>
              <a:rPr lang="en-US" sz="2200" b="1" dirty="0" smtClean="0">
                <a:solidFill>
                  <a:srgbClr val="C9122B"/>
                </a:solidFill>
              </a:rPr>
              <a:t>Optional </a:t>
            </a:r>
            <a:r>
              <a:rPr lang="en-US" sz="2200" b="1" dirty="0">
                <a:solidFill>
                  <a:srgbClr val="C9122B"/>
                </a:solidFill>
              </a:rPr>
              <a:t>Modules </a:t>
            </a:r>
            <a:r>
              <a:rPr lang="en-US" sz="2200" dirty="0"/>
              <a:t>- if you want to be able to mix and match your course, make sure you look into </a:t>
            </a:r>
            <a:r>
              <a:rPr lang="en-US" sz="2200" dirty="0" smtClean="0"/>
              <a:t>this</a:t>
            </a:r>
          </a:p>
          <a:p>
            <a:endParaRPr lang="en-US" sz="2200" dirty="0"/>
          </a:p>
          <a:p>
            <a:r>
              <a:rPr lang="en-US" sz="2200" b="1" dirty="0" smtClean="0">
                <a:solidFill>
                  <a:srgbClr val="C9122B"/>
                </a:solidFill>
              </a:rPr>
              <a:t>Placement </a:t>
            </a:r>
            <a:r>
              <a:rPr lang="en-US" sz="2200" b="1" dirty="0">
                <a:solidFill>
                  <a:srgbClr val="C9122B"/>
                </a:solidFill>
              </a:rPr>
              <a:t>opportunities </a:t>
            </a:r>
            <a:r>
              <a:rPr lang="en-US" sz="2200" dirty="0"/>
              <a:t>- some universities offer placements abroad, or you may be able to go on work </a:t>
            </a:r>
            <a:r>
              <a:rPr lang="en-US" sz="2200" dirty="0" smtClean="0"/>
              <a:t>placement</a:t>
            </a:r>
          </a:p>
          <a:p>
            <a:endParaRPr lang="en-US" sz="2200" dirty="0"/>
          </a:p>
          <a:p>
            <a:r>
              <a:rPr lang="en-US" sz="2200" b="1" dirty="0" smtClean="0">
                <a:solidFill>
                  <a:srgbClr val="C00000"/>
                </a:solidFill>
              </a:rPr>
              <a:t>Common first years </a:t>
            </a:r>
            <a:r>
              <a:rPr lang="en-US" sz="2200" dirty="0" smtClean="0"/>
              <a:t>– allow you to swap onto different pathways</a:t>
            </a:r>
            <a:endParaRPr lang="en-GB" sz="2200" dirty="0"/>
          </a:p>
        </p:txBody>
      </p:sp>
    </p:spTree>
    <p:extLst>
      <p:ext uri="{BB962C8B-B14F-4D97-AF65-F5344CB8AC3E}">
        <p14:creationId xmlns:p14="http://schemas.microsoft.com/office/powerpoint/2010/main" val="728910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university - things to consider</a:t>
            </a:r>
            <a:endParaRPr lang="en-US" dirty="0"/>
          </a:p>
        </p:txBody>
      </p:sp>
      <p:sp>
        <p:nvSpPr>
          <p:cNvPr id="3" name="Content Placeholder 2"/>
          <p:cNvSpPr>
            <a:spLocks noGrp="1"/>
          </p:cNvSpPr>
          <p:nvPr>
            <p:ph idx="1"/>
          </p:nvPr>
        </p:nvSpPr>
        <p:spPr>
          <a:xfrm>
            <a:off x="442957" y="2060851"/>
            <a:ext cx="9126934" cy="3960441"/>
          </a:xfrm>
        </p:spPr>
        <p:txBody>
          <a:bodyPr/>
          <a:lstStyle/>
          <a:p>
            <a:r>
              <a:rPr lang="en-US" b="1" dirty="0">
                <a:solidFill>
                  <a:srgbClr val="C9122B"/>
                </a:solidFill>
              </a:rPr>
              <a:t>The location of the university </a:t>
            </a:r>
            <a:r>
              <a:rPr lang="en-US" dirty="0"/>
              <a:t>- </a:t>
            </a:r>
            <a:r>
              <a:rPr lang="en-US" dirty="0" smtClean="0"/>
              <a:t>town/city/rural</a:t>
            </a:r>
          </a:p>
          <a:p>
            <a:endParaRPr lang="en-US" dirty="0"/>
          </a:p>
          <a:p>
            <a:r>
              <a:rPr lang="en-US" b="1" dirty="0" smtClean="0">
                <a:solidFill>
                  <a:srgbClr val="C9122B"/>
                </a:solidFill>
              </a:rPr>
              <a:t>Campus based </a:t>
            </a:r>
            <a:r>
              <a:rPr lang="en-US" dirty="0" smtClean="0"/>
              <a:t>or </a:t>
            </a:r>
            <a:r>
              <a:rPr lang="en-US" b="1" dirty="0" smtClean="0">
                <a:solidFill>
                  <a:srgbClr val="C9122B"/>
                </a:solidFill>
              </a:rPr>
              <a:t>City based</a:t>
            </a:r>
          </a:p>
          <a:p>
            <a:endParaRPr lang="en-US" dirty="0"/>
          </a:p>
          <a:p>
            <a:r>
              <a:rPr lang="en-US" b="1" dirty="0" smtClean="0">
                <a:solidFill>
                  <a:srgbClr val="C9122B"/>
                </a:solidFill>
              </a:rPr>
              <a:t>What </a:t>
            </a:r>
            <a:r>
              <a:rPr lang="en-US" b="1" dirty="0">
                <a:solidFill>
                  <a:srgbClr val="C9122B"/>
                </a:solidFill>
              </a:rPr>
              <a:t>the location has to offer </a:t>
            </a:r>
            <a:r>
              <a:rPr lang="en-US" dirty="0"/>
              <a:t>- nightlife, </a:t>
            </a:r>
            <a:r>
              <a:rPr lang="en-US" dirty="0" smtClean="0"/>
              <a:t>shopping</a:t>
            </a:r>
          </a:p>
          <a:p>
            <a:endParaRPr lang="en-US" dirty="0"/>
          </a:p>
          <a:p>
            <a:r>
              <a:rPr lang="en-US" b="1" dirty="0" smtClean="0">
                <a:solidFill>
                  <a:srgbClr val="C9122B"/>
                </a:solidFill>
              </a:rPr>
              <a:t>The </a:t>
            </a:r>
            <a:r>
              <a:rPr lang="en-US" b="1" dirty="0">
                <a:solidFill>
                  <a:srgbClr val="C9122B"/>
                </a:solidFill>
              </a:rPr>
              <a:t>size </a:t>
            </a:r>
            <a:r>
              <a:rPr lang="en-US" dirty="0"/>
              <a:t>- some universities have 22,000 students compared to </a:t>
            </a:r>
            <a:r>
              <a:rPr lang="en-US" dirty="0" smtClean="0"/>
              <a:t>800</a:t>
            </a:r>
          </a:p>
          <a:p>
            <a:endParaRPr lang="en-US" dirty="0"/>
          </a:p>
          <a:p>
            <a:r>
              <a:rPr lang="en-US" b="1" dirty="0" smtClean="0">
                <a:solidFill>
                  <a:srgbClr val="C9122B"/>
                </a:solidFill>
              </a:rPr>
              <a:t>What </a:t>
            </a:r>
            <a:r>
              <a:rPr lang="en-US" b="1" dirty="0">
                <a:solidFill>
                  <a:srgbClr val="C9122B"/>
                </a:solidFill>
              </a:rPr>
              <a:t>the university has to offer </a:t>
            </a:r>
            <a:r>
              <a:rPr lang="en-US" dirty="0"/>
              <a:t>- library, careers support, sports facilities</a:t>
            </a:r>
            <a:endParaRPr lang="en-GB" dirty="0"/>
          </a:p>
        </p:txBody>
      </p:sp>
    </p:spTree>
    <p:extLst>
      <p:ext uri="{BB962C8B-B14F-4D97-AF65-F5344CB8AC3E}">
        <p14:creationId xmlns:p14="http://schemas.microsoft.com/office/powerpoint/2010/main" val="270449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university </a:t>
            </a:r>
            <a:r>
              <a:rPr lang="en-US" dirty="0" smtClean="0"/>
              <a:t>- things to consider</a:t>
            </a:r>
            <a:endParaRPr lang="en-US" dirty="0"/>
          </a:p>
        </p:txBody>
      </p:sp>
      <p:sp>
        <p:nvSpPr>
          <p:cNvPr id="3" name="Content Placeholder 2"/>
          <p:cNvSpPr>
            <a:spLocks noGrp="1"/>
          </p:cNvSpPr>
          <p:nvPr>
            <p:ph idx="1"/>
          </p:nvPr>
        </p:nvSpPr>
        <p:spPr>
          <a:xfrm>
            <a:off x="442957" y="2060851"/>
            <a:ext cx="9126934" cy="3960441"/>
          </a:xfrm>
        </p:spPr>
        <p:txBody>
          <a:bodyPr/>
          <a:lstStyle/>
          <a:p>
            <a:r>
              <a:rPr lang="en-US" sz="2200" b="1" dirty="0">
                <a:solidFill>
                  <a:srgbClr val="C00000"/>
                </a:solidFill>
              </a:rPr>
              <a:t>Halls of Residence </a:t>
            </a:r>
            <a:r>
              <a:rPr lang="en-US" sz="2200" dirty="0"/>
              <a:t>- Most students move into Halls for their first year. Prices can vary between university and style of room</a:t>
            </a:r>
            <a:r>
              <a:rPr lang="en-US" sz="2200" dirty="0" smtClean="0"/>
              <a:t>.</a:t>
            </a:r>
          </a:p>
          <a:p>
            <a:endParaRPr lang="en-US" sz="2200" dirty="0"/>
          </a:p>
          <a:p>
            <a:r>
              <a:rPr lang="en-US" sz="2200" b="1" dirty="0" smtClean="0">
                <a:solidFill>
                  <a:srgbClr val="C00000"/>
                </a:solidFill>
              </a:rPr>
              <a:t>Private </a:t>
            </a:r>
            <a:r>
              <a:rPr lang="en-US" sz="2200" b="1" dirty="0">
                <a:solidFill>
                  <a:srgbClr val="C00000"/>
                </a:solidFill>
              </a:rPr>
              <a:t>Accommodation </a:t>
            </a:r>
            <a:r>
              <a:rPr lang="en-US" sz="2200" dirty="0"/>
              <a:t>- Most students live in private accommodation from their second year. It is often cheaper than Halls and you can go through letting agents who will give you student contracts. You will usually need to set up bills </a:t>
            </a:r>
            <a:r>
              <a:rPr lang="en-US" sz="2200" dirty="0" err="1"/>
              <a:t>etc</a:t>
            </a:r>
            <a:r>
              <a:rPr lang="en-US" sz="2200" dirty="0"/>
              <a:t> yourself</a:t>
            </a:r>
            <a:r>
              <a:rPr lang="en-US" sz="2200" dirty="0" smtClean="0"/>
              <a:t>.</a:t>
            </a:r>
          </a:p>
          <a:p>
            <a:endParaRPr lang="en-US" sz="2200" dirty="0"/>
          </a:p>
          <a:p>
            <a:r>
              <a:rPr lang="en-US" sz="2200" b="1" dirty="0" smtClean="0">
                <a:solidFill>
                  <a:srgbClr val="C00000"/>
                </a:solidFill>
              </a:rPr>
              <a:t>Living </a:t>
            </a:r>
            <a:r>
              <a:rPr lang="en-US" sz="2200" b="1" dirty="0">
                <a:solidFill>
                  <a:srgbClr val="C00000"/>
                </a:solidFill>
              </a:rPr>
              <a:t>at home </a:t>
            </a:r>
            <a:r>
              <a:rPr lang="en-US" sz="2200" dirty="0"/>
              <a:t>- This is the cheapest option as you could save up to £6,000 a year in accommodation fees. However you may miss out on some of the university experience.</a:t>
            </a:r>
            <a:endParaRPr lang="en-GB" sz="2200" dirty="0"/>
          </a:p>
        </p:txBody>
      </p:sp>
    </p:spTree>
    <p:extLst>
      <p:ext uri="{BB962C8B-B14F-4D97-AF65-F5344CB8AC3E}">
        <p14:creationId xmlns:p14="http://schemas.microsoft.com/office/powerpoint/2010/main" val="3590319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Requirements</a:t>
            </a:r>
            <a:endParaRPr lang="en-US" dirty="0"/>
          </a:p>
        </p:txBody>
      </p:sp>
      <p:sp>
        <p:nvSpPr>
          <p:cNvPr id="3" name="Content Placeholder 2"/>
          <p:cNvSpPr>
            <a:spLocks noGrp="1"/>
          </p:cNvSpPr>
          <p:nvPr>
            <p:ph idx="1"/>
          </p:nvPr>
        </p:nvSpPr>
        <p:spPr>
          <a:xfrm>
            <a:off x="442957" y="2060851"/>
            <a:ext cx="9126934" cy="3960441"/>
          </a:xfrm>
        </p:spPr>
        <p:txBody>
          <a:bodyPr/>
          <a:lstStyle/>
          <a:p>
            <a:r>
              <a:rPr lang="en-US" sz="2200" dirty="0"/>
              <a:t>Every course will have various entry requirements for the </a:t>
            </a:r>
            <a:r>
              <a:rPr lang="en-US" sz="2200" dirty="0" err="1" smtClean="0"/>
              <a:t>programme</a:t>
            </a:r>
            <a:r>
              <a:rPr lang="en-US" sz="2200" dirty="0" smtClean="0"/>
              <a:t> </a:t>
            </a:r>
          </a:p>
          <a:p>
            <a:endParaRPr lang="en-US" sz="2200" dirty="0"/>
          </a:p>
          <a:p>
            <a:r>
              <a:rPr lang="en-US" sz="2200" dirty="0" smtClean="0"/>
              <a:t>This </a:t>
            </a:r>
            <a:r>
              <a:rPr lang="en-US" sz="2200" dirty="0"/>
              <a:t>varies at every university, even if you are applying for the same course at each </a:t>
            </a:r>
            <a:r>
              <a:rPr lang="en-US" sz="2200" dirty="0" smtClean="0"/>
              <a:t>one </a:t>
            </a:r>
          </a:p>
          <a:p>
            <a:endParaRPr lang="en-US" sz="2200" dirty="0"/>
          </a:p>
          <a:p>
            <a:pPr marL="0" indent="0">
              <a:buNone/>
            </a:pPr>
            <a:r>
              <a:rPr lang="en-US" sz="2200" dirty="0" smtClean="0"/>
              <a:t>Entry </a:t>
            </a:r>
            <a:r>
              <a:rPr lang="en-US" sz="2200" dirty="0"/>
              <a:t>requirements can include</a:t>
            </a:r>
            <a:r>
              <a:rPr lang="en-US" sz="2200" dirty="0" smtClean="0"/>
              <a:t>:</a:t>
            </a:r>
          </a:p>
          <a:p>
            <a:pPr marL="0" indent="0">
              <a:buNone/>
            </a:pPr>
            <a:endParaRPr lang="en-US" sz="2200" dirty="0" smtClean="0"/>
          </a:p>
          <a:p>
            <a:r>
              <a:rPr lang="en-US" sz="2200" dirty="0" smtClean="0"/>
              <a:t>Level </a:t>
            </a:r>
            <a:r>
              <a:rPr lang="en-US" sz="2200" dirty="0"/>
              <a:t>3 </a:t>
            </a:r>
            <a:r>
              <a:rPr lang="en-US" sz="2200" dirty="0" smtClean="0"/>
              <a:t>grades</a:t>
            </a:r>
          </a:p>
          <a:p>
            <a:r>
              <a:rPr lang="en-US" sz="2200" dirty="0" smtClean="0"/>
              <a:t>GCSE grades</a:t>
            </a:r>
          </a:p>
          <a:p>
            <a:r>
              <a:rPr lang="en-US" sz="2200" dirty="0" smtClean="0"/>
              <a:t>Work Experience</a:t>
            </a:r>
          </a:p>
          <a:p>
            <a:r>
              <a:rPr lang="en-US" sz="2200" dirty="0" smtClean="0"/>
              <a:t>Interview/Audition</a:t>
            </a:r>
          </a:p>
          <a:p>
            <a:r>
              <a:rPr lang="en-US" sz="2200" dirty="0" smtClean="0"/>
              <a:t>Personal </a:t>
            </a:r>
            <a:r>
              <a:rPr lang="en-US" sz="2200" dirty="0"/>
              <a:t>Statement</a:t>
            </a:r>
            <a:endParaRPr lang="en-GB" sz="2200" dirty="0"/>
          </a:p>
        </p:txBody>
      </p:sp>
    </p:spTree>
    <p:extLst>
      <p:ext uri="{BB962C8B-B14F-4D97-AF65-F5344CB8AC3E}">
        <p14:creationId xmlns:p14="http://schemas.microsoft.com/office/powerpoint/2010/main" val="2443200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requirements</a:t>
            </a:r>
            <a:endParaRPr lang="en-US" dirty="0"/>
          </a:p>
        </p:txBody>
      </p:sp>
      <p:sp>
        <p:nvSpPr>
          <p:cNvPr id="3" name="Content Placeholder 2"/>
          <p:cNvSpPr>
            <a:spLocks noGrp="1"/>
          </p:cNvSpPr>
          <p:nvPr>
            <p:ph idx="1"/>
          </p:nvPr>
        </p:nvSpPr>
        <p:spPr/>
        <p:txBody>
          <a:bodyPr/>
          <a:lstStyle/>
          <a:p>
            <a:r>
              <a:rPr lang="en-GB" sz="2000" dirty="0" smtClean="0"/>
              <a:t>Entry requirements and offers may be worded in grades or in tariff points</a:t>
            </a:r>
            <a:endParaRPr lang="en-GB" sz="2000" dirty="0"/>
          </a:p>
          <a:p>
            <a:endParaRPr lang="en-GB" sz="2000" dirty="0" smtClean="0"/>
          </a:p>
          <a:p>
            <a:pPr marL="0" indent="0">
              <a:buNone/>
            </a:pPr>
            <a:r>
              <a:rPr lang="en-GB" sz="2000" dirty="0" smtClean="0"/>
              <a:t>Here are some examples …</a:t>
            </a:r>
          </a:p>
          <a:p>
            <a:pPr marL="0" indent="0">
              <a:buNone/>
            </a:pPr>
            <a:endParaRPr lang="en-GB" sz="2000" dirty="0"/>
          </a:p>
          <a:p>
            <a:r>
              <a:rPr lang="en-GB" sz="2000" dirty="0"/>
              <a:t>Law - 'A' Level: 128 UCAS tariff points, typically gained </a:t>
            </a:r>
            <a:r>
              <a:rPr lang="en-GB" sz="2000" dirty="0" smtClean="0"/>
              <a:t>from </a:t>
            </a:r>
            <a:r>
              <a:rPr lang="en-GB" sz="2000" dirty="0"/>
              <a:t>ABB or BBB at 'A' Level plus an 'AS' Level or relevant </a:t>
            </a:r>
            <a:r>
              <a:rPr lang="en-GB" sz="2000" dirty="0" smtClean="0"/>
              <a:t>EPQ</a:t>
            </a:r>
          </a:p>
          <a:p>
            <a:endParaRPr lang="en-GB" sz="2000" dirty="0"/>
          </a:p>
          <a:p>
            <a:r>
              <a:rPr lang="en-GB" sz="2000" dirty="0"/>
              <a:t>Business  - AAA at A </a:t>
            </a:r>
            <a:r>
              <a:rPr lang="en-GB" sz="2000" dirty="0" smtClean="0"/>
              <a:t>Level</a:t>
            </a:r>
          </a:p>
          <a:p>
            <a:endParaRPr lang="en-GB" sz="2000" dirty="0"/>
          </a:p>
          <a:p>
            <a:r>
              <a:rPr lang="en-GB" sz="2000" dirty="0"/>
              <a:t>Nursing - 120 UCAS tariff points. Typically BBB at 'A2' Level (Biological Sciences, Social Sciences and Health and Social Care are preferred)</a:t>
            </a:r>
          </a:p>
          <a:p>
            <a:endParaRPr lang="en-GB" sz="2000" dirty="0"/>
          </a:p>
        </p:txBody>
      </p:sp>
    </p:spTree>
    <p:extLst>
      <p:ext uri="{BB962C8B-B14F-4D97-AF65-F5344CB8AC3E}">
        <p14:creationId xmlns:p14="http://schemas.microsoft.com/office/powerpoint/2010/main" val="3098517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UCAS Tariff 2017 entry onwards</a:t>
            </a:r>
            <a:endParaRPr lang="en-US" dirty="0"/>
          </a:p>
        </p:txBody>
      </p:sp>
      <p:pic>
        <p:nvPicPr>
          <p:cNvPr id="7" name="Picture 6"/>
          <p:cNvPicPr>
            <a:picLocks noChangeAspect="1"/>
          </p:cNvPicPr>
          <p:nvPr/>
        </p:nvPicPr>
        <p:blipFill rotWithShape="1">
          <a:blip r:embed="rId2"/>
          <a:srcRect l="18048" t="27332" r="32487" b="26322"/>
          <a:stretch/>
        </p:blipFill>
        <p:spPr>
          <a:xfrm>
            <a:off x="818542" y="2060848"/>
            <a:ext cx="8502945" cy="4136568"/>
          </a:xfrm>
          <a:prstGeom prst="rect">
            <a:avLst/>
          </a:prstGeom>
        </p:spPr>
      </p:pic>
    </p:spTree>
    <p:extLst>
      <p:ext uri="{BB962C8B-B14F-4D97-AF65-F5344CB8AC3E}">
        <p14:creationId xmlns:p14="http://schemas.microsoft.com/office/powerpoint/2010/main" val="817008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solidFill>
                  <a:schemeClr val="bg1">
                    <a:lumMod val="85000"/>
                  </a:schemeClr>
                </a:solidFill>
              </a:rPr>
              <a:t>Recent developments in higher education</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Why go to university?</a:t>
            </a:r>
          </a:p>
          <a:p>
            <a:pPr marL="0" indent="0">
              <a:buNone/>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Choosing a course and university</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UCAS process</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solidFill>
                  <a:schemeClr val="bg1">
                    <a:lumMod val="85000"/>
                  </a:schemeClr>
                </a:solidFill>
              </a:rPr>
              <a:t>Student finance</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Next steps</a:t>
            </a:r>
          </a:p>
        </p:txBody>
      </p:sp>
    </p:spTree>
    <p:extLst>
      <p:ext uri="{BB962C8B-B14F-4D97-AF65-F5344CB8AC3E}">
        <p14:creationId xmlns:p14="http://schemas.microsoft.com/office/powerpoint/2010/main" val="2377718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UCAS?</a:t>
            </a:r>
            <a:endParaRPr lang="en-US" dirty="0"/>
          </a:p>
        </p:txBody>
      </p:sp>
      <p:sp>
        <p:nvSpPr>
          <p:cNvPr id="3" name="Content Placeholder 2"/>
          <p:cNvSpPr>
            <a:spLocks noGrp="1"/>
          </p:cNvSpPr>
          <p:nvPr>
            <p:ph idx="1"/>
          </p:nvPr>
        </p:nvSpPr>
        <p:spPr/>
        <p:txBody>
          <a:bodyPr/>
          <a:lstStyle/>
          <a:p>
            <a:r>
              <a:rPr lang="en-GB" dirty="0"/>
              <a:t>Universities and Colleges Admissions </a:t>
            </a:r>
            <a:r>
              <a:rPr lang="en-GB" dirty="0" smtClean="0"/>
              <a:t>Service</a:t>
            </a:r>
          </a:p>
          <a:p>
            <a:endParaRPr lang="en-GB" dirty="0"/>
          </a:p>
          <a:p>
            <a:r>
              <a:rPr lang="en-GB" dirty="0" smtClean="0"/>
              <a:t>Online system </a:t>
            </a:r>
            <a:r>
              <a:rPr lang="en-GB" dirty="0" smtClean="0">
                <a:hlinkClick r:id="rId2"/>
              </a:rPr>
              <a:t>www.ucas.com</a:t>
            </a:r>
            <a:r>
              <a:rPr lang="en-GB" dirty="0" smtClean="0"/>
              <a:t> </a:t>
            </a:r>
            <a:endParaRPr lang="en-GB" dirty="0"/>
          </a:p>
          <a:p>
            <a:endParaRPr lang="en-GB" dirty="0"/>
          </a:p>
          <a:p>
            <a:r>
              <a:rPr lang="en-GB" dirty="0"/>
              <a:t>Primary way of applying to university and college for Higher </a:t>
            </a:r>
            <a:r>
              <a:rPr lang="en-GB" dirty="0" smtClean="0"/>
              <a:t>Education</a:t>
            </a:r>
          </a:p>
          <a:p>
            <a:endParaRPr lang="en-GB" dirty="0"/>
          </a:p>
          <a:p>
            <a:r>
              <a:rPr lang="en-GB" dirty="0" smtClean="0"/>
              <a:t>You can apply for up to 5 choices</a:t>
            </a:r>
            <a:endParaRPr lang="en-GB"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811096" y="4933615"/>
            <a:ext cx="4058852" cy="19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00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to apply</a:t>
            </a:r>
            <a:endParaRPr lang="en-US" dirty="0"/>
          </a:p>
        </p:txBody>
      </p:sp>
      <p:sp>
        <p:nvSpPr>
          <p:cNvPr id="3" name="Content Placeholder 2"/>
          <p:cNvSpPr>
            <a:spLocks noGrp="1"/>
          </p:cNvSpPr>
          <p:nvPr>
            <p:ph idx="1"/>
          </p:nvPr>
        </p:nvSpPr>
        <p:spPr>
          <a:xfrm>
            <a:off x="442957" y="2060851"/>
            <a:ext cx="9126934" cy="3960441"/>
          </a:xfrm>
        </p:spPr>
        <p:txBody>
          <a:bodyPr/>
          <a:lstStyle/>
          <a:p>
            <a:r>
              <a:rPr lang="en-US" dirty="0" smtClean="0"/>
              <a:t>Year 12 is about researching universities and courses. Attend open days and taster days to help you make the right decision</a:t>
            </a:r>
          </a:p>
          <a:p>
            <a:endParaRPr lang="en-US" dirty="0"/>
          </a:p>
          <a:p>
            <a:r>
              <a:rPr lang="en-US" dirty="0" smtClean="0"/>
              <a:t>The application form for university is online on a website called UCAS. Students complete this with support from school</a:t>
            </a:r>
          </a:p>
          <a:p>
            <a:endParaRPr lang="en-US" dirty="0"/>
          </a:p>
          <a:p>
            <a:r>
              <a:rPr lang="en-US" dirty="0" smtClean="0"/>
              <a:t>Apply by </a:t>
            </a:r>
            <a:r>
              <a:rPr lang="en-US" b="1" dirty="0" smtClean="0"/>
              <a:t>15</a:t>
            </a:r>
            <a:r>
              <a:rPr lang="en-US" b="1" baseline="30000" dirty="0" smtClean="0"/>
              <a:t>th</a:t>
            </a:r>
            <a:r>
              <a:rPr lang="en-US" b="1" dirty="0" smtClean="0"/>
              <a:t> October </a:t>
            </a:r>
            <a:r>
              <a:rPr lang="en-US" dirty="0" smtClean="0"/>
              <a:t>for Medicine, Dentistry and Oxbridge</a:t>
            </a:r>
          </a:p>
          <a:p>
            <a:endParaRPr lang="en-US" dirty="0"/>
          </a:p>
          <a:p>
            <a:r>
              <a:rPr lang="en-US" dirty="0" smtClean="0"/>
              <a:t>Apply by </a:t>
            </a:r>
            <a:r>
              <a:rPr lang="en-US" b="1" dirty="0" smtClean="0"/>
              <a:t>15</a:t>
            </a:r>
            <a:r>
              <a:rPr lang="en-US" b="1" baseline="30000" dirty="0" smtClean="0"/>
              <a:t>th</a:t>
            </a:r>
            <a:r>
              <a:rPr lang="en-US" b="1" dirty="0" smtClean="0"/>
              <a:t> January </a:t>
            </a:r>
            <a:r>
              <a:rPr lang="en-US" dirty="0" smtClean="0"/>
              <a:t>for most other courses</a:t>
            </a:r>
          </a:p>
          <a:p>
            <a:endParaRPr lang="en-US" dirty="0"/>
          </a:p>
        </p:txBody>
      </p:sp>
    </p:spTree>
    <p:extLst>
      <p:ext uri="{BB962C8B-B14F-4D97-AF65-F5344CB8AC3E}">
        <p14:creationId xmlns:p14="http://schemas.microsoft.com/office/powerpoint/2010/main" val="58482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Gill Sans MT" panose="020B0502020104020203" pitchFamily="34" charset="0"/>
              </a:rPr>
              <a:t>Making the right choice</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Gill Sans MT" panose="020B0502020104020203" pitchFamily="34" charset="0"/>
              </a:rPr>
              <a:t>Over 90% of you will choose to go to University.</a:t>
            </a:r>
          </a:p>
          <a:p>
            <a:pPr marL="0" indent="0">
              <a:buNone/>
            </a:pPr>
            <a:r>
              <a:rPr lang="en-GB" dirty="0" smtClean="0">
                <a:latin typeface="Gill Sans MT" panose="020B0502020104020203" pitchFamily="34" charset="0"/>
              </a:rPr>
              <a:t> </a:t>
            </a:r>
          </a:p>
          <a:p>
            <a:r>
              <a:rPr lang="en-GB" dirty="0" smtClean="0">
                <a:latin typeface="Gill Sans MT" panose="020B0502020104020203" pitchFamily="34" charset="0"/>
              </a:rPr>
              <a:t>How do I decide what to study?</a:t>
            </a:r>
          </a:p>
          <a:p>
            <a:pPr marL="0" indent="0">
              <a:buNone/>
            </a:pPr>
            <a:r>
              <a:rPr lang="en-GB" dirty="0" smtClean="0">
                <a:latin typeface="Gill Sans MT" panose="020B0502020104020203" pitchFamily="34" charset="0"/>
              </a:rPr>
              <a:t>- Enjoyment, job prospects, vocational, sandwich course, study abroad?</a:t>
            </a: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How do I decide where to study?</a:t>
            </a:r>
          </a:p>
          <a:p>
            <a:pPr>
              <a:buFontTx/>
              <a:buChar char="-"/>
            </a:pPr>
            <a:r>
              <a:rPr lang="en-GB" dirty="0" smtClean="0">
                <a:latin typeface="Gill Sans MT" panose="020B0502020104020203" pitchFamily="34" charset="0"/>
              </a:rPr>
              <a:t>Campus, town, near or far, expense, facilities</a:t>
            </a:r>
          </a:p>
          <a:p>
            <a:pPr>
              <a:buFontTx/>
              <a:buChar char="-"/>
            </a:pPr>
            <a:endParaRPr lang="en-GB" dirty="0">
              <a:latin typeface="Gill Sans MT" panose="020B0502020104020203" pitchFamily="34" charset="0"/>
            </a:endParaRPr>
          </a:p>
          <a:p>
            <a:pPr>
              <a:buFontTx/>
              <a:buChar char="-"/>
            </a:pPr>
            <a:r>
              <a:rPr lang="en-GB" dirty="0">
                <a:latin typeface="Gill Sans MT" panose="020B0502020104020203" pitchFamily="34" charset="0"/>
              </a:rPr>
              <a:t>Draw up a list of pros and cons</a:t>
            </a:r>
          </a:p>
          <a:p>
            <a:pPr>
              <a:buFontTx/>
              <a:buChar char="-"/>
            </a:pPr>
            <a:endParaRPr lang="en-GB" dirty="0" smtClean="0"/>
          </a:p>
          <a:p>
            <a:endParaRPr lang="en-GB" dirty="0"/>
          </a:p>
        </p:txBody>
      </p:sp>
    </p:spTree>
    <p:extLst>
      <p:ext uri="{BB962C8B-B14F-4D97-AF65-F5344CB8AC3E}">
        <p14:creationId xmlns:p14="http://schemas.microsoft.com/office/powerpoint/2010/main" val="2022758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sp>
        <p:nvSpPr>
          <p:cNvPr id="3" name="Content Placeholder 2"/>
          <p:cNvSpPr>
            <a:spLocks noGrp="1"/>
          </p:cNvSpPr>
          <p:nvPr>
            <p:ph idx="1"/>
          </p:nvPr>
        </p:nvSpPr>
        <p:spPr>
          <a:xfrm>
            <a:off x="428259" y="2154210"/>
            <a:ext cx="9126934" cy="3960441"/>
          </a:xfrm>
        </p:spPr>
        <p:txBody>
          <a:bodyPr/>
          <a:lstStyle/>
          <a:p>
            <a:r>
              <a:rPr lang="en-GB" dirty="0" smtClean="0"/>
              <a:t>You will receive one of four types of offer:</a:t>
            </a:r>
          </a:p>
          <a:p>
            <a:endParaRPr lang="en-GB" sz="2800" dirty="0"/>
          </a:p>
          <a:p>
            <a:pPr lvl="1"/>
            <a:r>
              <a:rPr lang="en-GB" sz="2400" b="1" dirty="0" smtClean="0"/>
              <a:t>Conditional</a:t>
            </a:r>
            <a:r>
              <a:rPr lang="en-GB" sz="2400" dirty="0" smtClean="0"/>
              <a:t> – you are being offered a place on the condition that you meet the grades listed</a:t>
            </a:r>
          </a:p>
          <a:p>
            <a:pPr lvl="1"/>
            <a:r>
              <a:rPr lang="en-GB" sz="2400" b="1" dirty="0" smtClean="0"/>
              <a:t>Unconditional </a:t>
            </a:r>
            <a:r>
              <a:rPr lang="en-GB" sz="2400" dirty="0" smtClean="0"/>
              <a:t>– you are being offered a place that carries no conditions</a:t>
            </a:r>
          </a:p>
          <a:p>
            <a:pPr lvl="1"/>
            <a:r>
              <a:rPr lang="en-GB" sz="2400" b="1" dirty="0" smtClean="0"/>
              <a:t>Alternative course </a:t>
            </a:r>
            <a:r>
              <a:rPr lang="en-GB" sz="2400" dirty="0" smtClean="0"/>
              <a:t>– the university has not been able to offer you a place on the course you applied for, but have offered you a place on a different one</a:t>
            </a:r>
          </a:p>
          <a:p>
            <a:pPr lvl="1"/>
            <a:r>
              <a:rPr lang="en-GB" sz="2400" b="1" dirty="0" smtClean="0"/>
              <a:t>Unsuccessful</a:t>
            </a:r>
            <a:r>
              <a:rPr lang="en-GB" sz="2400" dirty="0" smtClean="0"/>
              <a:t> – you have not been offered a place</a:t>
            </a:r>
          </a:p>
        </p:txBody>
      </p:sp>
    </p:spTree>
    <p:extLst>
      <p:ext uri="{BB962C8B-B14F-4D97-AF65-F5344CB8AC3E}">
        <p14:creationId xmlns:p14="http://schemas.microsoft.com/office/powerpoint/2010/main" val="948596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a:t>
            </a:r>
            <a:endParaRPr lang="en-US" dirty="0"/>
          </a:p>
        </p:txBody>
      </p:sp>
      <p:sp>
        <p:nvSpPr>
          <p:cNvPr id="3" name="Content Placeholder 2"/>
          <p:cNvSpPr>
            <a:spLocks noGrp="1"/>
          </p:cNvSpPr>
          <p:nvPr>
            <p:ph idx="1"/>
          </p:nvPr>
        </p:nvSpPr>
        <p:spPr/>
        <p:txBody>
          <a:bodyPr/>
          <a:lstStyle/>
          <a:p>
            <a:r>
              <a:rPr lang="en-GB" dirty="0" smtClean="0"/>
              <a:t>Of your 5 choices, you can only accept 2 offers – a </a:t>
            </a:r>
            <a:r>
              <a:rPr lang="en-GB" b="1" dirty="0" smtClean="0"/>
              <a:t>firm </a:t>
            </a:r>
            <a:r>
              <a:rPr lang="en-GB" dirty="0" smtClean="0"/>
              <a:t>and an </a:t>
            </a:r>
            <a:r>
              <a:rPr lang="en-GB" b="1" dirty="0" smtClean="0"/>
              <a:t>insurance</a:t>
            </a:r>
          </a:p>
          <a:p>
            <a:endParaRPr lang="en-GB" b="1" dirty="0"/>
          </a:p>
          <a:p>
            <a:r>
              <a:rPr lang="en-GB" dirty="0" smtClean="0"/>
              <a:t>Your insurance choice should usually have lower entry requirements – but you still need to be happy to go there</a:t>
            </a:r>
          </a:p>
          <a:p>
            <a:endParaRPr lang="en-GB" dirty="0"/>
          </a:p>
          <a:p>
            <a:r>
              <a:rPr lang="en-GB" dirty="0" smtClean="0"/>
              <a:t>You don’t have to have an insurance choice</a:t>
            </a:r>
          </a:p>
          <a:p>
            <a:endParaRPr lang="en-GB" dirty="0"/>
          </a:p>
          <a:p>
            <a:r>
              <a:rPr lang="en-GB" dirty="0" smtClean="0"/>
              <a:t>If you accept an unconditional offer as your firm choice, then you cannot accept an insurance choice</a:t>
            </a:r>
            <a:endParaRPr lang="en-GB" dirty="0"/>
          </a:p>
        </p:txBody>
      </p:sp>
    </p:spTree>
    <p:extLst>
      <p:ext uri="{BB962C8B-B14F-4D97-AF65-F5344CB8AC3E}">
        <p14:creationId xmlns:p14="http://schemas.microsoft.com/office/powerpoint/2010/main" val="1074531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solidFill>
                  <a:schemeClr val="bg1">
                    <a:lumMod val="85000"/>
                  </a:schemeClr>
                </a:solidFill>
              </a:rPr>
              <a:t>Recent developments in higher education</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Why go to university?</a:t>
            </a:r>
          </a:p>
          <a:p>
            <a:pPr marL="0" indent="0">
              <a:buNone/>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Choosing a course and university</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UCAS process</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t>Student finance</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solidFill>
                  <a:schemeClr val="bg1">
                    <a:lumMod val="85000"/>
                  </a:schemeClr>
                </a:solidFill>
              </a:rPr>
              <a:t>Next steps</a:t>
            </a:r>
          </a:p>
        </p:txBody>
      </p:sp>
    </p:spTree>
    <p:extLst>
      <p:ext uri="{BB962C8B-B14F-4D97-AF65-F5344CB8AC3E}">
        <p14:creationId xmlns:p14="http://schemas.microsoft.com/office/powerpoint/2010/main" val="4102225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Finance</a:t>
            </a:r>
            <a:endParaRPr lang="en-US" dirty="0"/>
          </a:p>
        </p:txBody>
      </p:sp>
      <p:sp>
        <p:nvSpPr>
          <p:cNvPr id="3" name="Content Placeholder 2"/>
          <p:cNvSpPr>
            <a:spLocks noGrp="1"/>
          </p:cNvSpPr>
          <p:nvPr>
            <p:ph idx="1"/>
          </p:nvPr>
        </p:nvSpPr>
        <p:spPr>
          <a:xfrm>
            <a:off x="428259" y="2200091"/>
            <a:ext cx="9126934" cy="3960441"/>
          </a:xfrm>
        </p:spPr>
        <p:txBody>
          <a:bodyPr/>
          <a:lstStyle/>
          <a:p>
            <a:pPr marL="415925" indent="-342900"/>
            <a:r>
              <a:rPr lang="en-GB" sz="2000" dirty="0" smtClean="0">
                <a:latin typeface="Arial" pitchFamily="34" charset="0"/>
                <a:ea typeface="Calibri" pitchFamily="34" charset="0"/>
                <a:cs typeface="Arial" pitchFamily="34" charset="0"/>
              </a:rPr>
              <a:t>Student Finance changes are subject to changes in Government and changes in legislation. Always check for the most up-to-date information before you apply</a:t>
            </a:r>
          </a:p>
          <a:p>
            <a:pPr marL="415925" indent="-342900"/>
            <a:endParaRPr lang="en-GB" sz="2000" dirty="0">
              <a:latin typeface="Arial" pitchFamily="34" charset="0"/>
              <a:ea typeface="Calibri" pitchFamily="34" charset="0"/>
              <a:cs typeface="Arial" pitchFamily="34" charset="0"/>
            </a:endParaRPr>
          </a:p>
          <a:p>
            <a:pPr marL="415925" indent="-342900"/>
            <a:r>
              <a:rPr lang="en-GB" sz="2000" dirty="0" smtClean="0">
                <a:latin typeface="Arial" pitchFamily="34" charset="0"/>
                <a:ea typeface="Calibri" pitchFamily="34" charset="0"/>
                <a:cs typeface="Arial" pitchFamily="34" charset="0"/>
              </a:rPr>
              <a:t>This information is for 2018 entry to university because finance gets confirmed while you are in year 13</a:t>
            </a:r>
          </a:p>
          <a:p>
            <a:pPr marL="415925" indent="-342900"/>
            <a:endParaRPr lang="en-GB" sz="2000" dirty="0">
              <a:latin typeface="Arial" pitchFamily="34" charset="0"/>
              <a:ea typeface="Calibri" pitchFamily="34" charset="0"/>
              <a:cs typeface="Arial" pitchFamily="34" charset="0"/>
            </a:endParaRPr>
          </a:p>
          <a:p>
            <a:pPr marL="415925" indent="-342900"/>
            <a:r>
              <a:rPr lang="en-GB" sz="2000" dirty="0" smtClean="0">
                <a:latin typeface="Arial" pitchFamily="34" charset="0"/>
                <a:ea typeface="Calibri" pitchFamily="34" charset="0"/>
                <a:cs typeface="Arial" pitchFamily="34" charset="0"/>
              </a:rPr>
              <a:t>Student loans do not affect a student’s credit rating, but they will likely need to list their repayments on mortgage applications as committed expenditure</a:t>
            </a:r>
          </a:p>
          <a:p>
            <a:pPr marL="415925" indent="-342900"/>
            <a:endParaRPr lang="en-GB" sz="2000" dirty="0">
              <a:latin typeface="Arial" pitchFamily="34" charset="0"/>
              <a:ea typeface="Calibri" pitchFamily="34" charset="0"/>
              <a:cs typeface="Arial" pitchFamily="34" charset="0"/>
            </a:endParaRPr>
          </a:p>
          <a:p>
            <a:pPr marL="415925" indent="-342900"/>
            <a:r>
              <a:rPr lang="en-GB" sz="2000" dirty="0" smtClean="0">
                <a:latin typeface="Arial" pitchFamily="34" charset="0"/>
                <a:ea typeface="Calibri" pitchFamily="34" charset="0"/>
                <a:cs typeface="Arial" pitchFamily="34" charset="0"/>
              </a:rPr>
              <a:t>Have a read of the Money Saving Expert webpage for </a:t>
            </a:r>
            <a:r>
              <a:rPr lang="en-GB" sz="2000" dirty="0">
                <a:latin typeface="Arial" pitchFamily="34" charset="0"/>
                <a:ea typeface="Calibri" pitchFamily="34" charset="0"/>
                <a:cs typeface="Arial" pitchFamily="34" charset="0"/>
              </a:rPr>
              <a:t>more information: </a:t>
            </a:r>
            <a:r>
              <a:rPr lang="en-GB" sz="2000" dirty="0" smtClean="0">
                <a:latin typeface="Arial" pitchFamily="34" charset="0"/>
                <a:ea typeface="Calibri" pitchFamily="34" charset="0"/>
                <a:cs typeface="Arial" pitchFamily="34" charset="0"/>
                <a:hlinkClick r:id="rId2"/>
              </a:rPr>
              <a:t>www.moneysavingexpert.com/students/student-loans-tuition-fees-changes</a:t>
            </a:r>
            <a:r>
              <a:rPr lang="en-GB" sz="2000" dirty="0" smtClean="0">
                <a:latin typeface="Arial" pitchFamily="34" charset="0"/>
                <a:ea typeface="Calibri" pitchFamily="34" charset="0"/>
                <a:cs typeface="Arial" pitchFamily="34" charset="0"/>
              </a:rPr>
              <a:t> </a:t>
            </a:r>
            <a:endParaRPr lang="en-US" sz="2000" dirty="0">
              <a:latin typeface="Arial" pitchFamily="34" charset="0"/>
              <a:ea typeface="Calibri" pitchFamily="34" charset="0"/>
              <a:cs typeface="Arial" pitchFamily="34" charset="0"/>
            </a:endParaRPr>
          </a:p>
          <a:p>
            <a:endParaRPr lang="en-US" sz="1800" dirty="0"/>
          </a:p>
        </p:txBody>
      </p:sp>
    </p:spTree>
    <p:extLst>
      <p:ext uri="{BB962C8B-B14F-4D97-AF65-F5344CB8AC3E}">
        <p14:creationId xmlns:p14="http://schemas.microsoft.com/office/powerpoint/2010/main" val="373621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Finance England</a:t>
            </a:r>
            <a:endParaRPr lang="en-US" dirty="0"/>
          </a:p>
        </p:txBody>
      </p:sp>
      <p:sp>
        <p:nvSpPr>
          <p:cNvPr id="3" name="Content Placeholder 2"/>
          <p:cNvSpPr>
            <a:spLocks noGrp="1"/>
          </p:cNvSpPr>
          <p:nvPr>
            <p:ph idx="1"/>
          </p:nvPr>
        </p:nvSpPr>
        <p:spPr>
          <a:xfrm>
            <a:off x="428259" y="2200091"/>
            <a:ext cx="9126934" cy="3960441"/>
          </a:xfrm>
        </p:spPr>
        <p:txBody>
          <a:bodyPr/>
          <a:lstStyle/>
          <a:p>
            <a:pPr marL="73025" indent="0">
              <a:buNone/>
            </a:pPr>
            <a:r>
              <a:rPr lang="en-US" sz="2000" dirty="0">
                <a:latin typeface="Arial" pitchFamily="34" charset="0"/>
                <a:ea typeface="Times New Roman" pitchFamily="18" charset="0"/>
                <a:cs typeface="Arial" pitchFamily="34" charset="0"/>
              </a:rPr>
              <a:t>Student Finance England (SFE) provide financial support on behalf of the UK Government to students from England entering higher education in the UK.  </a:t>
            </a:r>
          </a:p>
          <a:p>
            <a:pPr marL="431800" indent="-358775">
              <a:buFont typeface="Arial" pitchFamily="34" charset="0"/>
              <a:buChar char="•"/>
            </a:pPr>
            <a:endParaRPr lang="en-US" sz="2000" dirty="0">
              <a:latin typeface="Arial" pitchFamily="34" charset="0"/>
              <a:ea typeface="Times New Roman" pitchFamily="18" charset="0"/>
              <a:cs typeface="Arial" pitchFamily="34" charset="0"/>
            </a:endParaRPr>
          </a:p>
          <a:p>
            <a:pPr marL="358775" indent="-285750"/>
            <a:r>
              <a:rPr lang="en-GB" sz="2000" dirty="0">
                <a:latin typeface="Arial" pitchFamily="34" charset="0"/>
                <a:ea typeface="Times New Roman" pitchFamily="18" charset="0"/>
                <a:cs typeface="Arial" pitchFamily="34" charset="0"/>
              </a:rPr>
              <a:t>The two main costs you’ll have while studying are </a:t>
            </a:r>
            <a:r>
              <a:rPr lang="en-GB" sz="2000" b="1" dirty="0">
                <a:solidFill>
                  <a:srgbClr val="C00000"/>
                </a:solidFill>
                <a:latin typeface="Arial" pitchFamily="34" charset="0"/>
                <a:ea typeface="Times New Roman" pitchFamily="18" charset="0"/>
                <a:cs typeface="Arial" pitchFamily="34" charset="0"/>
              </a:rPr>
              <a:t>tuition fees </a:t>
            </a:r>
            <a:r>
              <a:rPr lang="en-GB" sz="2000" dirty="0">
                <a:latin typeface="Arial" pitchFamily="34" charset="0"/>
                <a:ea typeface="Times New Roman" pitchFamily="18" charset="0"/>
                <a:cs typeface="Arial" pitchFamily="34" charset="0"/>
              </a:rPr>
              <a:t>and </a:t>
            </a:r>
            <a:r>
              <a:rPr lang="en-GB" sz="2000" b="1" dirty="0">
                <a:solidFill>
                  <a:srgbClr val="C00000"/>
                </a:solidFill>
                <a:latin typeface="Arial" pitchFamily="34" charset="0"/>
                <a:ea typeface="Times New Roman" pitchFamily="18" charset="0"/>
                <a:cs typeface="Arial" pitchFamily="34" charset="0"/>
              </a:rPr>
              <a:t>living </a:t>
            </a:r>
            <a:r>
              <a:rPr lang="en-GB" sz="2000" b="1" dirty="0" smtClean="0">
                <a:solidFill>
                  <a:srgbClr val="C00000"/>
                </a:solidFill>
                <a:latin typeface="Arial" pitchFamily="34" charset="0"/>
                <a:ea typeface="Times New Roman" pitchFamily="18" charset="0"/>
                <a:cs typeface="Arial" pitchFamily="34" charset="0"/>
              </a:rPr>
              <a:t>costs</a:t>
            </a:r>
            <a:endParaRPr lang="en-GB" sz="2000" b="1" dirty="0">
              <a:solidFill>
                <a:srgbClr val="C00000"/>
              </a:solidFill>
              <a:latin typeface="Arial" pitchFamily="34" charset="0"/>
              <a:ea typeface="Times New Roman" pitchFamily="18" charset="0"/>
              <a:cs typeface="Arial" pitchFamily="34" charset="0"/>
            </a:endParaRPr>
          </a:p>
          <a:p>
            <a:pPr marL="358775" indent="-285750"/>
            <a:endParaRPr lang="en-GB" sz="2000" dirty="0">
              <a:latin typeface="Arial" pitchFamily="34" charset="0"/>
              <a:ea typeface="Times New Roman" pitchFamily="18" charset="0"/>
              <a:cs typeface="Arial" pitchFamily="34" charset="0"/>
            </a:endParaRPr>
          </a:p>
          <a:p>
            <a:pPr marL="358775" indent="-285750"/>
            <a:r>
              <a:rPr lang="en-GB" sz="2000" dirty="0">
                <a:latin typeface="Arial" pitchFamily="34" charset="0"/>
                <a:ea typeface="Times New Roman" pitchFamily="18" charset="0"/>
                <a:cs typeface="Arial" pitchFamily="34" charset="0"/>
              </a:rPr>
              <a:t>There’s student finance available to help students with both</a:t>
            </a:r>
            <a:r>
              <a:rPr lang="en-GB" sz="2000" dirty="0" smtClean="0">
                <a:latin typeface="Arial" pitchFamily="34" charset="0"/>
                <a:ea typeface="Times New Roman" pitchFamily="18" charset="0"/>
                <a:cs typeface="Arial" pitchFamily="34" charset="0"/>
              </a:rPr>
              <a:t>*</a:t>
            </a:r>
            <a:endParaRPr lang="en-GB" sz="2000" dirty="0">
              <a:latin typeface="Arial" pitchFamily="34" charset="0"/>
              <a:ea typeface="Times New Roman" pitchFamily="18" charset="0"/>
              <a:cs typeface="Arial" pitchFamily="34" charset="0"/>
            </a:endParaRPr>
          </a:p>
          <a:p>
            <a:pPr marL="358775" indent="-285750" eaLnBrk="0" hangingPunct="0"/>
            <a:endParaRPr lang="en-US" sz="2000" dirty="0">
              <a:latin typeface="Arial" pitchFamily="34" charset="0"/>
              <a:ea typeface="Calibri" pitchFamily="34" charset="0"/>
              <a:cs typeface="Arial" pitchFamily="34" charset="0"/>
            </a:endParaRPr>
          </a:p>
          <a:p>
            <a:pPr marL="358775" indent="-285750" eaLnBrk="0" hangingPunct="0"/>
            <a:r>
              <a:rPr lang="en-US" sz="2000" dirty="0">
                <a:latin typeface="Arial" pitchFamily="34" charset="0"/>
                <a:ea typeface="Calibri" pitchFamily="34" charset="0"/>
                <a:cs typeface="Arial" pitchFamily="34" charset="0"/>
              </a:rPr>
              <a:t>Depending on your circumstances, course and where you study, you may be able to get a range of financial help and </a:t>
            </a:r>
            <a:r>
              <a:rPr lang="en-US" sz="2000" dirty="0" smtClean="0">
                <a:latin typeface="Arial" pitchFamily="34" charset="0"/>
                <a:ea typeface="Calibri" pitchFamily="34" charset="0"/>
                <a:cs typeface="Arial" pitchFamily="34" charset="0"/>
              </a:rPr>
              <a:t>support</a:t>
            </a:r>
            <a:endParaRPr lang="en-US" sz="2000" dirty="0">
              <a:latin typeface="Arial" pitchFamily="34" charset="0"/>
              <a:ea typeface="Calibri" pitchFamily="34" charset="0"/>
              <a:cs typeface="Arial" pitchFamily="34" charset="0"/>
            </a:endParaRPr>
          </a:p>
          <a:p>
            <a:pPr marL="431800" indent="-358775" eaLnBrk="0" hangingPunct="0">
              <a:buFont typeface="Arial" pitchFamily="34" charset="0"/>
              <a:buChar char="•"/>
            </a:pPr>
            <a:endParaRPr lang="en-US" sz="2000" dirty="0">
              <a:latin typeface="Arial" pitchFamily="34" charset="0"/>
              <a:ea typeface="Calibri" pitchFamily="34" charset="0"/>
              <a:cs typeface="Arial" pitchFamily="34" charset="0"/>
            </a:endParaRPr>
          </a:p>
          <a:p>
            <a:pPr marL="73025" indent="0" eaLnBrk="0" hangingPunct="0">
              <a:buNone/>
            </a:pPr>
            <a:r>
              <a:rPr lang="en-US" sz="2000" i="1" dirty="0">
                <a:latin typeface="Arial" pitchFamily="34" charset="0"/>
                <a:ea typeface="Calibri" pitchFamily="34" charset="0"/>
                <a:cs typeface="Arial" pitchFamily="34" charset="0"/>
              </a:rPr>
              <a:t>*Full time students. Part-time students can get tuition fee and DSA support from SFE</a:t>
            </a:r>
          </a:p>
          <a:p>
            <a:endParaRPr lang="en-US" sz="1800" dirty="0"/>
          </a:p>
        </p:txBody>
      </p:sp>
    </p:spTree>
    <p:extLst>
      <p:ext uri="{BB962C8B-B14F-4D97-AF65-F5344CB8AC3E}">
        <p14:creationId xmlns:p14="http://schemas.microsoft.com/office/powerpoint/2010/main" val="740369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65" y="1052736"/>
            <a:ext cx="9125140" cy="864096"/>
          </a:xfrm>
        </p:spPr>
        <p:txBody>
          <a:bodyPr/>
          <a:lstStyle/>
          <a:p>
            <a:r>
              <a:rPr lang="en-US" dirty="0" smtClean="0"/>
              <a:t>Student Finance England</a:t>
            </a:r>
            <a:endParaRPr lang="en-US" dirty="0"/>
          </a:p>
        </p:txBody>
      </p:sp>
      <p:sp>
        <p:nvSpPr>
          <p:cNvPr id="3" name="Content Placeholder 2"/>
          <p:cNvSpPr>
            <a:spLocks noGrp="1"/>
          </p:cNvSpPr>
          <p:nvPr>
            <p:ph idx="1"/>
          </p:nvPr>
        </p:nvSpPr>
        <p:spPr>
          <a:xfrm>
            <a:off x="426465" y="1916834"/>
            <a:ext cx="9126934" cy="3960441"/>
          </a:xfrm>
        </p:spPr>
        <p:txBody>
          <a:bodyPr/>
          <a:lstStyle/>
          <a:p>
            <a:pPr marL="0" indent="0" eaLnBrk="0" hangingPunct="0">
              <a:spcBef>
                <a:spcPts val="0"/>
              </a:spcBef>
              <a:buNone/>
              <a:defRPr/>
            </a:pPr>
            <a:r>
              <a:rPr lang="en-GB" sz="2000" dirty="0">
                <a:latin typeface="Arial" pitchFamily="34" charset="0"/>
                <a:ea typeface="ＭＳ Ｐゴシック" charset="-128"/>
                <a:cs typeface="Arial" pitchFamily="34" charset="0"/>
              </a:rPr>
              <a:t>Students need to meet certain residency criteria in order to be eligible for </a:t>
            </a:r>
            <a:r>
              <a:rPr lang="en-GB" sz="2000" dirty="0" smtClean="0">
                <a:latin typeface="Arial" pitchFamily="34" charset="0"/>
                <a:ea typeface="ＭＳ Ｐゴシック" charset="-128"/>
                <a:cs typeface="Arial" pitchFamily="34" charset="0"/>
              </a:rPr>
              <a:t>financial support </a:t>
            </a:r>
            <a:r>
              <a:rPr lang="en-GB" sz="2000" dirty="0">
                <a:latin typeface="Arial" pitchFamily="34" charset="0"/>
                <a:ea typeface="ＭＳ Ｐゴシック" charset="-128"/>
                <a:cs typeface="Arial" pitchFamily="34" charset="0"/>
              </a:rPr>
              <a:t>from SFE:</a:t>
            </a:r>
          </a:p>
          <a:p>
            <a:pPr marL="360000" indent="-360000" eaLnBrk="0" hangingPunct="0">
              <a:spcBef>
                <a:spcPts val="0"/>
              </a:spcBef>
              <a:buFontTx/>
              <a:buChar char="•"/>
              <a:defRPr/>
            </a:pPr>
            <a:endParaRPr lang="en-GB" sz="2000" dirty="0">
              <a:latin typeface="Arial" pitchFamily="34" charset="0"/>
              <a:ea typeface="ＭＳ Ｐゴシック" charset="-128"/>
              <a:cs typeface="Arial" pitchFamily="34" charset="0"/>
            </a:endParaRPr>
          </a:p>
          <a:p>
            <a:pPr eaLnBrk="0" hangingPunct="0">
              <a:spcBef>
                <a:spcPts val="0"/>
              </a:spcBef>
              <a:buFont typeface="Wingdings" panose="05000000000000000000" pitchFamily="2" charset="2"/>
              <a:buChar char="§"/>
              <a:defRPr/>
            </a:pPr>
            <a:r>
              <a:rPr lang="en-US" sz="2000" b="1" dirty="0">
                <a:solidFill>
                  <a:srgbClr val="C00000"/>
                </a:solidFill>
              </a:rPr>
              <a:t>Settled status </a:t>
            </a:r>
            <a:r>
              <a:rPr lang="en-US" sz="2000" dirty="0"/>
              <a:t>– can live in the UK without any Home Office restriction </a:t>
            </a:r>
          </a:p>
          <a:p>
            <a:pPr eaLnBrk="0" hangingPunct="0">
              <a:spcBef>
                <a:spcPts val="0"/>
              </a:spcBef>
              <a:buFont typeface="Wingdings" panose="05000000000000000000" pitchFamily="2" charset="2"/>
              <a:buChar char="§"/>
              <a:defRPr/>
            </a:pPr>
            <a:r>
              <a:rPr lang="en-US" sz="2000" b="1" dirty="0" smtClean="0">
                <a:solidFill>
                  <a:srgbClr val="C00000"/>
                </a:solidFill>
              </a:rPr>
              <a:t>Ordinarily </a:t>
            </a:r>
            <a:r>
              <a:rPr lang="en-US" sz="2000" b="1" dirty="0">
                <a:solidFill>
                  <a:srgbClr val="C00000"/>
                </a:solidFill>
              </a:rPr>
              <a:t>resident </a:t>
            </a:r>
            <a:r>
              <a:rPr lang="en-US" sz="2000" dirty="0"/>
              <a:t>in England on the first day of the first academic year of their course </a:t>
            </a:r>
          </a:p>
          <a:p>
            <a:pPr eaLnBrk="0" hangingPunct="0">
              <a:spcBef>
                <a:spcPts val="0"/>
              </a:spcBef>
              <a:buFont typeface="Wingdings" panose="05000000000000000000" pitchFamily="2" charset="2"/>
              <a:buChar char="§"/>
              <a:defRPr/>
            </a:pPr>
            <a:r>
              <a:rPr lang="en-US" sz="2000" dirty="0" smtClean="0"/>
              <a:t>Been </a:t>
            </a:r>
            <a:r>
              <a:rPr lang="en-US" sz="2000" dirty="0"/>
              <a:t>living in the </a:t>
            </a:r>
            <a:r>
              <a:rPr lang="en-US" sz="2000" b="1" dirty="0">
                <a:solidFill>
                  <a:srgbClr val="C00000"/>
                </a:solidFill>
              </a:rPr>
              <a:t>UK for the three years </a:t>
            </a:r>
            <a:r>
              <a:rPr lang="en-US" sz="2000" dirty="0"/>
              <a:t>immediately prior to this date </a:t>
            </a:r>
          </a:p>
          <a:p>
            <a:pPr eaLnBrk="0" hangingPunct="0">
              <a:spcBef>
                <a:spcPts val="0"/>
              </a:spcBef>
              <a:buFont typeface="Wingdings" panose="05000000000000000000" pitchFamily="2" charset="2"/>
              <a:buChar char="§"/>
              <a:defRPr/>
            </a:pPr>
            <a:r>
              <a:rPr lang="en-US" sz="2000" dirty="0" smtClean="0"/>
              <a:t>Tuition </a:t>
            </a:r>
            <a:r>
              <a:rPr lang="en-US" sz="2000" dirty="0"/>
              <a:t>Fee Loans only for European Union (EU) students, who do not meet the </a:t>
            </a:r>
            <a:r>
              <a:rPr lang="en-US" sz="2000" b="1" dirty="0">
                <a:solidFill>
                  <a:srgbClr val="C00000"/>
                </a:solidFill>
              </a:rPr>
              <a:t>five year </a:t>
            </a:r>
            <a:r>
              <a:rPr lang="en-US" sz="2000" dirty="0"/>
              <a:t>UK residency requirements for maintenance support </a:t>
            </a:r>
          </a:p>
          <a:p>
            <a:pPr eaLnBrk="0" hangingPunct="0">
              <a:spcBef>
                <a:spcPts val="0"/>
              </a:spcBef>
              <a:buFont typeface="Wingdings" panose="05000000000000000000" pitchFamily="2" charset="2"/>
              <a:buChar char="§"/>
              <a:defRPr/>
            </a:pPr>
            <a:r>
              <a:rPr lang="en-US" sz="2000" dirty="0" smtClean="0"/>
              <a:t>EU </a:t>
            </a:r>
            <a:r>
              <a:rPr lang="en-US" sz="2000" dirty="0"/>
              <a:t>students must have lived </a:t>
            </a:r>
            <a:r>
              <a:rPr lang="en-US" sz="2000" b="1" dirty="0">
                <a:solidFill>
                  <a:srgbClr val="C00000"/>
                </a:solidFill>
              </a:rPr>
              <a:t>within the EEA or Switzerland for 3 years </a:t>
            </a:r>
            <a:r>
              <a:rPr lang="en-US" sz="2000" dirty="0"/>
              <a:t>prior to the first day of the first academic year of their </a:t>
            </a:r>
            <a:r>
              <a:rPr lang="en-US" sz="2000" dirty="0" smtClean="0"/>
              <a:t>course</a:t>
            </a:r>
          </a:p>
          <a:p>
            <a:pPr eaLnBrk="0" hangingPunct="0">
              <a:spcBef>
                <a:spcPts val="0"/>
              </a:spcBef>
              <a:buFont typeface="Wingdings" panose="05000000000000000000" pitchFamily="2" charset="2"/>
              <a:buChar char="§"/>
              <a:defRPr/>
            </a:pPr>
            <a:endParaRPr lang="en-GB" sz="2000" dirty="0">
              <a:latin typeface="Arial" pitchFamily="34" charset="0"/>
              <a:ea typeface="ＭＳ Ｐゴシック" charset="-128"/>
              <a:cs typeface="Arial" pitchFamily="34" charset="0"/>
            </a:endParaRPr>
          </a:p>
          <a:p>
            <a:pPr eaLnBrk="0" hangingPunct="0">
              <a:spcBef>
                <a:spcPts val="0"/>
              </a:spcBef>
              <a:buFont typeface="Wingdings" panose="05000000000000000000" pitchFamily="2" charset="2"/>
              <a:buChar char="§"/>
              <a:defRPr/>
            </a:pPr>
            <a:r>
              <a:rPr lang="en-GB" sz="2000" dirty="0">
                <a:latin typeface="Arial" pitchFamily="34" charset="0"/>
                <a:ea typeface="ＭＳ Ｐゴシック" charset="-128"/>
                <a:cs typeface="Arial" pitchFamily="34" charset="0"/>
              </a:rPr>
              <a:t>You can call SFE on </a:t>
            </a:r>
            <a:r>
              <a:rPr lang="en-GB" sz="2000" b="1" dirty="0">
                <a:latin typeface="Arial" pitchFamily="34" charset="0"/>
                <a:ea typeface="ＭＳ Ｐゴシック" charset="-128"/>
                <a:cs typeface="Arial" pitchFamily="34" charset="0"/>
              </a:rPr>
              <a:t>0300 100 0607 </a:t>
            </a:r>
            <a:r>
              <a:rPr lang="en-GB" sz="2000" dirty="0">
                <a:latin typeface="Arial" pitchFamily="34" charset="0"/>
                <a:ea typeface="ＭＳ Ｐゴシック" charset="-128"/>
                <a:cs typeface="Arial" pitchFamily="34" charset="0"/>
              </a:rPr>
              <a:t>if you are unsure</a:t>
            </a:r>
          </a:p>
          <a:p>
            <a:endParaRPr lang="en-US" sz="1800" dirty="0"/>
          </a:p>
        </p:txBody>
      </p:sp>
    </p:spTree>
    <p:extLst>
      <p:ext uri="{BB962C8B-B14F-4D97-AF65-F5344CB8AC3E}">
        <p14:creationId xmlns:p14="http://schemas.microsoft.com/office/powerpoint/2010/main" val="3589338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Fee Loan</a:t>
            </a:r>
            <a:endParaRPr lang="en-US" dirty="0"/>
          </a:p>
        </p:txBody>
      </p:sp>
      <p:sp>
        <p:nvSpPr>
          <p:cNvPr id="3" name="Content Placeholder 2"/>
          <p:cNvSpPr>
            <a:spLocks noGrp="1"/>
          </p:cNvSpPr>
          <p:nvPr>
            <p:ph idx="1"/>
          </p:nvPr>
        </p:nvSpPr>
        <p:spPr>
          <a:xfrm>
            <a:off x="428259" y="2204865"/>
            <a:ext cx="9126934" cy="3744416"/>
          </a:xfrm>
        </p:spPr>
        <p:txBody>
          <a:bodyPr/>
          <a:lstStyle/>
          <a:p>
            <a:pPr marL="358775" indent="-285750"/>
            <a:r>
              <a:rPr lang="en-GB" sz="1800" dirty="0" smtClean="0">
                <a:latin typeface="Arial" pitchFamily="34" charset="0"/>
                <a:cs typeface="Arial" pitchFamily="34" charset="0"/>
              </a:rPr>
              <a:t>Tuition fees for 2018/19 have been confirmed as Maximum </a:t>
            </a:r>
            <a:r>
              <a:rPr lang="en-GB" sz="1800" b="1" dirty="0" smtClean="0">
                <a:solidFill>
                  <a:srgbClr val="C00000"/>
                </a:solidFill>
                <a:latin typeface="Arial" pitchFamily="34" charset="0"/>
                <a:cs typeface="Arial" pitchFamily="34" charset="0"/>
              </a:rPr>
              <a:t>£9,250 </a:t>
            </a:r>
            <a:r>
              <a:rPr lang="en-GB" sz="1800" dirty="0" smtClean="0">
                <a:latin typeface="Arial" pitchFamily="34" charset="0"/>
                <a:cs typeface="Arial" pitchFamily="34" charset="0"/>
              </a:rPr>
              <a:t>for the first year</a:t>
            </a:r>
            <a:endParaRPr lang="en-GB" sz="1800" dirty="0">
              <a:latin typeface="Arial" pitchFamily="34" charset="0"/>
              <a:cs typeface="Arial" pitchFamily="34" charset="0"/>
            </a:endParaRPr>
          </a:p>
          <a:p>
            <a:pPr marL="358775" indent="-285750"/>
            <a:endParaRPr lang="en-GB" sz="1800" dirty="0">
              <a:latin typeface="Arial" pitchFamily="34" charset="0"/>
              <a:cs typeface="Arial" pitchFamily="34" charset="0"/>
            </a:endParaRPr>
          </a:p>
          <a:p>
            <a:pPr marL="358775" indent="-285750"/>
            <a:r>
              <a:rPr lang="en-GB" sz="1800" dirty="0">
                <a:latin typeface="Arial" pitchFamily="34" charset="0"/>
                <a:cs typeface="Arial" pitchFamily="34" charset="0"/>
              </a:rPr>
              <a:t>Eligible students </a:t>
            </a:r>
            <a:r>
              <a:rPr lang="en-GB" sz="1800" b="1" dirty="0">
                <a:solidFill>
                  <a:srgbClr val="C00000"/>
                </a:solidFill>
                <a:latin typeface="Arial" pitchFamily="34" charset="0"/>
                <a:cs typeface="Arial" pitchFamily="34" charset="0"/>
              </a:rPr>
              <a:t>won’t</a:t>
            </a:r>
            <a:r>
              <a:rPr lang="en-GB" sz="1800" b="1" dirty="0">
                <a:latin typeface="Arial" pitchFamily="34" charset="0"/>
                <a:cs typeface="Arial" pitchFamily="34" charset="0"/>
              </a:rPr>
              <a:t> </a:t>
            </a:r>
            <a:r>
              <a:rPr lang="en-GB" sz="1800" dirty="0">
                <a:latin typeface="Arial" pitchFamily="34" charset="0"/>
                <a:cs typeface="Arial" pitchFamily="34" charset="0"/>
              </a:rPr>
              <a:t>have to pay any tuition fees up front</a:t>
            </a:r>
          </a:p>
          <a:p>
            <a:pPr marL="358775" indent="-285750"/>
            <a:endParaRPr lang="en-GB" sz="1800" dirty="0">
              <a:latin typeface="Arial" pitchFamily="34" charset="0"/>
              <a:cs typeface="Arial" pitchFamily="34" charset="0"/>
            </a:endParaRPr>
          </a:p>
          <a:p>
            <a:pPr marL="358775" indent="-285750"/>
            <a:r>
              <a:rPr lang="en-GB" sz="1800" dirty="0">
                <a:latin typeface="Arial" pitchFamily="34" charset="0"/>
                <a:cs typeface="Arial" pitchFamily="34" charset="0"/>
              </a:rPr>
              <a:t>A </a:t>
            </a:r>
            <a:r>
              <a:rPr lang="en-GB" sz="1800" b="1" dirty="0">
                <a:solidFill>
                  <a:srgbClr val="C00000"/>
                </a:solidFill>
                <a:latin typeface="Arial" pitchFamily="34" charset="0"/>
                <a:cs typeface="Arial" pitchFamily="34" charset="0"/>
              </a:rPr>
              <a:t>Tuition Fee Loan </a:t>
            </a:r>
            <a:r>
              <a:rPr lang="en-GB" sz="1800" dirty="0">
                <a:latin typeface="Arial" pitchFamily="34" charset="0"/>
                <a:cs typeface="Arial" pitchFamily="34" charset="0"/>
              </a:rPr>
              <a:t>is available to cover the fee charged by a university or college*</a:t>
            </a:r>
          </a:p>
          <a:p>
            <a:pPr marL="358775" indent="-285750"/>
            <a:endParaRPr lang="en-GB" sz="1800" dirty="0">
              <a:latin typeface="Arial" pitchFamily="34" charset="0"/>
              <a:cs typeface="Arial" pitchFamily="34" charset="0"/>
            </a:endParaRPr>
          </a:p>
          <a:p>
            <a:pPr marL="358775" indent="-285750"/>
            <a:r>
              <a:rPr lang="en-GB" sz="1800" dirty="0">
                <a:latin typeface="Arial" pitchFamily="34" charset="0"/>
                <a:cs typeface="Arial" pitchFamily="34" charset="0"/>
              </a:rPr>
              <a:t>A Tuition Fee Loan </a:t>
            </a:r>
            <a:r>
              <a:rPr lang="en-GB" sz="1800" b="1" dirty="0" smtClean="0">
                <a:solidFill>
                  <a:srgbClr val="C00000"/>
                </a:solidFill>
                <a:latin typeface="Arial" pitchFamily="34" charset="0"/>
                <a:cs typeface="Arial" pitchFamily="34" charset="0"/>
              </a:rPr>
              <a:t>does not</a:t>
            </a:r>
            <a:r>
              <a:rPr lang="en-GB" sz="1800" dirty="0" smtClean="0">
                <a:latin typeface="Arial" pitchFamily="34" charset="0"/>
                <a:cs typeface="Arial" pitchFamily="34" charset="0"/>
              </a:rPr>
              <a:t> </a:t>
            </a:r>
            <a:r>
              <a:rPr lang="en-GB" sz="1800" dirty="0">
                <a:latin typeface="Arial" pitchFamily="34" charset="0"/>
                <a:cs typeface="Arial" pitchFamily="34" charset="0"/>
              </a:rPr>
              <a:t>depend on household income</a:t>
            </a:r>
          </a:p>
          <a:p>
            <a:pPr marL="73025" indent="0">
              <a:buNone/>
            </a:pPr>
            <a:r>
              <a:rPr lang="en-GB" sz="1800" dirty="0">
                <a:latin typeface="Arial" pitchFamily="34" charset="0"/>
                <a:cs typeface="Arial" pitchFamily="34" charset="0"/>
              </a:rPr>
              <a:t>	</a:t>
            </a:r>
          </a:p>
          <a:p>
            <a:pPr marL="358775" indent="-285750"/>
            <a:r>
              <a:rPr lang="en-GB" sz="1800" dirty="0">
                <a:latin typeface="Arial" pitchFamily="34" charset="0"/>
                <a:cs typeface="Arial" pitchFamily="34" charset="0"/>
              </a:rPr>
              <a:t>SFE pay the Tuition Fee Loan directly to your university or college</a:t>
            </a:r>
          </a:p>
          <a:p>
            <a:pPr marL="358775" indent="-285750"/>
            <a:endParaRPr lang="en-GB" sz="1800" dirty="0">
              <a:latin typeface="Arial" pitchFamily="34" charset="0"/>
              <a:cs typeface="Arial" pitchFamily="34" charset="0"/>
            </a:endParaRPr>
          </a:p>
          <a:p>
            <a:pPr marL="358775" indent="-285750"/>
            <a:r>
              <a:rPr lang="en-GB" sz="1800" dirty="0">
                <a:latin typeface="Arial" pitchFamily="34" charset="0"/>
                <a:cs typeface="Arial" pitchFamily="34" charset="0"/>
              </a:rPr>
              <a:t>The loan is </a:t>
            </a:r>
            <a:r>
              <a:rPr lang="en-GB" sz="1800" b="1" dirty="0">
                <a:solidFill>
                  <a:srgbClr val="C00000"/>
                </a:solidFill>
                <a:latin typeface="Arial" pitchFamily="34" charset="0"/>
                <a:cs typeface="Arial" pitchFamily="34" charset="0"/>
              </a:rPr>
              <a:t>repayable</a:t>
            </a:r>
            <a:r>
              <a:rPr lang="en-GB" sz="1800" dirty="0">
                <a:latin typeface="Arial" pitchFamily="34" charset="0"/>
                <a:cs typeface="Arial" pitchFamily="34" charset="0"/>
              </a:rPr>
              <a:t>, but only when your income is over £</a:t>
            </a:r>
            <a:r>
              <a:rPr lang="en-GB" sz="1800" dirty="0" smtClean="0">
                <a:latin typeface="Arial" pitchFamily="34" charset="0"/>
                <a:cs typeface="Arial" pitchFamily="34" charset="0"/>
              </a:rPr>
              <a:t>25,000 </a:t>
            </a:r>
            <a:r>
              <a:rPr lang="en-GB" sz="1800" dirty="0">
                <a:latin typeface="Arial" pitchFamily="34" charset="0"/>
                <a:cs typeface="Arial" pitchFamily="34" charset="0"/>
              </a:rPr>
              <a:t>a year</a:t>
            </a:r>
          </a:p>
          <a:p>
            <a:pPr marL="357187" indent="-285750"/>
            <a:endParaRPr lang="en-GB" sz="1800" dirty="0">
              <a:latin typeface="Arial" pitchFamily="34" charset="0"/>
              <a:cs typeface="Arial" pitchFamily="34" charset="0"/>
            </a:endParaRPr>
          </a:p>
          <a:p>
            <a:pPr marL="71437" indent="0">
              <a:buNone/>
            </a:pPr>
            <a:r>
              <a:rPr lang="en-GB" sz="1800" i="1" dirty="0">
                <a:latin typeface="Arial" pitchFamily="34" charset="0"/>
                <a:cs typeface="Arial" pitchFamily="34" charset="0"/>
              </a:rPr>
              <a:t>*Up to £</a:t>
            </a:r>
            <a:r>
              <a:rPr lang="en-GB" sz="1800" i="1" dirty="0" smtClean="0">
                <a:latin typeface="Arial" pitchFamily="34" charset="0"/>
                <a:cs typeface="Arial" pitchFamily="34" charset="0"/>
              </a:rPr>
              <a:t>9,250 </a:t>
            </a:r>
            <a:r>
              <a:rPr lang="en-GB" sz="1800" i="1" dirty="0">
                <a:latin typeface="Arial" pitchFamily="34" charset="0"/>
                <a:cs typeface="Arial" pitchFamily="34" charset="0"/>
              </a:rPr>
              <a:t>for full-time courses at a publicly-funded </a:t>
            </a:r>
            <a:r>
              <a:rPr lang="en-GB" sz="1800" i="1" dirty="0" err="1">
                <a:latin typeface="Arial" pitchFamily="34" charset="0"/>
                <a:cs typeface="Arial" pitchFamily="34" charset="0"/>
              </a:rPr>
              <a:t>uni</a:t>
            </a:r>
            <a:r>
              <a:rPr lang="en-GB" sz="1800" i="1" dirty="0">
                <a:latin typeface="Arial" pitchFamily="34" charset="0"/>
                <a:cs typeface="Arial" pitchFamily="34" charset="0"/>
              </a:rPr>
              <a:t> or college or up to £</a:t>
            </a:r>
            <a:r>
              <a:rPr lang="en-GB" sz="1800" i="1" dirty="0" smtClean="0">
                <a:latin typeface="Arial" pitchFamily="34" charset="0"/>
                <a:cs typeface="Arial" pitchFamily="34" charset="0"/>
              </a:rPr>
              <a:t>6,935 for </a:t>
            </a:r>
            <a:r>
              <a:rPr lang="en-GB" sz="1800" i="1" dirty="0">
                <a:latin typeface="Arial" pitchFamily="34" charset="0"/>
                <a:cs typeface="Arial" pitchFamily="34" charset="0"/>
              </a:rPr>
              <a:t>approved courses at private providers.</a:t>
            </a:r>
          </a:p>
          <a:p>
            <a:pPr>
              <a:buFont typeface="Wingdings" panose="05000000000000000000" pitchFamily="2" charset="2"/>
              <a:buChar char="§"/>
            </a:pPr>
            <a:endParaRPr lang="en-US" sz="1800" dirty="0"/>
          </a:p>
        </p:txBody>
      </p:sp>
    </p:spTree>
    <p:extLst>
      <p:ext uri="{BB962C8B-B14F-4D97-AF65-F5344CB8AC3E}">
        <p14:creationId xmlns:p14="http://schemas.microsoft.com/office/powerpoint/2010/main" val="1530740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Loan</a:t>
            </a:r>
            <a:endParaRPr lang="en-US" dirty="0"/>
          </a:p>
        </p:txBody>
      </p:sp>
      <p:sp>
        <p:nvSpPr>
          <p:cNvPr id="3" name="Content Placeholder 2"/>
          <p:cNvSpPr>
            <a:spLocks noGrp="1"/>
          </p:cNvSpPr>
          <p:nvPr>
            <p:ph idx="1"/>
          </p:nvPr>
        </p:nvSpPr>
        <p:spPr/>
        <p:txBody>
          <a:bodyPr/>
          <a:lstStyle/>
          <a:p>
            <a:pPr marL="358775" indent="-285750"/>
            <a:r>
              <a:rPr lang="en-GB" sz="2000" dirty="0">
                <a:latin typeface="Arial" pitchFamily="34" charset="0"/>
                <a:cs typeface="Arial" pitchFamily="34" charset="0"/>
              </a:rPr>
              <a:t>A </a:t>
            </a:r>
            <a:r>
              <a:rPr lang="en-GB" sz="2000" b="1" dirty="0">
                <a:solidFill>
                  <a:srgbClr val="C00000"/>
                </a:solidFill>
                <a:latin typeface="Arial" pitchFamily="34" charset="0"/>
                <a:cs typeface="Arial" pitchFamily="34" charset="0"/>
              </a:rPr>
              <a:t>Maintenance Loan </a:t>
            </a:r>
            <a:r>
              <a:rPr lang="en-GB" sz="2000" dirty="0">
                <a:latin typeface="Arial" pitchFamily="34" charset="0"/>
                <a:cs typeface="Arial" pitchFamily="34" charset="0"/>
              </a:rPr>
              <a:t>is available to help with your </a:t>
            </a:r>
            <a:r>
              <a:rPr lang="en-GB" sz="2000" b="1" dirty="0">
                <a:solidFill>
                  <a:srgbClr val="C00000"/>
                </a:solidFill>
                <a:latin typeface="Arial" pitchFamily="34" charset="0"/>
                <a:cs typeface="Arial" pitchFamily="34" charset="0"/>
              </a:rPr>
              <a:t>living costs </a:t>
            </a:r>
            <a:r>
              <a:rPr lang="en-GB" sz="2000" dirty="0">
                <a:latin typeface="Arial" pitchFamily="34" charset="0"/>
                <a:cs typeface="Arial" pitchFamily="34" charset="0"/>
              </a:rPr>
              <a:t>while in higher </a:t>
            </a:r>
            <a:r>
              <a:rPr lang="en-GB" sz="2000" dirty="0" smtClean="0">
                <a:latin typeface="Arial" pitchFamily="34" charset="0"/>
                <a:cs typeface="Arial" pitchFamily="34" charset="0"/>
              </a:rPr>
              <a:t>education e.g. accommodation, books, clothes, travel etc.</a:t>
            </a:r>
            <a:endParaRPr lang="en-GB" sz="2000" dirty="0">
              <a:latin typeface="Arial" pitchFamily="34" charset="0"/>
              <a:cs typeface="Arial" pitchFamily="34" charset="0"/>
            </a:endParaRP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All eligible students can get some maintenance support</a:t>
            </a: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The amount of Maintenance Loan you can get depends on where </a:t>
            </a:r>
            <a:r>
              <a:rPr lang="en-GB" sz="2000" dirty="0" smtClean="0">
                <a:latin typeface="Arial" pitchFamily="34" charset="0"/>
                <a:cs typeface="Arial" pitchFamily="34" charset="0"/>
              </a:rPr>
              <a:t>you live </a:t>
            </a:r>
            <a:r>
              <a:rPr lang="en-GB" sz="2000" dirty="0">
                <a:latin typeface="Arial" pitchFamily="34" charset="0"/>
                <a:cs typeface="Arial" pitchFamily="34" charset="0"/>
              </a:rPr>
              <a:t>and </a:t>
            </a:r>
            <a:r>
              <a:rPr lang="en-GB" sz="2000" dirty="0" smtClean="0">
                <a:latin typeface="Arial" pitchFamily="34" charset="0"/>
                <a:cs typeface="Arial" pitchFamily="34" charset="0"/>
              </a:rPr>
              <a:t>study, and sometimes the income of your parent(s)</a:t>
            </a:r>
            <a:endParaRPr lang="en-GB" sz="2000" dirty="0">
              <a:latin typeface="Arial" pitchFamily="34" charset="0"/>
              <a:cs typeface="Arial" pitchFamily="34" charset="0"/>
            </a:endParaRP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Maintenance Loan is paid directly into your bank account </a:t>
            </a:r>
            <a:r>
              <a:rPr lang="en-GB" sz="2000" b="1" dirty="0">
                <a:solidFill>
                  <a:srgbClr val="C00000"/>
                </a:solidFill>
                <a:latin typeface="Arial" pitchFamily="34" charset="0"/>
                <a:cs typeface="Arial" pitchFamily="34" charset="0"/>
              </a:rPr>
              <a:t>each term</a:t>
            </a:r>
          </a:p>
          <a:p>
            <a:pPr marL="358775" indent="-285750"/>
            <a:endParaRPr lang="en-GB" sz="2000" dirty="0">
              <a:latin typeface="Arial" pitchFamily="34" charset="0"/>
              <a:cs typeface="Arial" pitchFamily="34" charset="0"/>
            </a:endParaRPr>
          </a:p>
          <a:p>
            <a:pPr marL="358775" indent="-285750"/>
            <a:r>
              <a:rPr lang="en-GB" sz="2000" dirty="0" smtClean="0">
                <a:latin typeface="Arial" pitchFamily="34" charset="0"/>
                <a:cs typeface="Arial" pitchFamily="34" charset="0"/>
              </a:rPr>
              <a:t>The loan is </a:t>
            </a:r>
            <a:r>
              <a:rPr lang="en-GB" sz="2000" b="1" dirty="0" smtClean="0">
                <a:solidFill>
                  <a:srgbClr val="C00000"/>
                </a:solidFill>
                <a:latin typeface="Arial" pitchFamily="34" charset="0"/>
                <a:cs typeface="Arial" pitchFamily="34" charset="0"/>
              </a:rPr>
              <a:t>repayable, </a:t>
            </a:r>
            <a:r>
              <a:rPr lang="en-GB" sz="2000" dirty="0" smtClean="0">
                <a:latin typeface="Arial" pitchFamily="34" charset="0"/>
                <a:cs typeface="Arial" pitchFamily="34" charset="0"/>
              </a:rPr>
              <a:t>but only when you have left </a:t>
            </a:r>
            <a:r>
              <a:rPr lang="en-GB" sz="2000" dirty="0">
                <a:latin typeface="Arial" pitchFamily="34" charset="0"/>
                <a:cs typeface="Arial" pitchFamily="34" charset="0"/>
              </a:rPr>
              <a:t>university and you’re income is over £</a:t>
            </a:r>
            <a:r>
              <a:rPr lang="en-GB" sz="2000" dirty="0" smtClean="0">
                <a:latin typeface="Arial" pitchFamily="34" charset="0"/>
                <a:cs typeface="Arial" pitchFamily="34" charset="0"/>
              </a:rPr>
              <a:t>25,000 </a:t>
            </a:r>
            <a:r>
              <a:rPr lang="en-GB" sz="2000" dirty="0">
                <a:latin typeface="Arial" pitchFamily="34" charset="0"/>
                <a:cs typeface="Arial" pitchFamily="34" charset="0"/>
              </a:rPr>
              <a:t>a year</a:t>
            </a:r>
          </a:p>
          <a:p>
            <a:endParaRPr lang="en-US" sz="1800" dirty="0"/>
          </a:p>
        </p:txBody>
      </p:sp>
    </p:spTree>
    <p:extLst>
      <p:ext uri="{BB962C8B-B14F-4D97-AF65-F5344CB8AC3E}">
        <p14:creationId xmlns:p14="http://schemas.microsoft.com/office/powerpoint/2010/main" val="4063717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Loan</a:t>
            </a:r>
            <a:endParaRPr lang="en-US" dirty="0"/>
          </a:p>
        </p:txBody>
      </p:sp>
      <p:sp>
        <p:nvSpPr>
          <p:cNvPr id="3" name="Content Placeholder 2"/>
          <p:cNvSpPr>
            <a:spLocks noGrp="1"/>
          </p:cNvSpPr>
          <p:nvPr>
            <p:ph idx="1"/>
          </p:nvPr>
        </p:nvSpPr>
        <p:spPr>
          <a:xfrm>
            <a:off x="350489" y="1988840"/>
            <a:ext cx="9126934" cy="3960441"/>
          </a:xfrm>
        </p:spPr>
        <p:txBody>
          <a:bodyPr/>
          <a:lstStyle/>
          <a:p>
            <a:pPr marL="73025" indent="0">
              <a:buNone/>
            </a:pPr>
            <a:r>
              <a:rPr lang="en-GB" sz="1800" dirty="0">
                <a:latin typeface="Arial" pitchFamily="34" charset="0"/>
                <a:cs typeface="Arial" pitchFamily="34" charset="0"/>
              </a:rPr>
              <a:t>SFE will decide how much maintenance loan you are entitled to based on the following:</a:t>
            </a:r>
          </a:p>
          <a:p>
            <a:pPr marL="73025" indent="0">
              <a:buNone/>
            </a:pPr>
            <a:endParaRPr lang="en-GB" sz="1800" dirty="0">
              <a:latin typeface="Arial" pitchFamily="34" charset="0"/>
              <a:cs typeface="Arial" pitchFamily="34" charset="0"/>
            </a:endParaRPr>
          </a:p>
          <a:p>
            <a:pPr marL="73025" indent="0">
              <a:buNone/>
            </a:pPr>
            <a:r>
              <a:rPr lang="en-GB" sz="1800" b="1" dirty="0" smtClean="0">
                <a:solidFill>
                  <a:srgbClr val="C00000"/>
                </a:solidFill>
                <a:latin typeface="Arial" pitchFamily="34" charset="0"/>
                <a:cs typeface="Arial" pitchFamily="34" charset="0"/>
              </a:rPr>
              <a:t>If you are under 25 years old:</a:t>
            </a:r>
            <a:endParaRPr lang="en-GB" sz="1800" b="1" dirty="0">
              <a:solidFill>
                <a:srgbClr val="C00000"/>
              </a:solidFill>
              <a:latin typeface="Arial" pitchFamily="34" charset="0"/>
              <a:cs typeface="Arial" pitchFamily="34" charset="0"/>
            </a:endParaRPr>
          </a:p>
          <a:p>
            <a:pPr marL="358775" indent="-285750"/>
            <a:r>
              <a:rPr lang="en-GB" sz="1800" dirty="0">
                <a:latin typeface="Arial" pitchFamily="34" charset="0"/>
                <a:cs typeface="Arial" pitchFamily="34" charset="0"/>
              </a:rPr>
              <a:t>The joint income of your natural/adoptive parents</a:t>
            </a:r>
          </a:p>
          <a:p>
            <a:pPr marL="358775" indent="-285750"/>
            <a:r>
              <a:rPr lang="en-GB" sz="1800" dirty="0">
                <a:latin typeface="Arial" pitchFamily="34" charset="0"/>
                <a:cs typeface="Arial" pitchFamily="34" charset="0"/>
              </a:rPr>
              <a:t>If </a:t>
            </a:r>
            <a:r>
              <a:rPr lang="en-GB" sz="1800" dirty="0" smtClean="0">
                <a:latin typeface="Arial" pitchFamily="34" charset="0"/>
                <a:cs typeface="Arial" pitchFamily="34" charset="0"/>
              </a:rPr>
              <a:t>your </a:t>
            </a:r>
            <a:r>
              <a:rPr lang="en-GB" sz="1800" dirty="0">
                <a:latin typeface="Arial" pitchFamily="34" charset="0"/>
                <a:cs typeface="Arial" pitchFamily="34" charset="0"/>
              </a:rPr>
              <a:t>parents do not live together, then it is based on the parent that you live with</a:t>
            </a:r>
          </a:p>
          <a:p>
            <a:pPr marL="358775" indent="-285750"/>
            <a:r>
              <a:rPr lang="en-GB" sz="1800" dirty="0">
                <a:latin typeface="Arial" pitchFamily="34" charset="0"/>
                <a:cs typeface="Arial" pitchFamily="34" charset="0"/>
              </a:rPr>
              <a:t>If that parent lives with a partner, it will be based on their income too</a:t>
            </a:r>
          </a:p>
          <a:p>
            <a:pPr marL="358775" indent="-285750"/>
            <a:r>
              <a:rPr lang="en-GB" sz="1800" dirty="0">
                <a:latin typeface="Arial" pitchFamily="34" charset="0"/>
                <a:cs typeface="Arial" pitchFamily="34" charset="0"/>
              </a:rPr>
              <a:t>Your ‘unearned’ </a:t>
            </a:r>
            <a:r>
              <a:rPr lang="en-GB" sz="1800" dirty="0" smtClean="0">
                <a:latin typeface="Arial" pitchFamily="34" charset="0"/>
                <a:cs typeface="Arial" pitchFamily="34" charset="0"/>
              </a:rPr>
              <a:t>income</a:t>
            </a:r>
          </a:p>
          <a:p>
            <a:pPr marL="358775" indent="-285750"/>
            <a:endParaRPr lang="en-GB" sz="1800" dirty="0">
              <a:latin typeface="Arial" pitchFamily="34" charset="0"/>
              <a:cs typeface="Arial" pitchFamily="34" charset="0"/>
            </a:endParaRPr>
          </a:p>
          <a:p>
            <a:pPr marL="73025" indent="0">
              <a:buNone/>
            </a:pPr>
            <a:r>
              <a:rPr lang="en-GB" sz="1800" b="1" dirty="0">
                <a:solidFill>
                  <a:srgbClr val="C00000"/>
                </a:solidFill>
                <a:latin typeface="Arial" pitchFamily="34" charset="0"/>
                <a:cs typeface="Arial" pitchFamily="34" charset="0"/>
              </a:rPr>
              <a:t>If you are over 25 years old:</a:t>
            </a:r>
          </a:p>
          <a:p>
            <a:pPr marL="358775" indent="-285750"/>
            <a:r>
              <a:rPr lang="en-GB" sz="1800" dirty="0">
                <a:latin typeface="Arial" pitchFamily="34" charset="0"/>
                <a:cs typeface="Arial" pitchFamily="34" charset="0"/>
              </a:rPr>
              <a:t>The income of your partner if you live with one </a:t>
            </a:r>
          </a:p>
          <a:p>
            <a:pPr marL="358775" indent="-285750">
              <a:buFontTx/>
              <a:buChar char="-"/>
            </a:pPr>
            <a:endParaRPr lang="en-GB" sz="1800" dirty="0">
              <a:latin typeface="Arial" pitchFamily="34" charset="0"/>
              <a:cs typeface="Arial" pitchFamily="34" charset="0"/>
            </a:endParaRPr>
          </a:p>
          <a:p>
            <a:pPr marL="73025" indent="0">
              <a:buNone/>
            </a:pPr>
            <a:r>
              <a:rPr lang="en-GB" sz="1800" dirty="0">
                <a:latin typeface="Arial" pitchFamily="34" charset="0"/>
                <a:cs typeface="Arial" pitchFamily="34" charset="0"/>
              </a:rPr>
              <a:t>If you are permanently estranged from your parents, are a care leaver, have ever been married/in a civil partnership, are financially responsible for a child or have supporting yourself financially for 36 months, you may be classed as an </a:t>
            </a:r>
            <a:r>
              <a:rPr lang="en-GB" sz="1800" b="1" dirty="0" smtClean="0">
                <a:solidFill>
                  <a:srgbClr val="C00000"/>
                </a:solidFill>
                <a:latin typeface="Arial" pitchFamily="34" charset="0"/>
                <a:cs typeface="Arial" pitchFamily="34" charset="0"/>
              </a:rPr>
              <a:t>independent</a:t>
            </a:r>
            <a:r>
              <a:rPr lang="en-GB" sz="1800" dirty="0" smtClean="0">
                <a:latin typeface="Arial" pitchFamily="34" charset="0"/>
                <a:cs typeface="Arial" pitchFamily="34" charset="0"/>
              </a:rPr>
              <a:t>. You may be entitled to a higher amount of maintenance loan.</a:t>
            </a:r>
            <a:endParaRPr lang="en-GB" sz="1800" dirty="0">
              <a:latin typeface="Arial" pitchFamily="34" charset="0"/>
              <a:cs typeface="Arial" pitchFamily="34" charset="0"/>
            </a:endParaRPr>
          </a:p>
        </p:txBody>
      </p:sp>
    </p:spTree>
    <p:extLst>
      <p:ext uri="{BB962C8B-B14F-4D97-AF65-F5344CB8AC3E}">
        <p14:creationId xmlns:p14="http://schemas.microsoft.com/office/powerpoint/2010/main" val="3879789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Loan</a:t>
            </a:r>
            <a:endParaRPr lang="en-US" dirty="0"/>
          </a:p>
        </p:txBody>
      </p:sp>
      <p:graphicFrame>
        <p:nvGraphicFramePr>
          <p:cNvPr id="5" name="Table 4"/>
          <p:cNvGraphicFramePr>
            <a:graphicFrameLocks noGrp="1"/>
          </p:cNvGraphicFramePr>
          <p:nvPr>
            <p:extLst/>
          </p:nvPr>
        </p:nvGraphicFramePr>
        <p:xfrm>
          <a:off x="273270" y="1921459"/>
          <a:ext cx="9342380" cy="4633430"/>
        </p:xfrm>
        <a:graphic>
          <a:graphicData uri="http://schemas.openxmlformats.org/drawingml/2006/table">
            <a:tbl>
              <a:tblPr firstRow="1" bandRow="1">
                <a:tableStyleId>{5C22544A-7EE6-4342-B048-85BDC9FD1C3A}</a:tableStyleId>
              </a:tblPr>
              <a:tblGrid>
                <a:gridCol w="2335595">
                  <a:extLst>
                    <a:ext uri="{9D8B030D-6E8A-4147-A177-3AD203B41FA5}">
                      <a16:colId xmlns:a16="http://schemas.microsoft.com/office/drawing/2014/main" xmlns="" val="20000"/>
                    </a:ext>
                  </a:extLst>
                </a:gridCol>
                <a:gridCol w="2335595">
                  <a:extLst>
                    <a:ext uri="{9D8B030D-6E8A-4147-A177-3AD203B41FA5}">
                      <a16:colId xmlns:a16="http://schemas.microsoft.com/office/drawing/2014/main" xmlns="" val="20001"/>
                    </a:ext>
                  </a:extLst>
                </a:gridCol>
                <a:gridCol w="2335595">
                  <a:extLst>
                    <a:ext uri="{9D8B030D-6E8A-4147-A177-3AD203B41FA5}">
                      <a16:colId xmlns:a16="http://schemas.microsoft.com/office/drawing/2014/main" xmlns="" val="20002"/>
                    </a:ext>
                  </a:extLst>
                </a:gridCol>
                <a:gridCol w="2335595">
                  <a:extLst>
                    <a:ext uri="{9D8B030D-6E8A-4147-A177-3AD203B41FA5}">
                      <a16:colId xmlns:a16="http://schemas.microsoft.com/office/drawing/2014/main" xmlns="" val="20003"/>
                    </a:ext>
                  </a:extLst>
                </a:gridCol>
              </a:tblGrid>
              <a:tr h="632558">
                <a:tc>
                  <a:txBody>
                    <a:bodyPr/>
                    <a:lstStyle/>
                    <a:p>
                      <a:pPr algn="ctr"/>
                      <a:r>
                        <a:rPr lang="en-GB" sz="2000" b="0" dirty="0" smtClean="0">
                          <a:solidFill>
                            <a:schemeClr val="bg1"/>
                          </a:solidFill>
                          <a:latin typeface="Arial" pitchFamily="34" charset="0"/>
                          <a:cs typeface="Arial" pitchFamily="34" charset="0"/>
                        </a:rPr>
                        <a:t>Household Income </a:t>
                      </a:r>
                      <a:endParaRPr lang="en-GB" sz="2000" b="0" dirty="0">
                        <a:solidFill>
                          <a:schemeClr val="bg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tc>
                  <a:txBody>
                    <a:bodyPr/>
                    <a:lstStyle/>
                    <a:p>
                      <a:pPr algn="ctr"/>
                      <a:r>
                        <a:rPr lang="en-GB" sz="2000" b="0" baseline="0" dirty="0" smtClean="0">
                          <a:solidFill>
                            <a:schemeClr val="bg1"/>
                          </a:solidFill>
                          <a:latin typeface="Arial" pitchFamily="34" charset="0"/>
                          <a:cs typeface="Arial" pitchFamily="34" charset="0"/>
                        </a:rPr>
                        <a:t>Home </a:t>
                      </a:r>
                    </a:p>
                    <a:p>
                      <a:pPr algn="ctr"/>
                      <a:r>
                        <a:rPr lang="en-GB" sz="1800" b="0" baseline="0" dirty="0" smtClean="0">
                          <a:solidFill>
                            <a:schemeClr val="bg1"/>
                          </a:solidFill>
                          <a:latin typeface="Arial" pitchFamily="34" charset="0"/>
                          <a:cs typeface="Arial" pitchFamily="34" charset="0"/>
                        </a:rPr>
                        <a:t>(£58,215)</a:t>
                      </a: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tc>
                  <a:txBody>
                    <a:bodyPr/>
                    <a:lstStyle/>
                    <a:p>
                      <a:pPr algn="ctr"/>
                      <a:r>
                        <a:rPr lang="en-GB" sz="2000" b="0" baseline="0" dirty="0" smtClean="0">
                          <a:solidFill>
                            <a:schemeClr val="bg1"/>
                          </a:solidFill>
                          <a:latin typeface="Arial" pitchFamily="34" charset="0"/>
                          <a:cs typeface="Arial" pitchFamily="34" charset="0"/>
                        </a:rPr>
                        <a:t>Elsewhere </a:t>
                      </a:r>
                      <a:r>
                        <a:rPr lang="en-GB" sz="1800" b="0" baseline="0" dirty="0" smtClean="0">
                          <a:solidFill>
                            <a:schemeClr val="bg1"/>
                          </a:solidFill>
                          <a:latin typeface="Arial" pitchFamily="34" charset="0"/>
                          <a:cs typeface="Arial" pitchFamily="34" charset="0"/>
                        </a:rPr>
                        <a:t>(62,215)</a:t>
                      </a: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tc>
                  <a:txBody>
                    <a:bodyPr/>
                    <a:lstStyle/>
                    <a:p>
                      <a:pPr algn="ctr"/>
                      <a:r>
                        <a:rPr lang="en-GB" sz="2000" b="0" dirty="0" smtClean="0">
                          <a:solidFill>
                            <a:schemeClr val="bg1"/>
                          </a:solidFill>
                          <a:latin typeface="Arial" pitchFamily="34" charset="0"/>
                          <a:cs typeface="Arial" pitchFamily="34" charset="0"/>
                        </a:rPr>
                        <a:t>London </a:t>
                      </a:r>
                    </a:p>
                    <a:p>
                      <a:pPr algn="ctr"/>
                      <a:r>
                        <a:rPr lang="en-GB" sz="1800" b="0" dirty="0" smtClean="0">
                          <a:solidFill>
                            <a:schemeClr val="bg1"/>
                          </a:solidFill>
                          <a:latin typeface="Arial" pitchFamily="34" charset="0"/>
                          <a:cs typeface="Arial" pitchFamily="34" charset="0"/>
                        </a:rPr>
                        <a:t>(£69,860)</a:t>
                      </a:r>
                      <a:endParaRPr lang="en-GB" sz="1800" b="0" dirty="0">
                        <a:solidFill>
                          <a:schemeClr val="bg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extLst>
                  <a:ext uri="{0D108BD9-81ED-4DB2-BD59-A6C34878D82A}">
                    <a16:rowId xmlns:a16="http://schemas.microsoft.com/office/drawing/2014/main" xmlns="" val="10000"/>
                  </a:ext>
                </a:extLst>
              </a:tr>
              <a:tr h="396286">
                <a:tc>
                  <a:txBody>
                    <a:bodyPr/>
                    <a:lstStyle/>
                    <a:p>
                      <a:r>
                        <a:rPr lang="en-GB" sz="2000" b="0" dirty="0" smtClean="0">
                          <a:solidFill>
                            <a:schemeClr val="tx1"/>
                          </a:solidFill>
                          <a:latin typeface="Arial" pitchFamily="34" charset="0"/>
                          <a:cs typeface="Arial" pitchFamily="34" charset="0"/>
                        </a:rPr>
                        <a:t>£25,000 &amp; under</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£7,324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£8,700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£11,354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96286">
                <a:tc>
                  <a:txBody>
                    <a:bodyPr/>
                    <a:lstStyle/>
                    <a:p>
                      <a:r>
                        <a:rPr lang="en-GB" sz="2000" b="0" dirty="0" smtClean="0">
                          <a:solidFill>
                            <a:schemeClr val="tx1"/>
                          </a:solidFill>
                          <a:latin typeface="Arial" pitchFamily="34" charset="0"/>
                          <a:cs typeface="Arial" pitchFamily="34" charset="0"/>
                        </a:rPr>
                        <a:t>£30,000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£6,707</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£8,076</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£10,719</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6286">
                <a:tc>
                  <a:txBody>
                    <a:bodyPr/>
                    <a:lstStyle/>
                    <a:p>
                      <a:r>
                        <a:rPr lang="en-GB" sz="2000" b="0" dirty="0" smtClean="0">
                          <a:solidFill>
                            <a:schemeClr val="tx1"/>
                          </a:solidFill>
                          <a:latin typeface="Arial" pitchFamily="34" charset="0"/>
                          <a:cs typeface="Arial" pitchFamily="34" charset="0"/>
                        </a:rPr>
                        <a:t>£35,000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£6,090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£7,452</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£10,084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396286">
                <a:tc>
                  <a:txBody>
                    <a:bodyPr/>
                    <a:lstStyle/>
                    <a:p>
                      <a:r>
                        <a:rPr lang="en-GB" sz="2000" b="0" dirty="0" smtClean="0">
                          <a:solidFill>
                            <a:schemeClr val="tx1"/>
                          </a:solidFill>
                          <a:latin typeface="Arial" pitchFamily="34" charset="0"/>
                          <a:cs typeface="Arial" pitchFamily="34" charset="0"/>
                        </a:rPr>
                        <a:t>£40,000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£5,473</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£6,828</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£9,449</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96286">
                <a:tc>
                  <a:txBody>
                    <a:bodyPr/>
                    <a:lstStyle/>
                    <a:p>
                      <a:r>
                        <a:rPr lang="en-GB" sz="2000" b="0" dirty="0" smtClean="0">
                          <a:solidFill>
                            <a:schemeClr val="tx1"/>
                          </a:solidFill>
                          <a:latin typeface="Arial" pitchFamily="34" charset="0"/>
                          <a:cs typeface="Arial" pitchFamily="34" charset="0"/>
                        </a:rPr>
                        <a:t>£45,000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£4,855</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£6,204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£8,813</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396286">
                <a:tc>
                  <a:txBody>
                    <a:bodyPr/>
                    <a:lstStyle/>
                    <a:p>
                      <a:r>
                        <a:rPr lang="en-GB" sz="2000" b="0" dirty="0" smtClean="0">
                          <a:solidFill>
                            <a:schemeClr val="tx1"/>
                          </a:solidFill>
                          <a:latin typeface="Arial" pitchFamily="34" charset="0"/>
                          <a:cs typeface="Arial" pitchFamily="34" charset="0"/>
                        </a:rPr>
                        <a:t>£50,000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£4,238</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£5,579</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£8,178</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96286">
                <a:tc>
                  <a:txBody>
                    <a:bodyPr/>
                    <a:lstStyle/>
                    <a:p>
                      <a:r>
                        <a:rPr lang="en-GB" sz="2000" b="0" dirty="0" smtClean="0">
                          <a:solidFill>
                            <a:schemeClr val="tx1"/>
                          </a:solidFill>
                          <a:latin typeface="Arial" pitchFamily="34" charset="0"/>
                          <a:cs typeface="Arial" pitchFamily="34" charset="0"/>
                        </a:rPr>
                        <a:t>£55,000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£3,621</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£4,955</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£7,543</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396286">
                <a:tc>
                  <a:txBody>
                    <a:bodyPr/>
                    <a:lstStyle/>
                    <a:p>
                      <a:r>
                        <a:rPr lang="en-GB" sz="2000" b="0" dirty="0" smtClean="0">
                          <a:solidFill>
                            <a:schemeClr val="tx1"/>
                          </a:solidFill>
                          <a:latin typeface="Arial" pitchFamily="34" charset="0"/>
                          <a:cs typeface="Arial" pitchFamily="34" charset="0"/>
                        </a:rPr>
                        <a:t>£60,000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smtClean="0">
                          <a:solidFill>
                            <a:schemeClr val="tx1"/>
                          </a:solidFill>
                          <a:latin typeface="Arial" pitchFamily="34" charset="0"/>
                          <a:cs typeface="Arial" pitchFamily="34" charset="0"/>
                        </a:rPr>
                        <a:t>£3,224</a:t>
                      </a:r>
                      <a:endParaRPr lang="en-GB" sz="2000" b="1"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£4,331</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£6,907</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96286">
                <a:tc>
                  <a:txBody>
                    <a:bodyPr/>
                    <a:lstStyle/>
                    <a:p>
                      <a:r>
                        <a:rPr lang="en-GB" sz="2000" b="0" dirty="0" smtClean="0">
                          <a:solidFill>
                            <a:schemeClr val="tx1"/>
                          </a:solidFill>
                          <a:latin typeface="Arial" pitchFamily="34" charset="0"/>
                          <a:cs typeface="Arial" pitchFamily="34" charset="0"/>
                        </a:rPr>
                        <a:t>£65,000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£3,224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1" dirty="0" smtClean="0">
                          <a:solidFill>
                            <a:schemeClr val="tx1"/>
                          </a:solidFill>
                          <a:latin typeface="Arial" pitchFamily="34" charset="0"/>
                          <a:cs typeface="Arial" pitchFamily="34" charset="0"/>
                        </a:rPr>
                        <a:t>£4,054</a:t>
                      </a:r>
                      <a:endParaRPr lang="en-GB" sz="2000" b="1"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smtClean="0">
                          <a:solidFill>
                            <a:schemeClr val="tx1"/>
                          </a:solidFill>
                          <a:latin typeface="Arial" pitchFamily="34" charset="0"/>
                          <a:cs typeface="Arial" pitchFamily="34" charset="0"/>
                        </a:rPr>
                        <a:t>£6,272</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396286">
                <a:tc>
                  <a:txBody>
                    <a:bodyPr/>
                    <a:lstStyle/>
                    <a:p>
                      <a:r>
                        <a:rPr lang="en-GB" sz="2000" b="0" dirty="0" smtClean="0">
                          <a:solidFill>
                            <a:schemeClr val="tx1"/>
                          </a:solidFill>
                          <a:latin typeface="Arial" pitchFamily="34" charset="0"/>
                          <a:cs typeface="Arial" pitchFamily="34" charset="0"/>
                        </a:rPr>
                        <a:t>£70,000</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£3,224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chemeClr val="tx1"/>
                          </a:solidFill>
                          <a:latin typeface="Arial" pitchFamily="34" charset="0"/>
                          <a:cs typeface="Arial" pitchFamily="34" charset="0"/>
                        </a:rPr>
                        <a:t>£4,054</a:t>
                      </a:r>
                      <a:endParaRPr lang="en-GB" sz="2000" b="0"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smtClean="0">
                          <a:solidFill>
                            <a:schemeClr val="tx1"/>
                          </a:solidFill>
                          <a:latin typeface="Arial" pitchFamily="34" charset="0"/>
                          <a:cs typeface="Arial" pitchFamily="34" charset="0"/>
                        </a:rPr>
                        <a:t>£5,654</a:t>
                      </a:r>
                      <a:endParaRPr lang="en-GB" sz="2000" b="1" dirty="0">
                        <a:solidFill>
                          <a:schemeClr val="tx1"/>
                        </a:solidFill>
                        <a:latin typeface="Arial" pitchFamily="34" charset="0"/>
                        <a:cs typeface="Arial" pitchFamily="34" charset="0"/>
                      </a:endParaRPr>
                    </a:p>
                  </a:txBody>
                  <a:tcPr marL="99060" marR="99060"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58292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Russell Group? </a:t>
            </a:r>
            <a:endParaRPr lang="en-GB" dirty="0">
              <a:latin typeface="Gill Sans MT" panose="020B0502020104020203" pitchFamily="34" charset="0"/>
            </a:endParaRPr>
          </a:p>
        </p:txBody>
      </p:sp>
      <p:sp>
        <p:nvSpPr>
          <p:cNvPr id="3" name="Content Placeholder 2"/>
          <p:cNvSpPr>
            <a:spLocks noGrp="1"/>
          </p:cNvSpPr>
          <p:nvPr>
            <p:ph idx="1"/>
          </p:nvPr>
        </p:nvSpPr>
        <p:spPr>
          <a:xfrm>
            <a:off x="495300" y="1196752"/>
            <a:ext cx="8915400" cy="5256584"/>
          </a:xfrm>
        </p:spPr>
        <p:txBody>
          <a:bodyPr>
            <a:noAutofit/>
          </a:bodyPr>
          <a:lstStyle/>
          <a:p>
            <a:pPr fontAlgn="base"/>
            <a:r>
              <a:rPr lang="en-GB" sz="1200" dirty="0">
                <a:solidFill>
                  <a:srgbClr val="0000FF"/>
                </a:solidFill>
                <a:latin typeface="Gill Sans MT" panose="020B0502020104020203" pitchFamily="34" charset="0"/>
                <a:hlinkClick r:id="rId2" tooltip="read about the University of Birmingham"/>
              </a:rPr>
              <a:t>University of </a:t>
            </a:r>
            <a:r>
              <a:rPr lang="en-GB" sz="1200" dirty="0" smtClean="0">
                <a:solidFill>
                  <a:srgbClr val="0000FF"/>
                </a:solidFill>
                <a:latin typeface="Gill Sans MT" panose="020B0502020104020203" pitchFamily="34" charset="0"/>
                <a:hlinkClick r:id="rId2" tooltip="read about the University of Birmingham"/>
              </a:rPr>
              <a:t>Birmingham</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3" tooltip="read about the University of Bristol"/>
              </a:rPr>
              <a:t>University of Bristol</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4" tooltip="read about the University of Cambridge"/>
              </a:rPr>
              <a:t>University </a:t>
            </a:r>
            <a:r>
              <a:rPr lang="en-GB" sz="1200" dirty="0">
                <a:solidFill>
                  <a:srgbClr val="0000FF"/>
                </a:solidFill>
                <a:latin typeface="Gill Sans MT" panose="020B0502020104020203" pitchFamily="34" charset="0"/>
                <a:hlinkClick r:id="rId4" tooltip="read about the University of Cambridge"/>
              </a:rPr>
              <a:t>of </a:t>
            </a:r>
            <a:r>
              <a:rPr lang="en-GB" sz="1200" dirty="0" smtClean="0">
                <a:solidFill>
                  <a:srgbClr val="0000FF"/>
                </a:solidFill>
                <a:latin typeface="Gill Sans MT" panose="020B0502020104020203" pitchFamily="34" charset="0"/>
                <a:hlinkClick r:id="rId4" tooltip="read about the University of Cambridge"/>
              </a:rPr>
              <a:t>Cambridge</a:t>
            </a:r>
            <a:r>
              <a:rPr lang="en-GB" sz="1200" dirty="0" smtClean="0">
                <a:solidFill>
                  <a:srgbClr val="0000FF"/>
                </a:solidFill>
                <a:latin typeface="Gill Sans MT" panose="020B0502020104020203" pitchFamily="34" charset="0"/>
              </a:rPr>
              <a:t>	</a:t>
            </a:r>
            <a:r>
              <a:rPr lang="en-GB" sz="1200" dirty="0" smtClean="0">
                <a:solidFill>
                  <a:srgbClr val="0000FF"/>
                </a:solidFill>
                <a:latin typeface="Gill Sans MT" panose="020B0502020104020203" pitchFamily="34" charset="0"/>
                <a:hlinkClick r:id="rId5" tooltip="read about the University of Cardiff"/>
              </a:rPr>
              <a:t>Cardiff </a:t>
            </a:r>
            <a:r>
              <a:rPr lang="en-GB" sz="1200" dirty="0">
                <a:solidFill>
                  <a:srgbClr val="0000FF"/>
                </a:solidFill>
                <a:latin typeface="Gill Sans MT" panose="020B0502020104020203" pitchFamily="34" charset="0"/>
                <a:hlinkClick r:id="rId5" tooltip="read about the University of Cardiff"/>
              </a:rPr>
              <a:t>University</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6" tooltip="read about Durham University "/>
              </a:rPr>
              <a:t>Durham University</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7" tooltip="read about the University of Edinburgh"/>
              </a:rPr>
              <a:t>University of Edinburgh</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8" tooltip="read about the University of Exeter"/>
              </a:rPr>
              <a:t>University </a:t>
            </a:r>
            <a:r>
              <a:rPr lang="en-GB" sz="1200" dirty="0">
                <a:solidFill>
                  <a:srgbClr val="0000FF"/>
                </a:solidFill>
                <a:latin typeface="Gill Sans MT" panose="020B0502020104020203" pitchFamily="34" charset="0"/>
                <a:hlinkClick r:id="rId8" tooltip="read about the University of Exeter"/>
              </a:rPr>
              <a:t>of </a:t>
            </a:r>
            <a:r>
              <a:rPr lang="en-GB" sz="1200" dirty="0" smtClean="0">
                <a:solidFill>
                  <a:srgbClr val="0000FF"/>
                </a:solidFill>
                <a:latin typeface="Gill Sans MT" panose="020B0502020104020203" pitchFamily="34" charset="0"/>
                <a:hlinkClick r:id="rId8" tooltip="read about the University of Exeter"/>
              </a:rPr>
              <a:t>Exeter</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9" tooltip="read about the University of Glasgow"/>
              </a:rPr>
              <a:t>University of Glasgow</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10" tooltip="read about Imperial College London"/>
              </a:rPr>
              <a:t>Imperial </a:t>
            </a:r>
            <a:r>
              <a:rPr lang="en-GB" sz="1200" dirty="0">
                <a:solidFill>
                  <a:srgbClr val="0000FF"/>
                </a:solidFill>
                <a:latin typeface="Gill Sans MT" panose="020B0502020104020203" pitchFamily="34" charset="0"/>
                <a:hlinkClick r:id="rId10" tooltip="read about Imperial College London"/>
              </a:rPr>
              <a:t>College </a:t>
            </a:r>
            <a:r>
              <a:rPr lang="en-GB" sz="1200" dirty="0" smtClean="0">
                <a:solidFill>
                  <a:srgbClr val="0000FF"/>
                </a:solidFill>
                <a:latin typeface="Gill Sans MT" panose="020B0502020104020203" pitchFamily="34" charset="0"/>
                <a:hlinkClick r:id="rId10" tooltip="read about Imperial College London"/>
              </a:rPr>
              <a:t>London</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11" tooltip="read about King's College London"/>
              </a:rPr>
              <a:t>King's College London</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12" tooltip="read about the University of Leeds"/>
              </a:rPr>
              <a:t>University </a:t>
            </a:r>
            <a:r>
              <a:rPr lang="en-GB" sz="1200" dirty="0">
                <a:solidFill>
                  <a:srgbClr val="0000FF"/>
                </a:solidFill>
                <a:latin typeface="Gill Sans MT" panose="020B0502020104020203" pitchFamily="34" charset="0"/>
                <a:hlinkClick r:id="rId12" tooltip="read about the University of Leeds"/>
              </a:rPr>
              <a:t>of </a:t>
            </a:r>
            <a:r>
              <a:rPr lang="en-GB" sz="1200" dirty="0" smtClean="0">
                <a:solidFill>
                  <a:srgbClr val="0000FF"/>
                </a:solidFill>
                <a:latin typeface="Gill Sans MT" panose="020B0502020104020203" pitchFamily="34" charset="0"/>
                <a:hlinkClick r:id="rId12" tooltip="read about the University of Leeds"/>
              </a:rPr>
              <a:t>Leeds</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13" tooltip="read about the University of Liverpool"/>
              </a:rPr>
              <a:t>University of Liverpool</a:t>
            </a:r>
            <a:endParaRPr lang="en-GB" sz="1200" dirty="0">
              <a:solidFill>
                <a:srgbClr val="0000FF"/>
              </a:solidFill>
              <a:latin typeface="Gill Sans MT" panose="020B0502020104020203" pitchFamily="34" charset="0"/>
            </a:endParaRPr>
          </a:p>
          <a:p>
            <a:pPr fontAlgn="base"/>
            <a:endParaRPr lang="en-GB" sz="1200" dirty="0">
              <a:solidFill>
                <a:srgbClr val="0000FF"/>
              </a:solidFill>
              <a:latin typeface="Gill Sans MT" panose="020B0502020104020203" pitchFamily="34" charset="0"/>
            </a:endParaRPr>
          </a:p>
          <a:p>
            <a:pPr fontAlgn="base"/>
            <a:r>
              <a:rPr lang="en-GB" sz="1200" u="sng" dirty="0" smtClean="0">
                <a:solidFill>
                  <a:srgbClr val="0000FF"/>
                </a:solidFill>
                <a:latin typeface="Gill Sans MT" panose="020B0502020104020203" pitchFamily="34" charset="0"/>
              </a:rPr>
              <a:t>LSE </a:t>
            </a:r>
            <a:r>
              <a:rPr lang="en-GB" sz="1200" u="sng" dirty="0">
                <a:solidFill>
                  <a:srgbClr val="0000FF"/>
                </a:solidFill>
                <a:latin typeface="Gill Sans MT" panose="020B0502020104020203" pitchFamily="34" charset="0"/>
              </a:rPr>
              <a:t>(London School of Economics &amp; Political Science</a:t>
            </a:r>
            <a:r>
              <a:rPr lang="en-GB" sz="1200" u="sng" dirty="0" smtClean="0">
                <a:solidFill>
                  <a:srgbClr val="0000FF"/>
                </a:solidFill>
                <a:latin typeface="Gill Sans MT" panose="020B0502020104020203" pitchFamily="34" charset="0"/>
              </a:rPr>
              <a:t>)</a:t>
            </a:r>
            <a:r>
              <a:rPr lang="en-GB" sz="1200" dirty="0" smtClean="0">
                <a:solidFill>
                  <a:srgbClr val="0000FF"/>
                </a:solidFill>
                <a:latin typeface="Gill Sans MT" panose="020B0502020104020203" pitchFamily="34" charset="0"/>
              </a:rPr>
              <a:t>	</a:t>
            </a:r>
            <a:r>
              <a:rPr lang="en-GB" sz="1200" u="sng" dirty="0" smtClean="0">
                <a:solidFill>
                  <a:srgbClr val="0000FF"/>
                </a:solidFill>
                <a:latin typeface="Gill Sans MT" panose="020B0502020104020203" pitchFamily="34" charset="0"/>
                <a:hlinkClick r:id="rId14" tooltip="read about the University of Manchester"/>
              </a:rPr>
              <a:t>University </a:t>
            </a:r>
            <a:r>
              <a:rPr lang="en-GB" sz="1200" u="sng" dirty="0">
                <a:solidFill>
                  <a:srgbClr val="0000FF"/>
                </a:solidFill>
                <a:latin typeface="Gill Sans MT" panose="020B0502020104020203" pitchFamily="34" charset="0"/>
                <a:hlinkClick r:id="rId14" tooltip="read about the University of Manchester"/>
              </a:rPr>
              <a:t>of Manchester</a:t>
            </a:r>
            <a:endParaRPr lang="en-GB" sz="1200" dirty="0">
              <a:solidFill>
                <a:srgbClr val="0000FF"/>
              </a:solidFill>
              <a:latin typeface="Gill Sans MT" panose="020B0502020104020203" pitchFamily="34" charset="0"/>
            </a:endParaRPr>
          </a:p>
          <a:p>
            <a:pPr fontAlgn="base"/>
            <a:endParaRPr lang="en-GB" sz="1200" dirty="0" smtClean="0">
              <a:solidFill>
                <a:srgbClr val="0000FF"/>
              </a:solidFill>
              <a:latin typeface="Gill Sans MT" panose="020B0502020104020203" pitchFamily="34" charset="0"/>
              <a:hlinkClick r:id="rId15" tooltip="read about LSE"/>
            </a:endParaRPr>
          </a:p>
          <a:p>
            <a:pPr fontAlgn="base"/>
            <a:r>
              <a:rPr lang="en-GB" sz="1200" dirty="0" smtClean="0">
                <a:solidFill>
                  <a:srgbClr val="0000FF"/>
                </a:solidFill>
                <a:latin typeface="Gill Sans MT" panose="020B0502020104020203" pitchFamily="34" charset="0"/>
                <a:hlinkClick r:id="rId16" tooltip="read about Newcastle University"/>
              </a:rPr>
              <a:t>Newcastle University</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17" tooltip="read about the University of Nottingham"/>
              </a:rPr>
              <a:t>University of Nottingham</a:t>
            </a:r>
            <a:endParaRPr lang="en-GB" sz="1200" dirty="0">
              <a:solidFill>
                <a:srgbClr val="0000FF"/>
              </a:solidFill>
              <a:latin typeface="Gill Sans MT" panose="020B0502020104020203" pitchFamily="34" charset="0"/>
            </a:endParaRPr>
          </a:p>
          <a:p>
            <a:pPr fontAlgn="base"/>
            <a:endParaRPr lang="en-GB" sz="1200" dirty="0" smtClean="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18" tooltip="read about the University of Oxford"/>
              </a:rPr>
              <a:t>University of Oxford</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19" tooltip="read about Queen Mary University of London"/>
              </a:rPr>
              <a:t>Queen Mary University of London</a:t>
            </a:r>
            <a:endParaRPr lang="en-GB" sz="1200" dirty="0">
              <a:solidFill>
                <a:srgbClr val="0000FF"/>
              </a:solidFill>
              <a:latin typeface="Gill Sans MT" panose="020B0502020104020203" pitchFamily="34" charset="0"/>
            </a:endParaRPr>
          </a:p>
          <a:p>
            <a:pPr fontAlgn="base"/>
            <a:endParaRPr lang="en-GB" sz="1200" dirty="0" smtClean="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20" tooltip="read about Queen's University Belfast"/>
              </a:rPr>
              <a:t>Queen's University Belfast</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21" tooltip="read about the University of Sheffield"/>
              </a:rPr>
              <a:t>University of Sheffield</a:t>
            </a:r>
            <a:endParaRPr lang="en-GB" sz="1200" dirty="0">
              <a:solidFill>
                <a:srgbClr val="0000FF"/>
              </a:solidFill>
              <a:latin typeface="Gill Sans MT" panose="020B0502020104020203" pitchFamily="34" charset="0"/>
            </a:endParaRPr>
          </a:p>
          <a:p>
            <a:pPr fontAlgn="base"/>
            <a:endParaRPr lang="en-GB" sz="1200" dirty="0" smtClean="0">
              <a:solidFill>
                <a:srgbClr val="0000FF"/>
              </a:solidFill>
              <a:latin typeface="Gill Sans MT" panose="020B0502020104020203" pitchFamily="34" charset="0"/>
            </a:endParaRPr>
          </a:p>
          <a:p>
            <a:pPr fontAlgn="base"/>
            <a:r>
              <a:rPr lang="en-GB" sz="1200" dirty="0" smtClean="0">
                <a:solidFill>
                  <a:srgbClr val="0000FF"/>
                </a:solidFill>
                <a:latin typeface="Gill Sans MT" panose="020B0502020104020203" pitchFamily="34" charset="0"/>
                <a:hlinkClick r:id="rId22" tooltip="read about the University of Southampton"/>
              </a:rPr>
              <a:t>University of Southampton</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23" tooltip="read about UCL"/>
              </a:rPr>
              <a:t>UCL (University College London)</a:t>
            </a:r>
            <a:endParaRPr lang="en-GB" sz="1200" dirty="0">
              <a:solidFill>
                <a:srgbClr val="0000FF"/>
              </a:solidFill>
              <a:latin typeface="Gill Sans MT" panose="020B0502020104020203" pitchFamily="34" charset="0"/>
            </a:endParaRPr>
          </a:p>
          <a:p>
            <a:pPr fontAlgn="base"/>
            <a:endParaRPr lang="en-GB" sz="1200" dirty="0" smtClean="0">
              <a:solidFill>
                <a:srgbClr val="0000FF"/>
              </a:solidFill>
              <a:latin typeface="Gill Sans MT" panose="020B0502020104020203" pitchFamily="34" charset="0"/>
            </a:endParaRPr>
          </a:p>
          <a:p>
            <a:pPr fontAlgn="base"/>
            <a:r>
              <a:rPr lang="en-GB" sz="1200" u="sng" dirty="0" smtClean="0">
                <a:solidFill>
                  <a:srgbClr val="0000FF"/>
                </a:solidFill>
                <a:latin typeface="Gill Sans MT" panose="020B0502020104020203" pitchFamily="34" charset="0"/>
              </a:rPr>
              <a:t>University of Warwick</a:t>
            </a:r>
            <a:r>
              <a:rPr lang="en-GB" sz="1200" dirty="0" smtClean="0">
                <a:solidFill>
                  <a:srgbClr val="0000FF"/>
                </a:solidFill>
                <a:latin typeface="Gill Sans MT" panose="020B0502020104020203" pitchFamily="34" charset="0"/>
              </a:rPr>
              <a:t>		</a:t>
            </a:r>
            <a:r>
              <a:rPr lang="en-GB" sz="1200" dirty="0">
                <a:solidFill>
                  <a:srgbClr val="0000FF"/>
                </a:solidFill>
                <a:latin typeface="Gill Sans MT" panose="020B0502020104020203" pitchFamily="34" charset="0"/>
                <a:hlinkClick r:id="rId24" tooltip="read about the University of York"/>
              </a:rPr>
              <a:t> University of York</a:t>
            </a:r>
            <a:endParaRPr lang="en-GB" sz="1200" dirty="0" smtClean="0">
              <a:solidFill>
                <a:srgbClr val="0000FF"/>
              </a:solidFill>
              <a:latin typeface="Gill Sans MT" panose="020B0502020104020203" pitchFamily="34" charset="0"/>
            </a:endParaRPr>
          </a:p>
          <a:p>
            <a:pPr marL="0" indent="0" fontAlgn="base">
              <a:buNone/>
            </a:pPr>
            <a:r>
              <a:rPr lang="en-GB" sz="1200" dirty="0" smtClean="0">
                <a:latin typeface="Gill Sans MT" panose="020B0502020104020203" pitchFamily="34" charset="0"/>
              </a:rPr>
              <a:t> </a:t>
            </a:r>
            <a:endParaRPr lang="en-GB" sz="1200" dirty="0">
              <a:latin typeface="Gill Sans MT" panose="020B0502020104020203" pitchFamily="34" charset="0"/>
            </a:endParaRPr>
          </a:p>
        </p:txBody>
      </p:sp>
    </p:spTree>
    <p:extLst>
      <p:ext uri="{BB962C8B-B14F-4D97-AF65-F5344CB8AC3E}">
        <p14:creationId xmlns:p14="http://schemas.microsoft.com/office/powerpoint/2010/main" val="67942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parents?</a:t>
            </a:r>
            <a:endParaRPr lang="en-US" dirty="0"/>
          </a:p>
        </p:txBody>
      </p:sp>
      <p:sp>
        <p:nvSpPr>
          <p:cNvPr id="3" name="Content Placeholder 2"/>
          <p:cNvSpPr>
            <a:spLocks noGrp="1"/>
          </p:cNvSpPr>
          <p:nvPr>
            <p:ph idx="1"/>
          </p:nvPr>
        </p:nvSpPr>
        <p:spPr>
          <a:xfrm>
            <a:off x="350489" y="1988840"/>
            <a:ext cx="9126934" cy="3960441"/>
          </a:xfrm>
        </p:spPr>
        <p:txBody>
          <a:bodyPr/>
          <a:lstStyle/>
          <a:p>
            <a:pPr marL="358775" indent="-285750"/>
            <a:r>
              <a:rPr lang="en-GB" sz="1800" dirty="0" smtClean="0">
                <a:latin typeface="Arial" pitchFamily="34" charset="0"/>
                <a:cs typeface="Arial" pitchFamily="34" charset="0"/>
              </a:rPr>
              <a:t>You will need to provide your income details for your child’s assessment</a:t>
            </a:r>
          </a:p>
          <a:p>
            <a:pPr marL="358775" indent="-285750"/>
            <a:r>
              <a:rPr lang="en-GB" sz="1800" dirty="0" smtClean="0">
                <a:latin typeface="Arial" pitchFamily="34" charset="0"/>
                <a:cs typeface="Arial" pitchFamily="34" charset="0"/>
              </a:rPr>
              <a:t>This does not legally tie you in to your child’s application if they do not make repayments to their loan – you are just used for the assessment</a:t>
            </a:r>
          </a:p>
          <a:p>
            <a:pPr marL="358775" indent="-285750"/>
            <a:endParaRPr lang="en-GB" sz="1800" dirty="0">
              <a:latin typeface="Arial" pitchFamily="34" charset="0"/>
              <a:cs typeface="Arial" pitchFamily="34" charset="0"/>
            </a:endParaRPr>
          </a:p>
          <a:p>
            <a:pPr marL="73025" indent="0" eaLnBrk="0" hangingPunct="0">
              <a:buNone/>
              <a:tabLst>
                <a:tab pos="457200" algn="l"/>
              </a:tabLst>
            </a:pPr>
            <a:r>
              <a:rPr lang="en-GB" sz="1800" dirty="0">
                <a:solidFill>
                  <a:srgbClr val="000000"/>
                </a:solidFill>
                <a:latin typeface="Arial" pitchFamily="34" charset="0"/>
                <a:cs typeface="Arial" pitchFamily="34" charset="0"/>
              </a:rPr>
              <a:t>If supporting an student finance application that depends on household income, SFE will need details of your taxable income from the </a:t>
            </a:r>
            <a:r>
              <a:rPr lang="en-GB" sz="1800" b="1" dirty="0" smtClean="0">
                <a:solidFill>
                  <a:srgbClr val="000000"/>
                </a:solidFill>
                <a:latin typeface="Arial" pitchFamily="34" charset="0"/>
                <a:cs typeface="Arial" pitchFamily="34" charset="0"/>
              </a:rPr>
              <a:t>2017 </a:t>
            </a:r>
            <a:r>
              <a:rPr lang="en-GB" sz="1800" b="1" dirty="0">
                <a:solidFill>
                  <a:srgbClr val="000000"/>
                </a:solidFill>
                <a:latin typeface="Arial" pitchFamily="34" charset="0"/>
                <a:cs typeface="Arial" pitchFamily="34" charset="0"/>
              </a:rPr>
              <a:t>to </a:t>
            </a:r>
            <a:r>
              <a:rPr lang="en-GB" sz="1800" b="1" dirty="0" smtClean="0">
                <a:solidFill>
                  <a:srgbClr val="000000"/>
                </a:solidFill>
                <a:latin typeface="Arial" pitchFamily="34" charset="0"/>
                <a:cs typeface="Arial" pitchFamily="34" charset="0"/>
              </a:rPr>
              <a:t>2018 academic </a:t>
            </a:r>
            <a:r>
              <a:rPr lang="en-GB" sz="1800" b="1" dirty="0">
                <a:solidFill>
                  <a:srgbClr val="000000"/>
                </a:solidFill>
                <a:latin typeface="Arial" pitchFamily="34" charset="0"/>
                <a:cs typeface="Arial" pitchFamily="34" charset="0"/>
              </a:rPr>
              <a:t>year </a:t>
            </a:r>
            <a:r>
              <a:rPr lang="en-GB" sz="1800" dirty="0">
                <a:solidFill>
                  <a:srgbClr val="000000"/>
                </a:solidFill>
                <a:latin typeface="Arial" pitchFamily="34" charset="0"/>
                <a:cs typeface="Arial" pitchFamily="34" charset="0"/>
              </a:rPr>
              <a:t>and National Insurance </a:t>
            </a:r>
            <a:r>
              <a:rPr lang="en-GB" sz="1800" dirty="0" smtClean="0">
                <a:solidFill>
                  <a:srgbClr val="000000"/>
                </a:solidFill>
                <a:latin typeface="Arial" pitchFamily="34" charset="0"/>
                <a:cs typeface="Arial" pitchFamily="34" charset="0"/>
              </a:rPr>
              <a:t>number.</a:t>
            </a:r>
            <a:endParaRPr lang="en-GB" sz="1800" dirty="0">
              <a:solidFill>
                <a:srgbClr val="000000"/>
              </a:solidFill>
              <a:latin typeface="Arial" pitchFamily="34" charset="0"/>
              <a:cs typeface="Arial" pitchFamily="34" charset="0"/>
            </a:endParaRPr>
          </a:p>
          <a:p>
            <a:pPr marL="431800" indent="-358775" eaLnBrk="0" hangingPunct="0">
              <a:tabLst>
                <a:tab pos="457200" algn="l"/>
              </a:tabLst>
            </a:pPr>
            <a:endParaRPr lang="en-GB" sz="1800" dirty="0">
              <a:latin typeface="Arial" pitchFamily="34" charset="0"/>
              <a:cs typeface="Arial" pitchFamily="34" charset="0"/>
            </a:endParaRPr>
          </a:p>
          <a:p>
            <a:pPr marL="73025" indent="0" eaLnBrk="0" hangingPunct="0">
              <a:buNone/>
              <a:tabLst>
                <a:tab pos="457200" algn="l"/>
              </a:tabLst>
            </a:pPr>
            <a:r>
              <a:rPr lang="en-GB" sz="1800" b="1" dirty="0">
                <a:solidFill>
                  <a:srgbClr val="000000"/>
                </a:solidFill>
                <a:latin typeface="Arial" pitchFamily="34" charset="0"/>
                <a:cs typeface="Arial" pitchFamily="34" charset="0"/>
              </a:rPr>
              <a:t>Taxable earned income includes:</a:t>
            </a:r>
            <a:endParaRPr lang="en-GB" sz="1800" dirty="0">
              <a:latin typeface="Arial" pitchFamily="34" charset="0"/>
              <a:cs typeface="Arial" pitchFamily="34" charset="0"/>
            </a:endParaRPr>
          </a:p>
          <a:p>
            <a:r>
              <a:rPr lang="en-GB" sz="1400" dirty="0"/>
              <a:t>money you earn from employment</a:t>
            </a:r>
          </a:p>
          <a:p>
            <a:r>
              <a:rPr lang="en-GB" sz="1400" dirty="0"/>
              <a:t>profits you make if you’re self-employed - including from services you sell through </a:t>
            </a:r>
            <a:r>
              <a:rPr lang="en-GB" sz="1400" u="sng" dirty="0">
                <a:hlinkClick r:id="rId2"/>
              </a:rPr>
              <a:t>websites or apps</a:t>
            </a:r>
            <a:endParaRPr lang="en-GB" sz="1400" dirty="0"/>
          </a:p>
          <a:p>
            <a:r>
              <a:rPr lang="en-GB" sz="1400" dirty="0"/>
              <a:t>some </a:t>
            </a:r>
            <a:r>
              <a:rPr lang="en-GB" sz="1400" u="sng" dirty="0">
                <a:hlinkClick r:id="rId3"/>
              </a:rPr>
              <a:t>state benefits</a:t>
            </a:r>
            <a:endParaRPr lang="en-GB" sz="1400" dirty="0"/>
          </a:p>
          <a:p>
            <a:r>
              <a:rPr lang="en-GB" sz="1400" dirty="0"/>
              <a:t>most pensions, including state pensions, company and personal pensions and retirement annuities</a:t>
            </a:r>
          </a:p>
          <a:p>
            <a:r>
              <a:rPr lang="en-GB" sz="1400" dirty="0"/>
              <a:t>rental income (unless you’re a live-in landlord and get less than the </a:t>
            </a:r>
            <a:r>
              <a:rPr lang="en-GB" sz="1400" u="sng" dirty="0">
                <a:hlinkClick r:id="rId4"/>
              </a:rPr>
              <a:t>rent a room limit</a:t>
            </a:r>
            <a:r>
              <a:rPr lang="en-GB" sz="1400" dirty="0"/>
              <a:t>)</a:t>
            </a:r>
          </a:p>
          <a:p>
            <a:r>
              <a:rPr lang="en-GB" sz="1400" dirty="0"/>
              <a:t>benefits you get from your job</a:t>
            </a:r>
          </a:p>
          <a:p>
            <a:r>
              <a:rPr lang="en-GB" sz="1400" dirty="0"/>
              <a:t>income from a </a:t>
            </a:r>
            <a:r>
              <a:rPr lang="en-GB" sz="1400" dirty="0" smtClean="0"/>
              <a:t>trust</a:t>
            </a:r>
          </a:p>
          <a:p>
            <a:endParaRPr lang="en-GB" sz="1400" dirty="0"/>
          </a:p>
          <a:p>
            <a:pPr marL="0" indent="0">
              <a:buNone/>
            </a:pPr>
            <a:r>
              <a:rPr lang="en-GB" sz="1800" dirty="0" smtClean="0"/>
              <a:t>Speak to Student Finance England if you want to check if an income will count.</a:t>
            </a:r>
            <a:endParaRPr lang="en-GB" sz="1800" dirty="0"/>
          </a:p>
          <a:p>
            <a:pPr marL="358775" indent="-285750"/>
            <a:endParaRPr lang="en-GB" sz="1800" dirty="0" smtClean="0">
              <a:latin typeface="Arial" pitchFamily="34" charset="0"/>
              <a:cs typeface="Arial" pitchFamily="34" charset="0"/>
            </a:endParaRPr>
          </a:p>
        </p:txBody>
      </p:sp>
    </p:spTree>
    <p:extLst>
      <p:ext uri="{BB962C8B-B14F-4D97-AF65-F5344CB8AC3E}">
        <p14:creationId xmlns:p14="http://schemas.microsoft.com/office/powerpoint/2010/main" val="4267217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Support</a:t>
            </a:r>
            <a:endParaRPr lang="en-US" dirty="0"/>
          </a:p>
        </p:txBody>
      </p:sp>
      <p:sp>
        <p:nvSpPr>
          <p:cNvPr id="3" name="Content Placeholder 2"/>
          <p:cNvSpPr>
            <a:spLocks noGrp="1"/>
          </p:cNvSpPr>
          <p:nvPr>
            <p:ph idx="1"/>
          </p:nvPr>
        </p:nvSpPr>
        <p:spPr>
          <a:xfrm>
            <a:off x="426465" y="1988840"/>
            <a:ext cx="9126934" cy="3960441"/>
          </a:xfrm>
        </p:spPr>
        <p:txBody>
          <a:bodyPr/>
          <a:lstStyle/>
          <a:p>
            <a:pPr marL="72000" indent="0" eaLnBrk="0" hangingPunct="0">
              <a:buNone/>
              <a:defRPr/>
            </a:pPr>
            <a:r>
              <a:rPr lang="en-US" sz="2000" b="1" dirty="0">
                <a:latin typeface="Arial" pitchFamily="34" charset="0"/>
                <a:cs typeface="Arial" pitchFamily="34" charset="0"/>
              </a:rPr>
              <a:t>Bursaries:</a:t>
            </a:r>
            <a:endParaRPr lang="en-US" sz="2000" dirty="0">
              <a:latin typeface="Arial" pitchFamily="34" charset="0"/>
              <a:cs typeface="Arial" pitchFamily="34" charset="0"/>
            </a:endParaRPr>
          </a:p>
          <a:p>
            <a:pPr marL="357750" indent="-285750" eaLnBrk="0" hangingPunct="0">
              <a:defRPr/>
            </a:pPr>
            <a:r>
              <a:rPr lang="en-GB" sz="2000" dirty="0" smtClean="0">
                <a:latin typeface="Arial" pitchFamily="34" charset="0"/>
                <a:cs typeface="Arial" pitchFamily="34" charset="0"/>
              </a:rPr>
              <a:t>Usually linked </a:t>
            </a:r>
            <a:r>
              <a:rPr lang="en-GB" sz="2000" dirty="0">
                <a:latin typeface="Arial" pitchFamily="34" charset="0"/>
                <a:cs typeface="Arial" pitchFamily="34" charset="0"/>
              </a:rPr>
              <a:t>to personal circumstances and often, household income</a:t>
            </a:r>
          </a:p>
          <a:p>
            <a:pPr marL="357750" indent="-285750" eaLnBrk="0" hangingPunct="0">
              <a:defRPr/>
            </a:pPr>
            <a:r>
              <a:rPr lang="en-GB" sz="2000" dirty="0" smtClean="0">
                <a:latin typeface="Arial" pitchFamily="34" charset="0"/>
                <a:cs typeface="Arial" pitchFamily="34" charset="0"/>
              </a:rPr>
              <a:t>Awards </a:t>
            </a:r>
            <a:r>
              <a:rPr lang="en-GB" sz="2000" dirty="0">
                <a:latin typeface="Arial" pitchFamily="34" charset="0"/>
                <a:cs typeface="Arial" pitchFamily="34" charset="0"/>
              </a:rPr>
              <a:t>can include discounted tuition fees, accommodation or cash</a:t>
            </a:r>
            <a:endParaRPr lang="en-US" sz="2000" dirty="0">
              <a:latin typeface="Arial" pitchFamily="34" charset="0"/>
              <a:cs typeface="Arial" pitchFamily="34" charset="0"/>
            </a:endParaRPr>
          </a:p>
          <a:p>
            <a:pPr marL="72000" indent="0" eaLnBrk="0" hangingPunct="0">
              <a:buNone/>
              <a:defRPr/>
            </a:pPr>
            <a:endParaRPr lang="en-GB" sz="2000" b="1" dirty="0">
              <a:latin typeface="Arial" pitchFamily="34" charset="0"/>
              <a:cs typeface="Arial" pitchFamily="34" charset="0"/>
            </a:endParaRPr>
          </a:p>
          <a:p>
            <a:pPr marL="72000" indent="0" eaLnBrk="0" hangingPunct="0">
              <a:buNone/>
              <a:defRPr/>
            </a:pPr>
            <a:r>
              <a:rPr lang="en-GB" sz="2000" b="1" dirty="0">
                <a:latin typeface="Arial" pitchFamily="34" charset="0"/>
                <a:cs typeface="Arial" pitchFamily="34" charset="0"/>
              </a:rPr>
              <a:t>Scholarships:</a:t>
            </a:r>
            <a:endParaRPr lang="en-US" sz="2000" b="1" dirty="0">
              <a:latin typeface="Arial" pitchFamily="34" charset="0"/>
              <a:cs typeface="Arial" pitchFamily="34" charset="0"/>
            </a:endParaRPr>
          </a:p>
          <a:p>
            <a:pPr marL="357750" indent="-285750" eaLnBrk="0" hangingPunct="0">
              <a:spcBef>
                <a:spcPts val="0"/>
              </a:spcBef>
              <a:defRPr/>
            </a:pPr>
            <a:r>
              <a:rPr lang="en-US" sz="2000" dirty="0" smtClean="0">
                <a:latin typeface="Arial" pitchFamily="34" charset="0"/>
                <a:cs typeface="Arial" pitchFamily="34" charset="0"/>
              </a:rPr>
              <a:t>Usually linked </a:t>
            </a:r>
            <a:r>
              <a:rPr lang="en-US" sz="2000" dirty="0">
                <a:latin typeface="Arial" pitchFamily="34" charset="0"/>
                <a:cs typeface="Arial" pitchFamily="34" charset="0"/>
              </a:rPr>
              <a:t>to academic results or ability in an area such as sport or music</a:t>
            </a:r>
          </a:p>
          <a:p>
            <a:pPr marL="357750" indent="-285750" eaLnBrk="0" hangingPunct="0">
              <a:defRPr/>
            </a:pPr>
            <a:r>
              <a:rPr lang="en-US" sz="2000" dirty="0" smtClean="0">
                <a:latin typeface="Arial" pitchFamily="34" charset="0"/>
                <a:cs typeface="Arial" pitchFamily="34" charset="0"/>
              </a:rPr>
              <a:t>Can </a:t>
            </a:r>
            <a:r>
              <a:rPr lang="en-US" sz="2000" dirty="0">
                <a:latin typeface="Arial" pitchFamily="34" charset="0"/>
                <a:cs typeface="Arial" pitchFamily="34" charset="0"/>
              </a:rPr>
              <a:t>be subject specific and are usually limited in numbers</a:t>
            </a:r>
          </a:p>
          <a:p>
            <a:pPr marL="432000" indent="-360000" eaLnBrk="0" hangingPunct="0">
              <a:buFont typeface="Arial" pitchFamily="34" charset="0"/>
              <a:buChar char="•"/>
              <a:defRPr/>
            </a:pPr>
            <a:endParaRPr lang="en-US" sz="2000" dirty="0">
              <a:latin typeface="Arial" pitchFamily="34" charset="0"/>
              <a:cs typeface="Arial" pitchFamily="34" charset="0"/>
            </a:endParaRPr>
          </a:p>
          <a:p>
            <a:pPr marL="72000" indent="0" eaLnBrk="0" hangingPunct="0">
              <a:buNone/>
              <a:defRPr/>
            </a:pPr>
            <a:r>
              <a:rPr lang="en-US" sz="2000" dirty="0">
                <a:latin typeface="Arial" pitchFamily="34" charset="0"/>
                <a:cs typeface="Arial" pitchFamily="34" charset="0"/>
              </a:rPr>
              <a:t>Check the university’s website to find out more about what you can apply for.</a:t>
            </a:r>
          </a:p>
          <a:p>
            <a:pPr marL="72000" indent="0" eaLnBrk="0" hangingPunct="0">
              <a:buNone/>
              <a:defRPr/>
            </a:pPr>
            <a:endParaRPr lang="en-US" sz="2000" dirty="0">
              <a:latin typeface="Arial" pitchFamily="34" charset="0"/>
              <a:cs typeface="Arial" pitchFamily="34" charset="0"/>
            </a:endParaRPr>
          </a:p>
          <a:p>
            <a:pPr marL="72000" indent="0" eaLnBrk="0" hangingPunct="0">
              <a:buNone/>
              <a:defRPr/>
            </a:pPr>
            <a:r>
              <a:rPr lang="en-US" sz="2000" dirty="0">
                <a:latin typeface="Arial" pitchFamily="34" charset="0"/>
                <a:cs typeface="Arial" pitchFamily="34" charset="0"/>
              </a:rPr>
              <a:t>If you leave the </a:t>
            </a:r>
            <a:r>
              <a:rPr lang="en-US" sz="2000" b="1" dirty="0" smtClean="0">
                <a:solidFill>
                  <a:srgbClr val="C00000"/>
                </a:solidFill>
                <a:latin typeface="Arial" pitchFamily="34" charset="0"/>
                <a:cs typeface="Arial" pitchFamily="34" charset="0"/>
              </a:rPr>
              <a:t>‘share </a:t>
            </a:r>
            <a:r>
              <a:rPr lang="en-US" sz="2000" b="1" dirty="0">
                <a:solidFill>
                  <a:srgbClr val="C00000"/>
                </a:solidFill>
                <a:latin typeface="Arial" pitchFamily="34" charset="0"/>
                <a:cs typeface="Arial" pitchFamily="34" charset="0"/>
              </a:rPr>
              <a:t>my information with the </a:t>
            </a:r>
            <a:r>
              <a:rPr lang="en-US" sz="2000" b="1" dirty="0" smtClean="0">
                <a:solidFill>
                  <a:srgbClr val="C00000"/>
                </a:solidFill>
                <a:latin typeface="Arial" pitchFamily="34" charset="0"/>
                <a:cs typeface="Arial" pitchFamily="34" charset="0"/>
              </a:rPr>
              <a:t>university’ </a:t>
            </a:r>
            <a:r>
              <a:rPr lang="en-US" sz="2000" dirty="0">
                <a:latin typeface="Arial" pitchFamily="34" charset="0"/>
                <a:cs typeface="Arial" pitchFamily="34" charset="0"/>
              </a:rPr>
              <a:t>box ticked on your SFE application, you will be automatically considered for most bursaries.</a:t>
            </a:r>
          </a:p>
        </p:txBody>
      </p:sp>
    </p:spTree>
    <p:extLst>
      <p:ext uri="{BB962C8B-B14F-4D97-AF65-F5344CB8AC3E}">
        <p14:creationId xmlns:p14="http://schemas.microsoft.com/office/powerpoint/2010/main" val="2013517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Support</a:t>
            </a:r>
            <a:endParaRPr lang="en-US" dirty="0"/>
          </a:p>
        </p:txBody>
      </p:sp>
      <p:sp>
        <p:nvSpPr>
          <p:cNvPr id="3" name="Content Placeholder 2"/>
          <p:cNvSpPr>
            <a:spLocks noGrp="1"/>
          </p:cNvSpPr>
          <p:nvPr>
            <p:ph idx="1"/>
          </p:nvPr>
        </p:nvSpPr>
        <p:spPr/>
        <p:txBody>
          <a:bodyPr/>
          <a:lstStyle/>
          <a:p>
            <a:pPr>
              <a:defRPr/>
            </a:pPr>
            <a:r>
              <a:rPr lang="en-GB" sz="2000" dirty="0">
                <a:cs typeface="Arial" pitchFamily="34" charset="0"/>
              </a:rPr>
              <a:t>If you have a disability, learning difficulty or mental health condition you may be able to get financial support from SFE called the </a:t>
            </a:r>
            <a:r>
              <a:rPr lang="en-GB" sz="2000" b="1" dirty="0">
                <a:solidFill>
                  <a:srgbClr val="C00000"/>
                </a:solidFill>
                <a:cs typeface="Arial" pitchFamily="34" charset="0"/>
              </a:rPr>
              <a:t>Disabled Students’ Allowance (DSA)</a:t>
            </a:r>
            <a:endParaRPr lang="en-GB" sz="2000" dirty="0">
              <a:solidFill>
                <a:srgbClr val="C00000"/>
              </a:solidFill>
              <a:cs typeface="Arial" pitchFamily="34" charset="0"/>
            </a:endParaRPr>
          </a:p>
          <a:p>
            <a:pPr>
              <a:defRPr/>
            </a:pPr>
            <a:endParaRPr lang="en-GB" sz="2000" dirty="0">
              <a:cs typeface="Arial" pitchFamily="34" charset="0"/>
            </a:endParaRPr>
          </a:p>
          <a:p>
            <a:pPr>
              <a:defRPr/>
            </a:pPr>
            <a:r>
              <a:rPr lang="en-GB" sz="2000" dirty="0">
                <a:cs typeface="Arial" pitchFamily="34" charset="0"/>
              </a:rPr>
              <a:t>This money is not usually given directly to you - it is there to </a:t>
            </a:r>
            <a:r>
              <a:rPr lang="en-GB" sz="2000" b="1" dirty="0">
                <a:solidFill>
                  <a:srgbClr val="C00000"/>
                </a:solidFill>
                <a:cs typeface="Arial" pitchFamily="34" charset="0"/>
              </a:rPr>
              <a:t>pay for the services or equipment </a:t>
            </a:r>
            <a:r>
              <a:rPr lang="en-GB" sz="2000" dirty="0">
                <a:cs typeface="Arial" pitchFamily="34" charset="0"/>
              </a:rPr>
              <a:t>you need to study e.g. 1 to 1 support</a:t>
            </a:r>
          </a:p>
          <a:p>
            <a:pPr>
              <a:defRPr/>
            </a:pPr>
            <a:endParaRPr lang="en-GB" sz="2000" dirty="0">
              <a:cs typeface="Arial" pitchFamily="34" charset="0"/>
            </a:endParaRPr>
          </a:p>
          <a:p>
            <a:pPr>
              <a:defRPr/>
            </a:pPr>
            <a:r>
              <a:rPr lang="en-GB" sz="2000" dirty="0">
                <a:cs typeface="Arial" pitchFamily="34" charset="0"/>
              </a:rPr>
              <a:t>There have been cuts to DSA - universities are now putting in place their own support to replace the cuts so check their websites</a:t>
            </a:r>
          </a:p>
          <a:p>
            <a:pPr>
              <a:defRPr/>
            </a:pPr>
            <a:endParaRPr lang="en-GB" sz="2000" dirty="0">
              <a:cs typeface="Arial" pitchFamily="34" charset="0"/>
            </a:endParaRPr>
          </a:p>
          <a:p>
            <a:pPr>
              <a:defRPr/>
            </a:pPr>
            <a:r>
              <a:rPr lang="en-GB" sz="2000" dirty="0">
                <a:cs typeface="Arial" pitchFamily="34" charset="0"/>
              </a:rPr>
              <a:t>This </a:t>
            </a:r>
            <a:r>
              <a:rPr lang="en-GB" sz="2000" b="1" dirty="0">
                <a:solidFill>
                  <a:srgbClr val="C00000"/>
                </a:solidFill>
                <a:cs typeface="Arial" pitchFamily="34" charset="0"/>
              </a:rPr>
              <a:t>does not have to be paid </a:t>
            </a:r>
            <a:r>
              <a:rPr lang="en-GB" sz="2000" b="1" dirty="0" smtClean="0">
                <a:solidFill>
                  <a:srgbClr val="C00000"/>
                </a:solidFill>
                <a:cs typeface="Arial" pitchFamily="34" charset="0"/>
              </a:rPr>
              <a:t>back</a:t>
            </a:r>
          </a:p>
          <a:p>
            <a:pPr>
              <a:defRPr/>
            </a:pPr>
            <a:endParaRPr lang="en-GB" sz="2000" b="1" dirty="0">
              <a:solidFill>
                <a:srgbClr val="C00000"/>
              </a:solidFill>
              <a:cs typeface="Arial" pitchFamily="34" charset="0"/>
            </a:endParaRPr>
          </a:p>
          <a:p>
            <a:pPr>
              <a:defRPr/>
            </a:pPr>
            <a:r>
              <a:rPr lang="en-GB" sz="2000" dirty="0" smtClean="0">
                <a:cs typeface="Arial" pitchFamily="34" charset="0"/>
              </a:rPr>
              <a:t>Full details can be found at </a:t>
            </a:r>
            <a:r>
              <a:rPr lang="en-GB" sz="2000" dirty="0" smtClean="0">
                <a:cs typeface="Arial" pitchFamily="34" charset="0"/>
                <a:hlinkClick r:id="rId2"/>
              </a:rPr>
              <a:t>www.gov.uk/studentfinance</a:t>
            </a:r>
            <a:r>
              <a:rPr lang="en-GB" sz="2000" dirty="0" smtClean="0">
                <a:cs typeface="Arial" pitchFamily="34" charset="0"/>
              </a:rPr>
              <a:t> </a:t>
            </a:r>
            <a:endParaRPr lang="en-GB" sz="2000" dirty="0">
              <a:cs typeface="Arial" pitchFamily="34" charset="0"/>
            </a:endParaRPr>
          </a:p>
        </p:txBody>
      </p:sp>
    </p:spTree>
    <p:extLst>
      <p:ext uri="{BB962C8B-B14F-4D97-AF65-F5344CB8AC3E}">
        <p14:creationId xmlns:p14="http://schemas.microsoft.com/office/powerpoint/2010/main" val="1498011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p:txBody>
          <a:bodyPr/>
          <a:lstStyle/>
          <a:p>
            <a:pPr>
              <a:defRPr/>
            </a:pPr>
            <a:r>
              <a:rPr lang="en-GB" sz="2000" dirty="0">
                <a:cs typeface="Arial" pitchFamily="34" charset="0"/>
              </a:rPr>
              <a:t>Apply online </a:t>
            </a:r>
            <a:r>
              <a:rPr lang="en-GB" sz="2000" dirty="0">
                <a:cs typeface="Arial" pitchFamily="34" charset="0"/>
                <a:hlinkClick r:id="rId2"/>
              </a:rPr>
              <a:t>www.gov.uk/studentfinance</a:t>
            </a:r>
            <a:r>
              <a:rPr lang="en-GB" sz="2000" dirty="0">
                <a:cs typeface="Arial" pitchFamily="34" charset="0"/>
              </a:rPr>
              <a:t> from the beginning of </a:t>
            </a:r>
            <a:r>
              <a:rPr lang="en-GB" sz="2000" dirty="0" smtClean="0">
                <a:cs typeface="Arial" pitchFamily="34" charset="0"/>
              </a:rPr>
              <a:t>February in Year 13</a:t>
            </a:r>
            <a:endParaRPr lang="en-GB" sz="2000" dirty="0">
              <a:cs typeface="Arial" pitchFamily="34" charset="0"/>
            </a:endParaRPr>
          </a:p>
          <a:p>
            <a:pPr>
              <a:defRPr/>
            </a:pPr>
            <a:endParaRPr lang="en-GB" sz="2000" dirty="0">
              <a:cs typeface="Arial" pitchFamily="34" charset="0"/>
            </a:endParaRPr>
          </a:p>
          <a:p>
            <a:pPr>
              <a:defRPr/>
            </a:pPr>
            <a:r>
              <a:rPr lang="en-GB" sz="2000" b="1" dirty="0">
                <a:solidFill>
                  <a:srgbClr val="C00000"/>
                </a:solidFill>
                <a:cs typeface="Arial" pitchFamily="34" charset="0"/>
              </a:rPr>
              <a:t>Apply by </a:t>
            </a:r>
            <a:r>
              <a:rPr lang="en-GB" sz="2000" b="1" dirty="0" smtClean="0">
                <a:solidFill>
                  <a:srgbClr val="C00000"/>
                </a:solidFill>
                <a:cs typeface="Arial" pitchFamily="34" charset="0"/>
              </a:rPr>
              <a:t>around 25 May</a:t>
            </a:r>
          </a:p>
          <a:p>
            <a:pPr>
              <a:defRPr/>
            </a:pPr>
            <a:endParaRPr lang="en-GB" sz="2000" dirty="0">
              <a:cs typeface="Arial" pitchFamily="34" charset="0"/>
            </a:endParaRPr>
          </a:p>
          <a:p>
            <a:pPr>
              <a:defRPr/>
            </a:pPr>
            <a:r>
              <a:rPr lang="en-GB" sz="2000" dirty="0">
                <a:cs typeface="Arial" pitchFamily="34" charset="0"/>
              </a:rPr>
              <a:t>Apply as soon as possible – you do not need to wait until you have a confirmed place to apply as you can change your details later</a:t>
            </a:r>
          </a:p>
          <a:p>
            <a:pPr>
              <a:defRPr/>
            </a:pPr>
            <a:endParaRPr lang="en-GB" sz="2000" dirty="0">
              <a:cs typeface="Arial" pitchFamily="34" charset="0"/>
            </a:endParaRPr>
          </a:p>
          <a:p>
            <a:pPr>
              <a:defRPr/>
            </a:pPr>
            <a:r>
              <a:rPr lang="en-GB" sz="2000" dirty="0">
                <a:cs typeface="Arial" pitchFamily="34" charset="0"/>
              </a:rPr>
              <a:t>You can cancel your application easily if you decide not to go to university or defer your entry</a:t>
            </a:r>
          </a:p>
          <a:p>
            <a:pPr>
              <a:defRPr/>
            </a:pPr>
            <a:endParaRPr lang="en-GB" sz="2000" b="1" dirty="0">
              <a:solidFill>
                <a:schemeClr val="accent6">
                  <a:lumMod val="75000"/>
                </a:schemeClr>
              </a:solidFill>
              <a:cs typeface="Arial" pitchFamily="34" charset="0"/>
            </a:endParaRPr>
          </a:p>
          <a:p>
            <a:pPr>
              <a:defRPr/>
            </a:pPr>
            <a:r>
              <a:rPr lang="en-GB" sz="2000" dirty="0">
                <a:cs typeface="Arial" pitchFamily="34" charset="0"/>
              </a:rPr>
              <a:t>Students fill out their section and then their parent(s) will fill out their part</a:t>
            </a:r>
          </a:p>
        </p:txBody>
      </p:sp>
    </p:spTree>
    <p:extLst>
      <p:ext uri="{BB962C8B-B14F-4D97-AF65-F5344CB8AC3E}">
        <p14:creationId xmlns:p14="http://schemas.microsoft.com/office/powerpoint/2010/main" val="1788018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will need</a:t>
            </a:r>
            <a:endParaRPr lang="en-US" dirty="0"/>
          </a:p>
        </p:txBody>
      </p:sp>
      <p:sp>
        <p:nvSpPr>
          <p:cNvPr id="3" name="Content Placeholder 2"/>
          <p:cNvSpPr>
            <a:spLocks noGrp="1"/>
          </p:cNvSpPr>
          <p:nvPr>
            <p:ph idx="1"/>
          </p:nvPr>
        </p:nvSpPr>
        <p:spPr/>
        <p:txBody>
          <a:bodyPr/>
          <a:lstStyle/>
          <a:p>
            <a:pPr marL="360000" indent="-358775">
              <a:buFont typeface="Wingdings" panose="05000000000000000000" pitchFamily="2" charset="2"/>
              <a:buChar char="§"/>
            </a:pPr>
            <a:r>
              <a:rPr lang="en-GB" sz="2000" dirty="0">
                <a:latin typeface="Arial" pitchFamily="34" charset="0"/>
                <a:cs typeface="Arial" pitchFamily="34" charset="0"/>
              </a:rPr>
              <a:t>Passport - SFE can check identity using valid UK passport details </a:t>
            </a:r>
            <a:endParaRPr lang="en-GB" sz="2000" dirty="0" smtClean="0">
              <a:latin typeface="Arial" pitchFamily="34" charset="0"/>
              <a:cs typeface="Arial" pitchFamily="34" charset="0"/>
            </a:endParaRPr>
          </a:p>
          <a:p>
            <a:pPr marL="360000" indent="-358775">
              <a:buFont typeface="Wingdings" panose="05000000000000000000" pitchFamily="2" charset="2"/>
              <a:buChar char="§"/>
            </a:pPr>
            <a:endParaRPr lang="en-GB" sz="2000" dirty="0">
              <a:latin typeface="Arial" pitchFamily="34" charset="0"/>
              <a:cs typeface="Arial" pitchFamily="34" charset="0"/>
            </a:endParaRPr>
          </a:p>
          <a:p>
            <a:pPr marL="360000" indent="-358775">
              <a:buFont typeface="Wingdings" panose="05000000000000000000" pitchFamily="2" charset="2"/>
              <a:buChar char="§"/>
            </a:pPr>
            <a:r>
              <a:rPr lang="en-GB" sz="2000" dirty="0" smtClean="0">
                <a:latin typeface="Arial" pitchFamily="34" charset="0"/>
                <a:cs typeface="Arial" pitchFamily="34" charset="0"/>
              </a:rPr>
              <a:t>OR Birth Certificate (if a UK resident)</a:t>
            </a:r>
          </a:p>
          <a:p>
            <a:pPr marL="360000" indent="-358775">
              <a:buFont typeface="Wingdings" panose="05000000000000000000" pitchFamily="2" charset="2"/>
              <a:buChar char="§"/>
            </a:pPr>
            <a:endParaRPr lang="en-GB" sz="2000" dirty="0">
              <a:latin typeface="Arial" pitchFamily="34" charset="0"/>
              <a:cs typeface="Arial" pitchFamily="34" charset="0"/>
            </a:endParaRPr>
          </a:p>
          <a:p>
            <a:pPr marL="360000" indent="-358775">
              <a:buFont typeface="Wingdings" panose="05000000000000000000" pitchFamily="2" charset="2"/>
              <a:buChar char="§"/>
            </a:pPr>
            <a:r>
              <a:rPr lang="en-GB" sz="2000" dirty="0" smtClean="0">
                <a:latin typeface="Arial" pitchFamily="34" charset="0"/>
                <a:cs typeface="Arial" pitchFamily="34" charset="0"/>
              </a:rPr>
              <a:t>University </a:t>
            </a:r>
            <a:r>
              <a:rPr lang="en-GB" sz="2000" dirty="0">
                <a:latin typeface="Arial" pitchFamily="34" charset="0"/>
                <a:cs typeface="Arial" pitchFamily="34" charset="0"/>
              </a:rPr>
              <a:t>and course </a:t>
            </a:r>
            <a:r>
              <a:rPr lang="en-GB" sz="2000" dirty="0" smtClean="0">
                <a:latin typeface="Arial" pitchFamily="34" charset="0"/>
                <a:cs typeface="Arial" pitchFamily="34" charset="0"/>
              </a:rPr>
              <a:t>details</a:t>
            </a:r>
          </a:p>
          <a:p>
            <a:pPr marL="360000" indent="-358775">
              <a:buFont typeface="Wingdings" panose="05000000000000000000" pitchFamily="2" charset="2"/>
              <a:buChar char="§"/>
            </a:pPr>
            <a:endParaRPr lang="en-GB" sz="2000" dirty="0">
              <a:latin typeface="Arial" pitchFamily="34" charset="0"/>
              <a:cs typeface="Arial" pitchFamily="34" charset="0"/>
            </a:endParaRPr>
          </a:p>
          <a:p>
            <a:pPr marL="360000" indent="-358775">
              <a:buFont typeface="Wingdings" panose="05000000000000000000" pitchFamily="2" charset="2"/>
              <a:buChar char="§"/>
            </a:pPr>
            <a:r>
              <a:rPr lang="en-GB" sz="2000" dirty="0">
                <a:latin typeface="Arial" pitchFamily="34" charset="0"/>
                <a:cs typeface="Arial" pitchFamily="34" charset="0"/>
              </a:rPr>
              <a:t>Bank account </a:t>
            </a:r>
            <a:r>
              <a:rPr lang="en-GB" sz="2000" dirty="0" smtClean="0">
                <a:latin typeface="Arial" pitchFamily="34" charset="0"/>
                <a:cs typeface="Arial" pitchFamily="34" charset="0"/>
              </a:rPr>
              <a:t>details</a:t>
            </a:r>
          </a:p>
          <a:p>
            <a:pPr marL="360000" indent="-358775">
              <a:buFont typeface="Wingdings" panose="05000000000000000000" pitchFamily="2" charset="2"/>
              <a:buChar char="§"/>
            </a:pPr>
            <a:endParaRPr lang="en-GB" sz="2000" dirty="0" smtClean="0">
              <a:latin typeface="Arial" pitchFamily="34" charset="0"/>
              <a:cs typeface="Arial" pitchFamily="34" charset="0"/>
            </a:endParaRPr>
          </a:p>
          <a:p>
            <a:pPr marL="360000" indent="-358775">
              <a:buFont typeface="Wingdings" panose="05000000000000000000" pitchFamily="2" charset="2"/>
              <a:buChar char="§"/>
            </a:pPr>
            <a:r>
              <a:rPr lang="en-GB" sz="2000" dirty="0" smtClean="0">
                <a:latin typeface="Arial" pitchFamily="34" charset="0"/>
                <a:cs typeface="Arial" pitchFamily="34" charset="0"/>
              </a:rPr>
              <a:t>National </a:t>
            </a:r>
            <a:r>
              <a:rPr lang="en-GB" sz="2000" dirty="0">
                <a:latin typeface="Arial" pitchFamily="34" charset="0"/>
                <a:cs typeface="Arial" pitchFamily="34" charset="0"/>
              </a:rPr>
              <a:t>Insurance </a:t>
            </a:r>
            <a:r>
              <a:rPr lang="en-GB" sz="2000" dirty="0" smtClean="0">
                <a:latin typeface="Arial" pitchFamily="34" charset="0"/>
                <a:cs typeface="Arial" pitchFamily="34" charset="0"/>
              </a:rPr>
              <a:t>number</a:t>
            </a:r>
          </a:p>
          <a:p>
            <a:pPr marL="360000" indent="-358775">
              <a:buFont typeface="Wingdings" panose="05000000000000000000" pitchFamily="2" charset="2"/>
              <a:buChar char="§"/>
            </a:pPr>
            <a:endParaRPr lang="en-GB" sz="2000" dirty="0" smtClean="0">
              <a:latin typeface="Arial" pitchFamily="34" charset="0"/>
              <a:cs typeface="Arial" pitchFamily="34" charset="0"/>
            </a:endParaRPr>
          </a:p>
          <a:p>
            <a:pPr marL="360000" indent="-358775">
              <a:buFont typeface="Wingdings" panose="05000000000000000000" pitchFamily="2" charset="2"/>
              <a:buChar char="§"/>
            </a:pPr>
            <a:r>
              <a:rPr lang="en-GB" sz="2000" dirty="0" smtClean="0">
                <a:latin typeface="Arial" pitchFamily="34" charset="0"/>
                <a:cs typeface="Arial" pitchFamily="34" charset="0"/>
              </a:rPr>
              <a:t>Parents’ email addresses</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2053341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Repayments</a:t>
            </a:r>
            <a:endParaRPr lang="en-US" dirty="0"/>
          </a:p>
        </p:txBody>
      </p:sp>
      <p:sp>
        <p:nvSpPr>
          <p:cNvPr id="3" name="Content Placeholder 2"/>
          <p:cNvSpPr>
            <a:spLocks noGrp="1"/>
          </p:cNvSpPr>
          <p:nvPr>
            <p:ph idx="1"/>
          </p:nvPr>
        </p:nvSpPr>
        <p:spPr>
          <a:xfrm>
            <a:off x="428259" y="2060851"/>
            <a:ext cx="9126934" cy="3960441"/>
          </a:xfrm>
        </p:spPr>
        <p:txBody>
          <a:bodyPr/>
          <a:lstStyle/>
          <a:p>
            <a:pPr marL="358775" indent="-285750"/>
            <a:r>
              <a:rPr lang="en-GB" sz="2000" dirty="0" smtClean="0">
                <a:latin typeface="Arial" pitchFamily="34" charset="0"/>
                <a:cs typeface="Arial" pitchFamily="34" charset="0"/>
              </a:rPr>
              <a:t>The Government has announced that the </a:t>
            </a:r>
            <a:r>
              <a:rPr lang="en-GB" sz="2000" b="1" dirty="0" smtClean="0">
                <a:solidFill>
                  <a:srgbClr val="C00000"/>
                </a:solidFill>
                <a:latin typeface="Arial" pitchFamily="34" charset="0"/>
                <a:cs typeface="Arial" pitchFamily="34" charset="0"/>
              </a:rPr>
              <a:t>repayment threshold will rise </a:t>
            </a:r>
            <a:r>
              <a:rPr lang="en-GB" sz="2000" dirty="0" smtClean="0">
                <a:latin typeface="Arial" pitchFamily="34" charset="0"/>
                <a:cs typeface="Arial" pitchFamily="34" charset="0"/>
              </a:rPr>
              <a:t>from £21,000 to £25,000 a year</a:t>
            </a:r>
          </a:p>
          <a:p>
            <a:pPr marL="358775" indent="-285750"/>
            <a:endParaRPr lang="en-GB" sz="2000" dirty="0">
              <a:latin typeface="Arial" pitchFamily="34" charset="0"/>
              <a:cs typeface="Arial" pitchFamily="34" charset="0"/>
            </a:endParaRPr>
          </a:p>
          <a:p>
            <a:pPr marL="358775" indent="-285750"/>
            <a:r>
              <a:rPr lang="en-GB" sz="2000" dirty="0" smtClean="0">
                <a:latin typeface="Arial" pitchFamily="34" charset="0"/>
                <a:cs typeface="Arial" pitchFamily="34" charset="0"/>
              </a:rPr>
              <a:t>You </a:t>
            </a:r>
            <a:r>
              <a:rPr lang="en-GB" sz="2000" dirty="0">
                <a:latin typeface="Arial" pitchFamily="34" charset="0"/>
                <a:cs typeface="Arial" pitchFamily="34" charset="0"/>
              </a:rPr>
              <a:t>won’t make repayments until your income is over </a:t>
            </a:r>
            <a:r>
              <a:rPr lang="en-GB" sz="2000" b="1" dirty="0">
                <a:solidFill>
                  <a:srgbClr val="C00000"/>
                </a:solidFill>
                <a:latin typeface="Arial" pitchFamily="34" charset="0"/>
                <a:cs typeface="Arial" pitchFamily="34" charset="0"/>
              </a:rPr>
              <a:t>£</a:t>
            </a:r>
            <a:r>
              <a:rPr lang="en-GB" sz="2000" b="1" dirty="0" smtClean="0">
                <a:solidFill>
                  <a:srgbClr val="C00000"/>
                </a:solidFill>
                <a:latin typeface="Arial" pitchFamily="34" charset="0"/>
                <a:cs typeface="Arial" pitchFamily="34" charset="0"/>
              </a:rPr>
              <a:t>25,000 </a:t>
            </a:r>
            <a:r>
              <a:rPr lang="en-GB" sz="2000" dirty="0">
                <a:latin typeface="Arial" pitchFamily="34" charset="0"/>
                <a:cs typeface="Arial" pitchFamily="34" charset="0"/>
              </a:rPr>
              <a:t>a year</a:t>
            </a: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If you study a full-time course, you will be due to start repaying in the April after graduating or leaving higher education</a:t>
            </a:r>
            <a:endParaRPr lang="en-GB" sz="2000" dirty="0">
              <a:solidFill>
                <a:srgbClr val="000000"/>
              </a:solidFill>
              <a:latin typeface="Arial" pitchFamily="34" charset="0"/>
              <a:cs typeface="Arial" pitchFamily="34" charset="0"/>
            </a:endParaRP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You’ll repay </a:t>
            </a:r>
            <a:r>
              <a:rPr lang="en-GB" sz="2000" b="1" dirty="0">
                <a:solidFill>
                  <a:srgbClr val="C00000"/>
                </a:solidFill>
                <a:latin typeface="Arial" pitchFamily="34" charset="0"/>
                <a:cs typeface="Arial" pitchFamily="34" charset="0"/>
              </a:rPr>
              <a:t>9% of your income </a:t>
            </a:r>
            <a:r>
              <a:rPr lang="en-GB" sz="2000" dirty="0">
                <a:latin typeface="Arial" pitchFamily="34" charset="0"/>
                <a:cs typeface="Arial" pitchFamily="34" charset="0"/>
              </a:rPr>
              <a:t>over £</a:t>
            </a:r>
            <a:r>
              <a:rPr lang="en-GB" sz="2000" dirty="0" smtClean="0">
                <a:latin typeface="Arial" pitchFamily="34" charset="0"/>
                <a:cs typeface="Arial" pitchFamily="34" charset="0"/>
              </a:rPr>
              <a:t>25,000 </a:t>
            </a:r>
            <a:r>
              <a:rPr lang="en-GB" sz="2000" dirty="0">
                <a:latin typeface="Arial" pitchFamily="34" charset="0"/>
                <a:cs typeface="Arial" pitchFamily="34" charset="0"/>
              </a:rPr>
              <a:t>and if you’re employed deductions will be made from your pay through the HMRC tax </a:t>
            </a:r>
            <a:r>
              <a:rPr lang="en-GB" sz="2000" dirty="0" smtClean="0">
                <a:latin typeface="Arial" pitchFamily="34" charset="0"/>
                <a:cs typeface="Arial" pitchFamily="34" charset="0"/>
              </a:rPr>
              <a:t>system</a:t>
            </a:r>
            <a:endParaRPr lang="en-GB" sz="2000" dirty="0">
              <a:latin typeface="Arial" pitchFamily="34" charset="0"/>
              <a:cs typeface="Arial" pitchFamily="34" charset="0"/>
            </a:endParaRPr>
          </a:p>
          <a:p>
            <a:pPr marL="358775" indent="-285750"/>
            <a:endParaRPr lang="en-GB" sz="2000" dirty="0">
              <a:latin typeface="Arial" pitchFamily="34" charset="0"/>
              <a:cs typeface="Arial" pitchFamily="34" charset="0"/>
            </a:endParaRPr>
          </a:p>
          <a:p>
            <a:pPr marL="358775" indent="-285750"/>
            <a:r>
              <a:rPr lang="en-GB" sz="2000" dirty="0">
                <a:latin typeface="Arial" pitchFamily="34" charset="0"/>
                <a:cs typeface="Arial" pitchFamily="34" charset="0"/>
              </a:rPr>
              <a:t>If  your income falls to £</a:t>
            </a:r>
            <a:r>
              <a:rPr lang="en-GB" sz="2000" dirty="0" smtClean="0">
                <a:latin typeface="Arial" pitchFamily="34" charset="0"/>
                <a:cs typeface="Arial" pitchFamily="34" charset="0"/>
              </a:rPr>
              <a:t>25,000 </a:t>
            </a:r>
            <a:r>
              <a:rPr lang="en-GB" sz="2000" dirty="0">
                <a:latin typeface="Arial" pitchFamily="34" charset="0"/>
                <a:cs typeface="Arial" pitchFamily="34" charset="0"/>
              </a:rPr>
              <a:t>or below your repayments will stop</a:t>
            </a:r>
          </a:p>
          <a:p>
            <a:pPr marL="358775" indent="-285750"/>
            <a:endParaRPr lang="en-GB" sz="2000" dirty="0">
              <a:solidFill>
                <a:srgbClr val="000000"/>
              </a:solidFill>
              <a:latin typeface="Arial" pitchFamily="34" charset="0"/>
              <a:cs typeface="Arial" pitchFamily="34" charset="0"/>
            </a:endParaRPr>
          </a:p>
          <a:p>
            <a:pPr marL="358775" indent="-285750"/>
            <a:r>
              <a:rPr lang="en-GB" sz="2000" dirty="0">
                <a:solidFill>
                  <a:srgbClr val="000000"/>
                </a:solidFill>
                <a:latin typeface="Arial" pitchFamily="34" charset="0"/>
                <a:cs typeface="Arial" pitchFamily="34" charset="0"/>
              </a:rPr>
              <a:t>Any outstanding loan balance will be</a:t>
            </a:r>
            <a:r>
              <a:rPr lang="en-GB" sz="2000" b="1" dirty="0">
                <a:solidFill>
                  <a:srgbClr val="C00000"/>
                </a:solidFill>
                <a:latin typeface="Arial" pitchFamily="34" charset="0"/>
                <a:cs typeface="Arial" pitchFamily="34" charset="0"/>
              </a:rPr>
              <a:t> cancelled </a:t>
            </a:r>
            <a:r>
              <a:rPr lang="en-GB" sz="2000" dirty="0">
                <a:solidFill>
                  <a:srgbClr val="000000"/>
                </a:solidFill>
                <a:latin typeface="Arial" pitchFamily="34" charset="0"/>
                <a:cs typeface="Arial" pitchFamily="34" charset="0"/>
              </a:rPr>
              <a:t>30 years after entering repayment</a:t>
            </a:r>
          </a:p>
        </p:txBody>
      </p:sp>
    </p:spTree>
    <p:extLst>
      <p:ext uri="{BB962C8B-B14F-4D97-AF65-F5344CB8AC3E}">
        <p14:creationId xmlns:p14="http://schemas.microsoft.com/office/powerpoint/2010/main" val="158027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Repayments</a:t>
            </a:r>
            <a:endParaRPr lang="en-US" dirty="0"/>
          </a:p>
        </p:txBody>
      </p:sp>
      <p:graphicFrame>
        <p:nvGraphicFramePr>
          <p:cNvPr id="5" name="Group 3"/>
          <p:cNvGraphicFramePr>
            <a:graphicFrameLocks noGrp="1"/>
          </p:cNvGraphicFramePr>
          <p:nvPr>
            <p:ph sz="half" idx="4294967295"/>
            <p:extLst/>
          </p:nvPr>
        </p:nvGraphicFramePr>
        <p:xfrm>
          <a:off x="428260" y="1988840"/>
          <a:ext cx="8837134" cy="2781600"/>
        </p:xfrm>
        <a:graphic>
          <a:graphicData uri="http://schemas.openxmlformats.org/drawingml/2006/table">
            <a:tbl>
              <a:tblPr>
                <a:tableStyleId>{C4B1156A-380E-4F78-BDF5-A606A8083BF9}</a:tableStyleId>
              </a:tblPr>
              <a:tblGrid>
                <a:gridCol w="2878751">
                  <a:extLst>
                    <a:ext uri="{9D8B030D-6E8A-4147-A177-3AD203B41FA5}">
                      <a16:colId xmlns:a16="http://schemas.microsoft.com/office/drawing/2014/main" xmlns="" val="20000"/>
                    </a:ext>
                  </a:extLst>
                </a:gridCol>
                <a:gridCol w="2838734">
                  <a:extLst>
                    <a:ext uri="{9D8B030D-6E8A-4147-A177-3AD203B41FA5}">
                      <a16:colId xmlns:a16="http://schemas.microsoft.com/office/drawing/2014/main" xmlns="" val="20001"/>
                    </a:ext>
                  </a:extLst>
                </a:gridCol>
                <a:gridCol w="3119649">
                  <a:extLst>
                    <a:ext uri="{9D8B030D-6E8A-4147-A177-3AD203B41FA5}">
                      <a16:colId xmlns:a16="http://schemas.microsoft.com/office/drawing/2014/main" xmlns="" val="20002"/>
                    </a:ext>
                  </a:extLst>
                </a:gridCol>
              </a:tblGrid>
              <a:tr h="36671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Income each year before tax</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 9% will be deducted from</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Monthly repayment </a:t>
                      </a:r>
                      <a:r>
                        <a:rPr kumimoji="0" lang="en-GB" sz="1800" b="1" u="none" strike="noStrike" cap="none" normalizeH="0" baseline="0" dirty="0" smtClean="0">
                          <a:ln>
                            <a:noFill/>
                          </a:ln>
                          <a:solidFill>
                            <a:schemeClr val="bg1"/>
                          </a:solidFill>
                          <a:effectLst/>
                          <a:latin typeface="Arial" pitchFamily="34" charset="0"/>
                          <a:cs typeface="Arial" pitchFamily="34" charset="0"/>
                        </a:rPr>
                        <a:t>(Approx)</a:t>
                      </a: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9122B"/>
                    </a:solidFill>
                  </a:tcPr>
                </a:tc>
                <a:extLst>
                  <a:ext uri="{0D108BD9-81ED-4DB2-BD59-A6C34878D82A}">
                    <a16:rowId xmlns:a16="http://schemas.microsoft.com/office/drawing/2014/main" xmlns="" val="10000"/>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£25,000</a:t>
                      </a:r>
                      <a:endParaRPr kumimoji="0" lang="en-GB" sz="2000" b="0" i="0" u="none" strike="noStrike" cap="none" normalizeH="0" baseline="0" dirty="0" smtClean="0">
                        <a:ln>
                          <a:noFill/>
                        </a:ln>
                        <a:solidFill>
                          <a:srgbClr val="0066CC"/>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£27,000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£2,000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£29,500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£4,500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£33</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£31,000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£6,000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£33,000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£8,000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8500" marR="585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6" name="Rectangle 5"/>
          <p:cNvSpPr/>
          <p:nvPr/>
        </p:nvSpPr>
        <p:spPr>
          <a:xfrm>
            <a:off x="394377" y="5085187"/>
            <a:ext cx="8914905" cy="1200329"/>
          </a:xfrm>
          <a:prstGeom prst="rect">
            <a:avLst/>
          </a:prstGeom>
        </p:spPr>
        <p:txBody>
          <a:bodyPr wrap="square">
            <a:spAutoFit/>
          </a:bodyPr>
          <a:lstStyle/>
          <a:p>
            <a:pPr marL="358775" indent="-285750">
              <a:buClr>
                <a:srgbClr val="C00000"/>
              </a:buClr>
              <a:buFont typeface="Wingdings" panose="05000000000000000000" pitchFamily="2" charset="2"/>
              <a:buChar char="§"/>
            </a:pPr>
            <a:r>
              <a:rPr lang="en-GB" sz="1800" dirty="0">
                <a:solidFill>
                  <a:srgbClr val="000000"/>
                </a:solidFill>
                <a:latin typeface="Arial" pitchFamily="34" charset="0"/>
                <a:ea typeface="ＭＳ Ｐゴシック" pitchFamily="-107" charset="-128"/>
                <a:cs typeface="Arial" pitchFamily="34" charset="0"/>
              </a:rPr>
              <a:t>You won’t make repayments until your income is over </a:t>
            </a:r>
            <a:r>
              <a:rPr lang="en-GB" sz="1800" b="1" dirty="0">
                <a:solidFill>
                  <a:srgbClr val="C00000"/>
                </a:solidFill>
                <a:latin typeface="Arial" pitchFamily="34" charset="0"/>
                <a:ea typeface="ＭＳ Ｐゴシック" pitchFamily="-107" charset="-128"/>
                <a:cs typeface="Arial" pitchFamily="34" charset="0"/>
              </a:rPr>
              <a:t>£25,000 </a:t>
            </a:r>
            <a:r>
              <a:rPr lang="en-GB" sz="1800" dirty="0">
                <a:solidFill>
                  <a:srgbClr val="000000"/>
                </a:solidFill>
                <a:latin typeface="Arial" pitchFamily="34" charset="0"/>
                <a:ea typeface="ＭＳ Ｐゴシック" pitchFamily="-107" charset="-128"/>
                <a:cs typeface="Arial" pitchFamily="34" charset="0"/>
              </a:rPr>
              <a:t>a year</a:t>
            </a:r>
          </a:p>
          <a:p>
            <a:pPr marL="358775" indent="-285750">
              <a:buClr>
                <a:srgbClr val="C00000"/>
              </a:buClr>
              <a:buFont typeface="Wingdings" panose="05000000000000000000" pitchFamily="2" charset="2"/>
              <a:buChar char="§"/>
            </a:pPr>
            <a:endParaRPr lang="en-GB" sz="1800" dirty="0" smtClean="0">
              <a:solidFill>
                <a:srgbClr val="000000"/>
              </a:solidFill>
              <a:latin typeface="Arial" pitchFamily="34" charset="0"/>
              <a:ea typeface="ＭＳ Ｐゴシック" pitchFamily="-107" charset="-128"/>
              <a:cs typeface="Arial" pitchFamily="34" charset="0"/>
            </a:endParaRPr>
          </a:p>
          <a:p>
            <a:pPr marL="358775" indent="-285750">
              <a:buClr>
                <a:srgbClr val="C00000"/>
              </a:buClr>
              <a:buFont typeface="Wingdings" panose="05000000000000000000" pitchFamily="2" charset="2"/>
              <a:buChar char="§"/>
            </a:pPr>
            <a:r>
              <a:rPr lang="en-GB" sz="1800" dirty="0" smtClean="0">
                <a:solidFill>
                  <a:srgbClr val="000000"/>
                </a:solidFill>
                <a:latin typeface="Arial" pitchFamily="34" charset="0"/>
                <a:ea typeface="ＭＳ Ｐゴシック" pitchFamily="-107" charset="-128"/>
                <a:cs typeface="Arial" pitchFamily="34" charset="0"/>
              </a:rPr>
              <a:t>You’ll </a:t>
            </a:r>
            <a:r>
              <a:rPr lang="en-GB" sz="1800" dirty="0">
                <a:solidFill>
                  <a:srgbClr val="000000"/>
                </a:solidFill>
                <a:latin typeface="Arial" pitchFamily="34" charset="0"/>
                <a:ea typeface="ＭＳ Ｐゴシック" pitchFamily="-107" charset="-128"/>
                <a:cs typeface="Arial" pitchFamily="34" charset="0"/>
              </a:rPr>
              <a:t>repay </a:t>
            </a:r>
            <a:r>
              <a:rPr lang="en-GB" sz="1800" b="1" dirty="0">
                <a:solidFill>
                  <a:srgbClr val="C00000"/>
                </a:solidFill>
                <a:latin typeface="Arial" pitchFamily="34" charset="0"/>
                <a:ea typeface="ＭＳ Ｐゴシック" pitchFamily="-107" charset="-128"/>
                <a:cs typeface="Arial" pitchFamily="34" charset="0"/>
              </a:rPr>
              <a:t>9% of your income </a:t>
            </a:r>
            <a:r>
              <a:rPr lang="en-GB" sz="1800" dirty="0">
                <a:solidFill>
                  <a:srgbClr val="000000"/>
                </a:solidFill>
                <a:latin typeface="Arial" pitchFamily="34" charset="0"/>
                <a:ea typeface="ＭＳ Ｐゴシック" pitchFamily="-107" charset="-128"/>
                <a:cs typeface="Arial" pitchFamily="34" charset="0"/>
              </a:rPr>
              <a:t>over £25,000 and if you’re employed deductions will be made from your pay through the HMRC tax system</a:t>
            </a:r>
          </a:p>
        </p:txBody>
      </p:sp>
    </p:spTree>
    <p:extLst>
      <p:ext uri="{BB962C8B-B14F-4D97-AF65-F5344CB8AC3E}">
        <p14:creationId xmlns:p14="http://schemas.microsoft.com/office/powerpoint/2010/main" val="2140395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a:t>
            </a:r>
            <a:endParaRPr lang="en-US" dirty="0"/>
          </a:p>
        </p:txBody>
      </p:sp>
      <p:sp>
        <p:nvSpPr>
          <p:cNvPr id="3" name="Content Placeholder 2"/>
          <p:cNvSpPr>
            <a:spLocks noGrp="1"/>
          </p:cNvSpPr>
          <p:nvPr>
            <p:ph idx="1"/>
          </p:nvPr>
        </p:nvSpPr>
        <p:spPr/>
        <p:txBody>
          <a:bodyPr/>
          <a:lstStyle/>
          <a:p>
            <a:r>
              <a:rPr lang="en-GB" altLang="en-US" sz="2000" dirty="0">
                <a:latin typeface="Arial" panose="020B0604020202020204" pitchFamily="34" charset="0"/>
                <a:cs typeface="Arial" panose="020B0604020202020204" pitchFamily="34" charset="0"/>
              </a:rPr>
              <a:t>Interest is charged on the loan </a:t>
            </a:r>
            <a:r>
              <a:rPr lang="en-GB" altLang="en-US" sz="2000" b="1" dirty="0">
                <a:solidFill>
                  <a:srgbClr val="C00000"/>
                </a:solidFill>
                <a:latin typeface="Arial" panose="020B0604020202020204" pitchFamily="34" charset="0"/>
                <a:cs typeface="Arial" panose="020B0604020202020204" pitchFamily="34" charset="0"/>
              </a:rPr>
              <a:t>even while the student is studying</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The amount charged is based on RPI</a:t>
            </a:r>
          </a:p>
          <a:p>
            <a:endParaRPr lang="en-GB" altLang="en-US" sz="2000" dirty="0">
              <a:latin typeface="Arial" panose="020B0604020202020204" pitchFamily="34" charset="0"/>
              <a:cs typeface="Arial" panose="020B0604020202020204" pitchFamily="34" charset="0"/>
            </a:endParaRPr>
          </a:p>
          <a:p>
            <a:r>
              <a:rPr lang="en-GB" altLang="en-US" sz="2000" b="1" dirty="0">
                <a:solidFill>
                  <a:srgbClr val="C00000"/>
                </a:solidFill>
                <a:latin typeface="Arial" panose="020B0604020202020204" pitchFamily="34" charset="0"/>
                <a:cs typeface="Arial" panose="020B0604020202020204" pitchFamily="34" charset="0"/>
              </a:rPr>
              <a:t>RPI</a:t>
            </a:r>
            <a:r>
              <a:rPr lang="en-GB" altLang="en-US" sz="2000" dirty="0">
                <a:latin typeface="Arial" panose="020B0604020202020204" pitchFamily="34" charset="0"/>
                <a:cs typeface="Arial" panose="020B0604020202020204" pitchFamily="34" charset="0"/>
              </a:rPr>
              <a:t> - The Retail Price Index, RPI, is a measure of UK inflation. It measures changes to the cost of living in the UK</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The interest rate is updated once a year in September, using the RPI from March of that year</a:t>
            </a:r>
          </a:p>
          <a:p>
            <a:endParaRPr lang="en-GB" altLang="en-US" sz="2000" dirty="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For more information, go to </a:t>
            </a:r>
            <a:r>
              <a:rPr lang="en-GB" altLang="en-US" sz="2000" dirty="0" smtClean="0">
                <a:latin typeface="Arial" panose="020B0604020202020204" pitchFamily="34" charset="0"/>
                <a:cs typeface="Arial" panose="020B0604020202020204" pitchFamily="34" charset="0"/>
                <a:hlinkClick r:id="rId2"/>
              </a:rPr>
              <a:t>www.studentloanrepayment.co.uk</a:t>
            </a:r>
            <a:r>
              <a:rPr lang="en-GB" altLang="en-US" sz="2000" dirty="0">
                <a:latin typeface="Arial" panose="020B0604020202020204" pitchFamily="34" charset="0"/>
                <a:cs typeface="Arial" panose="020B0604020202020204" pitchFamily="34" charset="0"/>
                <a:hlinkClick r:id="rId2"/>
              </a:rPr>
              <a:t>/</a:t>
            </a:r>
            <a:r>
              <a:rPr lang="en-GB" alt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491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37597" y="1268760"/>
            <a:ext cx="7800867" cy="4464495"/>
          </a:xfrm>
        </p:spPr>
        <p:txBody>
          <a:bodyPr/>
          <a:lstStyle/>
          <a:p>
            <a:pPr>
              <a:buFont typeface="Wingdings" panose="05000000000000000000" pitchFamily="2" charset="2"/>
              <a:buChar char="§"/>
            </a:pPr>
            <a:r>
              <a:rPr lang="en-US" sz="2800" dirty="0" smtClean="0">
                <a:solidFill>
                  <a:schemeClr val="bg1">
                    <a:lumMod val="85000"/>
                  </a:schemeClr>
                </a:solidFill>
              </a:rPr>
              <a:t>Recent developments in higher education</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Why go to university?</a:t>
            </a:r>
          </a:p>
          <a:p>
            <a:pPr marL="0" indent="0">
              <a:buNone/>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Choosing a course and university</a:t>
            </a:r>
          </a:p>
          <a:p>
            <a:pPr>
              <a:buFont typeface="Wingdings" panose="05000000000000000000" pitchFamily="2" charset="2"/>
              <a:buChar char="§"/>
            </a:pPr>
            <a:endParaRPr lang="en-US" sz="2800" dirty="0" smtClean="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UCAS process</a:t>
            </a:r>
          </a:p>
          <a:p>
            <a:pPr>
              <a:buFont typeface="Wingdings" panose="05000000000000000000" pitchFamily="2" charset="2"/>
              <a:buChar char="§"/>
            </a:pPr>
            <a:endParaRPr lang="en-US" sz="2800" dirty="0">
              <a:solidFill>
                <a:schemeClr val="bg1">
                  <a:lumMod val="85000"/>
                </a:schemeClr>
              </a:solidFill>
            </a:endParaRPr>
          </a:p>
          <a:p>
            <a:pPr>
              <a:buFont typeface="Wingdings" panose="05000000000000000000" pitchFamily="2" charset="2"/>
              <a:buChar char="§"/>
            </a:pPr>
            <a:r>
              <a:rPr lang="en-US" sz="2800" dirty="0" smtClean="0">
                <a:solidFill>
                  <a:schemeClr val="bg1">
                    <a:lumMod val="85000"/>
                  </a:schemeClr>
                </a:solidFill>
              </a:rPr>
              <a:t>Student finance</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Next steps</a:t>
            </a:r>
          </a:p>
        </p:txBody>
      </p:sp>
    </p:spTree>
    <p:extLst>
      <p:ext uri="{BB962C8B-B14F-4D97-AF65-F5344CB8AC3E}">
        <p14:creationId xmlns:p14="http://schemas.microsoft.com/office/powerpoint/2010/main" val="21595326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Rewind: how can you prepare</a:t>
            </a:r>
            <a:endParaRPr lang="en-GB" dirty="0"/>
          </a:p>
        </p:txBody>
      </p:sp>
      <p:sp>
        <p:nvSpPr>
          <p:cNvPr id="3" name="Content Placeholder 2"/>
          <p:cNvSpPr>
            <a:spLocks noGrp="1"/>
          </p:cNvSpPr>
          <p:nvPr>
            <p:ph idx="1"/>
          </p:nvPr>
        </p:nvSpPr>
        <p:spPr>
          <a:xfrm>
            <a:off x="428230" y="2276875"/>
            <a:ext cx="8893257" cy="3960441"/>
          </a:xfrm>
        </p:spPr>
        <p:txBody>
          <a:bodyPr/>
          <a:lstStyle/>
          <a:p>
            <a:r>
              <a:rPr lang="en-GB" dirty="0">
                <a:latin typeface="Arial" panose="020B0604020202020204" pitchFamily="34" charset="0"/>
                <a:cs typeface="Arial" panose="020B0604020202020204" pitchFamily="34" charset="0"/>
              </a:rPr>
              <a:t>Remember to </a:t>
            </a:r>
            <a:r>
              <a:rPr lang="en-GB" b="1" dirty="0">
                <a:solidFill>
                  <a:srgbClr val="C9122B"/>
                </a:solidFill>
                <a:latin typeface="Arial" panose="020B0604020202020204" pitchFamily="34" charset="0"/>
                <a:cs typeface="Arial" panose="020B0604020202020204" pitchFamily="34" charset="0"/>
              </a:rPr>
              <a:t>write everything down </a:t>
            </a:r>
            <a:r>
              <a:rPr lang="en-GB" dirty="0">
                <a:latin typeface="Arial" panose="020B0604020202020204" pitchFamily="34" charset="0"/>
                <a:cs typeface="Arial" panose="020B0604020202020204" pitchFamily="34" charset="0"/>
              </a:rPr>
              <a:t>– the more you compare and contrast universities the more quickly you will be able to make a decision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very important to </a:t>
            </a:r>
            <a:r>
              <a:rPr lang="en-GB" b="1" dirty="0">
                <a:solidFill>
                  <a:srgbClr val="C9122B"/>
                </a:solidFill>
                <a:latin typeface="Arial" panose="020B0604020202020204" pitchFamily="34" charset="0"/>
                <a:cs typeface="Arial" panose="020B0604020202020204" pitchFamily="34" charset="0"/>
              </a:rPr>
              <a:t>visit universities </a:t>
            </a:r>
            <a:r>
              <a:rPr lang="en-GB" dirty="0">
                <a:latin typeface="Arial" panose="020B0604020202020204" pitchFamily="34" charset="0"/>
                <a:cs typeface="Arial" panose="020B0604020202020204" pitchFamily="34" charset="0"/>
              </a:rPr>
              <a:t>– Open Days are designed to help you find out about a university and its location, see the accommodation and meet staff and current students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Attend events like </a:t>
            </a:r>
            <a:r>
              <a:rPr lang="en-GB" b="1" dirty="0">
                <a:solidFill>
                  <a:srgbClr val="C00000"/>
                </a:solidFill>
                <a:latin typeface="Arial" panose="020B0604020202020204" pitchFamily="34" charset="0"/>
                <a:cs typeface="Arial" panose="020B0604020202020204" pitchFamily="34" charset="0"/>
              </a:rPr>
              <a:t>taster days </a:t>
            </a:r>
            <a:r>
              <a:rPr lang="en-GB" dirty="0">
                <a:latin typeface="Arial" panose="020B0604020202020204" pitchFamily="34" charset="0"/>
                <a:cs typeface="Arial" panose="020B0604020202020204" pitchFamily="34" charset="0"/>
              </a:rPr>
              <a:t>to get a feel for what the course is actually </a:t>
            </a:r>
            <a:r>
              <a:rPr lang="en-GB" dirty="0" smtClean="0">
                <a:latin typeface="Arial" panose="020B0604020202020204" pitchFamily="34" charset="0"/>
                <a:cs typeface="Arial" panose="020B0604020202020204" pitchFamily="34" charset="0"/>
              </a:rPr>
              <a:t>like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6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Gill Sans MT" panose="020B0502020104020203" pitchFamily="34" charset="0"/>
              </a:rPr>
              <a:t>Get your priorities straight</a:t>
            </a:r>
          </a:p>
        </p:txBody>
      </p:sp>
      <p:sp>
        <p:nvSpPr>
          <p:cNvPr id="3" name="Content Placeholder 2"/>
          <p:cNvSpPr>
            <a:spLocks noGrp="1"/>
          </p:cNvSpPr>
          <p:nvPr>
            <p:ph idx="1"/>
          </p:nvPr>
        </p:nvSpPr>
        <p:spPr/>
        <p:txBody>
          <a:bodyPr>
            <a:normAutofit fontScale="92500"/>
          </a:bodyPr>
          <a:lstStyle/>
          <a:p>
            <a:r>
              <a:rPr lang="en-GB" dirty="0" smtClean="0">
                <a:latin typeface="Gill Sans MT" panose="020B0502020104020203" pitchFamily="34" charset="0"/>
              </a:rPr>
              <a:t>Prestige or flexibility – e.g. optional modules to spark your interest, industrial links. </a:t>
            </a:r>
          </a:p>
          <a:p>
            <a:r>
              <a:rPr lang="en-GB" dirty="0" smtClean="0">
                <a:latin typeface="Gill Sans MT" panose="020B0502020104020203" pitchFamily="34" charset="0"/>
              </a:rPr>
              <a:t>Options may be limited for some courses e.g. veterinary science. Less so for core subject e.g. Maths or English – making the wrong choice is costly.</a:t>
            </a:r>
          </a:p>
          <a:p>
            <a:r>
              <a:rPr lang="en-GB" dirty="0" smtClean="0">
                <a:latin typeface="Gill Sans MT" panose="020B0502020104020203" pitchFamily="34" charset="0"/>
              </a:rPr>
              <a:t>Research –will it cover topics that interest you</a:t>
            </a:r>
          </a:p>
          <a:p>
            <a:r>
              <a:rPr lang="en-GB" dirty="0" smtClean="0">
                <a:latin typeface="Gill Sans MT" panose="020B0502020104020203" pitchFamily="34" charset="0"/>
              </a:rPr>
              <a:t>Research – will it open doors to a career of choice </a:t>
            </a:r>
          </a:p>
          <a:p>
            <a:r>
              <a:rPr lang="en-GB" dirty="0" smtClean="0">
                <a:latin typeface="Gill Sans MT" panose="020B0502020104020203" pitchFamily="34" charset="0"/>
              </a:rPr>
              <a:t>Research – will you enjoy the course and the location</a:t>
            </a:r>
            <a:endParaRPr lang="en-GB" dirty="0">
              <a:latin typeface="Gill Sans MT" panose="020B0502020104020203" pitchFamily="34" charset="0"/>
            </a:endParaRPr>
          </a:p>
        </p:txBody>
      </p:sp>
    </p:spTree>
    <p:extLst>
      <p:ext uri="{BB962C8B-B14F-4D97-AF65-F5344CB8AC3E}">
        <p14:creationId xmlns:p14="http://schemas.microsoft.com/office/powerpoint/2010/main" val="3287267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29" y="2636915"/>
            <a:ext cx="9126934" cy="3600401"/>
          </a:xfrm>
        </p:spPr>
        <p:txBody>
          <a:bodyPr/>
          <a:lstStyle/>
          <a:p>
            <a:pPr marL="0" indent="0" algn="ctr">
              <a:buNone/>
            </a:pPr>
            <a:r>
              <a:rPr lang="en-GB" sz="9600" b="1" dirty="0" smtClean="0"/>
              <a:t>Questions?</a:t>
            </a:r>
            <a:endParaRPr lang="en-GB" sz="8800" dirty="0"/>
          </a:p>
        </p:txBody>
      </p:sp>
    </p:spTree>
    <p:extLst>
      <p:ext uri="{BB962C8B-B14F-4D97-AF65-F5344CB8AC3E}">
        <p14:creationId xmlns:p14="http://schemas.microsoft.com/office/powerpoint/2010/main" val="2732895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72480" y="260651"/>
            <a:ext cx="2496277" cy="163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a:lstStyle>
          <a:p>
            <a:r>
              <a:rPr lang="en-GB" sz="1200" b="0" dirty="0" smtClean="0">
                <a:solidFill>
                  <a:srgbClr val="FFFFFF"/>
                </a:solidFill>
                <a:latin typeface="Arial" panose="020B0604020202020204"/>
              </a:rPr>
              <a:t>City, University of London</a:t>
            </a:r>
          </a:p>
          <a:p>
            <a:r>
              <a:rPr lang="en-GB" sz="1200" b="0" dirty="0" smtClean="0">
                <a:solidFill>
                  <a:srgbClr val="FFFFFF"/>
                </a:solidFill>
                <a:latin typeface="Arial" panose="020B0604020202020204"/>
              </a:rPr>
              <a:t>Northampton Square</a:t>
            </a:r>
          </a:p>
          <a:p>
            <a:r>
              <a:rPr lang="en-GB" sz="1200" b="0" dirty="0" smtClean="0">
                <a:solidFill>
                  <a:srgbClr val="FFFFFF"/>
                </a:solidFill>
                <a:latin typeface="Arial" panose="020B0604020202020204"/>
              </a:rPr>
              <a:t>London</a:t>
            </a:r>
          </a:p>
          <a:p>
            <a:r>
              <a:rPr lang="en-GB" sz="1200" b="0" dirty="0" smtClean="0">
                <a:solidFill>
                  <a:srgbClr val="FFFFFF"/>
                </a:solidFill>
                <a:latin typeface="Arial" panose="020B0604020202020204"/>
              </a:rPr>
              <a:t>EC1V 0HB</a:t>
            </a:r>
          </a:p>
          <a:p>
            <a:r>
              <a:rPr lang="en-GB" sz="1200" b="0" dirty="0" smtClean="0">
                <a:solidFill>
                  <a:srgbClr val="FFFFFF"/>
                </a:solidFill>
                <a:latin typeface="Arial" panose="020B0604020202020204"/>
              </a:rPr>
              <a:t>United Kingdom</a:t>
            </a:r>
          </a:p>
          <a:p>
            <a:endParaRPr lang="en-GB" sz="1200" b="0" dirty="0" smtClean="0">
              <a:solidFill>
                <a:srgbClr val="FFFFFF"/>
              </a:solidFill>
              <a:latin typeface="Arial" panose="020B0604020202020204"/>
            </a:endParaRPr>
          </a:p>
          <a:p>
            <a:r>
              <a:rPr lang="en-GB" sz="1200" b="0" dirty="0" smtClean="0">
                <a:solidFill>
                  <a:srgbClr val="FFFFFF"/>
                </a:solidFill>
                <a:latin typeface="Arial" panose="020B0604020202020204"/>
              </a:rPr>
              <a:t>T: +44 (0)20 7040 5060</a:t>
            </a:r>
          </a:p>
          <a:p>
            <a:r>
              <a:rPr lang="en-GB" sz="1200" b="0" dirty="0" smtClean="0">
                <a:solidFill>
                  <a:srgbClr val="FFFFFF"/>
                </a:solidFill>
                <a:latin typeface="Arial" panose="020B0604020202020204"/>
              </a:rPr>
              <a:t>E: ugenquiries@city.ac.uk</a:t>
            </a:r>
          </a:p>
          <a:p>
            <a:r>
              <a:rPr lang="en-GB" sz="1200" b="0" dirty="0" smtClean="0">
                <a:solidFill>
                  <a:srgbClr val="FFFFFF"/>
                </a:solidFill>
                <a:latin typeface="Arial" panose="020B0604020202020204"/>
              </a:rPr>
              <a:t>www.city.ac.uk</a:t>
            </a:r>
            <a:endParaRPr lang="en-US" sz="1200" kern="0" dirty="0">
              <a:solidFill>
                <a:srgbClr val="FFFFFF"/>
              </a:solidFill>
              <a:latin typeface="Arial" panose="020B0604020202020204"/>
            </a:endParaRPr>
          </a:p>
        </p:txBody>
      </p:sp>
    </p:spTree>
    <p:extLst>
      <p:ext uri="{BB962C8B-B14F-4D97-AF65-F5344CB8AC3E}">
        <p14:creationId xmlns:p14="http://schemas.microsoft.com/office/powerpoint/2010/main" val="2438398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T:\Photographs - Read Only\Resource Library\Photos of Grounds\School House Gardens\2012\_DSC18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8864" y="25661"/>
            <a:ext cx="5976664" cy="1569660"/>
          </a:xfrm>
          <a:prstGeom prst="rect">
            <a:avLst/>
          </a:prstGeom>
        </p:spPr>
        <p:txBody>
          <a:bodyPr wrap="square">
            <a:spAutoFit/>
          </a:bodyPr>
          <a:lstStyle/>
          <a:p>
            <a:pPr lvl="0" fontAlgn="auto">
              <a:spcBef>
                <a:spcPct val="20000"/>
              </a:spcBef>
              <a:spcAft>
                <a:spcPts val="0"/>
              </a:spcAft>
            </a:pPr>
            <a:r>
              <a:rPr lang="en-GB" b="1" dirty="0">
                <a:latin typeface="Gill Sans MT" panose="020B0502020104020203" pitchFamily="34" charset="0"/>
                <a:cs typeface="Times New Roman" panose="02020603050405020304" pitchFamily="18" charset="0"/>
              </a:rPr>
              <a:t>How Aldenham guides its students through the UCAS process</a:t>
            </a:r>
          </a:p>
        </p:txBody>
      </p:sp>
      <p:sp>
        <p:nvSpPr>
          <p:cNvPr id="5" name="Rectangle 4"/>
          <p:cNvSpPr/>
          <p:nvPr/>
        </p:nvSpPr>
        <p:spPr>
          <a:xfrm>
            <a:off x="5758963" y="1484784"/>
            <a:ext cx="2868670" cy="461665"/>
          </a:xfrm>
          <a:prstGeom prst="rect">
            <a:avLst/>
          </a:prstGeom>
        </p:spPr>
        <p:txBody>
          <a:bodyPr wrap="none">
            <a:spAutoFit/>
          </a:bodyPr>
          <a:lstStyle/>
          <a:p>
            <a:pPr lvl="0" algn="ctr" fontAlgn="auto">
              <a:spcBef>
                <a:spcPct val="20000"/>
              </a:spcBef>
              <a:spcAft>
                <a:spcPts val="0"/>
              </a:spcAft>
            </a:pPr>
            <a:r>
              <a:rPr lang="en-GB" sz="2400" b="1" dirty="0">
                <a:latin typeface="Gill Sans MT" panose="020B0502020104020203" pitchFamily="34" charset="0"/>
                <a:cs typeface="Times New Roman" panose="02020603050405020304" pitchFamily="18" charset="0"/>
              </a:rPr>
              <a:t>Mr. James Kerslake</a:t>
            </a:r>
          </a:p>
        </p:txBody>
      </p:sp>
    </p:spTree>
    <p:extLst>
      <p:ext uri="{BB962C8B-B14F-4D97-AF65-F5344CB8AC3E}">
        <p14:creationId xmlns:p14="http://schemas.microsoft.com/office/powerpoint/2010/main" val="2853989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260652"/>
            <a:ext cx="9361040" cy="4770537"/>
          </a:xfrm>
          <a:prstGeom prst="rect">
            <a:avLst/>
          </a:prstGeom>
          <a:noFill/>
        </p:spPr>
        <p:txBody>
          <a:bodyPr wrap="square" rtlCol="0">
            <a:spAutoFit/>
          </a:bodyPr>
          <a:lstStyle/>
          <a:p>
            <a:pPr algn="ctr" fontAlgn="auto">
              <a:spcBef>
                <a:spcPts val="0"/>
              </a:spcBef>
              <a:spcAft>
                <a:spcPts val="0"/>
              </a:spcAft>
            </a:pPr>
            <a:r>
              <a:rPr lang="en-GB" sz="4000" b="1" dirty="0" smtClean="0">
                <a:solidFill>
                  <a:prstClr val="black"/>
                </a:solidFill>
                <a:latin typeface="Gill Sans MT" panose="020B0502020104020203" pitchFamily="34" charset="0"/>
                <a:cs typeface="Times New Roman" panose="02020603050405020304" pitchFamily="18" charset="0"/>
              </a:rPr>
              <a:t>Predicted grades</a:t>
            </a:r>
          </a:p>
          <a:p>
            <a:pPr fontAlgn="auto">
              <a:spcBef>
                <a:spcPts val="0"/>
              </a:spcBef>
              <a:spcAft>
                <a:spcPts val="0"/>
              </a:spcAft>
            </a:pPr>
            <a:endParaRPr lang="en-GB" sz="2400" dirty="0" smtClean="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This is perhaps the most crucial aspect, as students need to meet the entry requirements of the universities.</a:t>
            </a: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Students will be informed shortly what their grade predictions are.</a:t>
            </a:r>
          </a:p>
          <a:p>
            <a:pPr fontAlgn="auto">
              <a:spcBef>
                <a:spcPts val="0"/>
              </a:spcBef>
              <a:spcAft>
                <a:spcPts val="0"/>
              </a:spcAft>
            </a:pPr>
            <a:endParaRPr lang="en-GB" sz="2400" dirty="0" smtClean="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With no AS grades now this will be based not just on their mocks but by regular tests/essays throughout the year and of course GCSE grades.</a:t>
            </a:r>
          </a:p>
          <a:p>
            <a:pPr fontAlgn="auto">
              <a:spcBef>
                <a:spcPts val="0"/>
              </a:spcBef>
              <a:spcAft>
                <a:spcPts val="0"/>
              </a:spcAft>
            </a:pPr>
            <a:endParaRPr lang="en-GB" sz="2400" dirty="0" smtClean="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Students will have more opportunities to improve predicted grades</a:t>
            </a:r>
            <a:r>
              <a:rPr lang="en-GB" sz="24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7291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71" y="980730"/>
            <a:ext cx="9439049" cy="4524315"/>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The general encouragement is for them to apply to one aspirational choice that may be just outside their prediction, three that are identical to their prediction and one that is lower i.e. a student predicted BBB may apply to one university that is ABB, three that is BBB and one that is BBC. </a:t>
            </a:r>
          </a:p>
          <a:p>
            <a:pPr fontAlgn="auto">
              <a:spcBef>
                <a:spcPts val="0"/>
              </a:spcBef>
              <a:spcAft>
                <a:spcPts val="0"/>
              </a:spcAft>
            </a:pPr>
            <a:endParaRPr lang="en-GB" sz="2400" dirty="0" smtClean="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a:solidFill>
                  <a:prstClr val="black"/>
                </a:solidFill>
                <a:latin typeface="Gill Sans MT" panose="020B0502020104020203" pitchFamily="34" charset="0"/>
                <a:cs typeface="Times New Roman" panose="02020603050405020304" pitchFamily="18" charset="0"/>
              </a:rPr>
              <a:t>T</a:t>
            </a:r>
            <a:r>
              <a:rPr lang="en-GB" sz="2400" dirty="0" smtClean="0">
                <a:solidFill>
                  <a:prstClr val="black"/>
                </a:solidFill>
                <a:latin typeface="Gill Sans MT" panose="020B0502020104020203" pitchFamily="34" charset="0"/>
                <a:cs typeface="Times New Roman" panose="02020603050405020304" pitchFamily="18" charset="0"/>
              </a:rPr>
              <a:t>he five universities selected must be appropriate. </a:t>
            </a:r>
            <a:r>
              <a:rPr lang="en-GB" sz="2400" dirty="0">
                <a:solidFill>
                  <a:prstClr val="black"/>
                </a:solidFill>
                <a:latin typeface="Gill Sans MT" panose="020B0502020104020203" pitchFamily="34" charset="0"/>
                <a:cs typeface="Times New Roman" panose="02020603050405020304" pitchFamily="18" charset="0"/>
              </a:rPr>
              <a:t>C</a:t>
            </a:r>
            <a:r>
              <a:rPr lang="en-GB" sz="2400" dirty="0" smtClean="0">
                <a:solidFill>
                  <a:prstClr val="black"/>
                </a:solidFill>
                <a:latin typeface="Gill Sans MT" panose="020B0502020104020203" pitchFamily="34" charset="0"/>
                <a:cs typeface="Times New Roman" panose="02020603050405020304" pitchFamily="18" charset="0"/>
              </a:rPr>
              <a:t>hoices should be both </a:t>
            </a:r>
            <a:r>
              <a:rPr lang="en-GB" sz="2400" b="1" dirty="0" smtClean="0">
                <a:solidFill>
                  <a:prstClr val="black"/>
                </a:solidFill>
                <a:latin typeface="Gill Sans MT" panose="020B0502020104020203" pitchFamily="34" charset="0"/>
                <a:cs typeface="Times New Roman" panose="02020603050405020304" pitchFamily="18" charset="0"/>
              </a:rPr>
              <a:t>aspirational</a:t>
            </a:r>
            <a:r>
              <a:rPr lang="en-GB" sz="2400" dirty="0" smtClean="0">
                <a:solidFill>
                  <a:prstClr val="black"/>
                </a:solidFill>
                <a:latin typeface="Gill Sans MT" panose="020B0502020104020203" pitchFamily="34" charset="0"/>
                <a:cs typeface="Times New Roman" panose="02020603050405020304" pitchFamily="18" charset="0"/>
              </a:rPr>
              <a:t> and </a:t>
            </a:r>
            <a:r>
              <a:rPr lang="en-GB" sz="2400" b="1" dirty="0" smtClean="0">
                <a:solidFill>
                  <a:prstClr val="black"/>
                </a:solidFill>
                <a:latin typeface="Gill Sans MT" panose="020B0502020104020203" pitchFamily="34" charset="0"/>
                <a:cs typeface="Times New Roman" panose="02020603050405020304" pitchFamily="18" charset="0"/>
              </a:rPr>
              <a:t>realistic</a:t>
            </a:r>
            <a:r>
              <a:rPr lang="en-GB" sz="2400" dirty="0" smtClean="0">
                <a:solidFill>
                  <a:prstClr val="black"/>
                </a:solidFill>
                <a:latin typeface="Gill Sans MT" panose="020B0502020104020203" pitchFamily="34" charset="0"/>
                <a:cs typeface="Times New Roman" panose="02020603050405020304" pitchFamily="18" charset="0"/>
              </a:rPr>
              <a:t>. </a:t>
            </a:r>
          </a:p>
          <a:p>
            <a:pPr marL="342900" indent="-342900" fontAlgn="auto">
              <a:spcBef>
                <a:spcPts val="0"/>
              </a:spcBef>
              <a:spcAft>
                <a:spcPts val="0"/>
              </a:spcAft>
              <a:buFont typeface="Arial" panose="020B0604020202020204" pitchFamily="34" charset="0"/>
              <a:buChar char="•"/>
            </a:pPr>
            <a:endParaRPr lang="en-GB" sz="2400" b="1"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b="1" dirty="0">
                <a:solidFill>
                  <a:prstClr val="black"/>
                </a:solidFill>
                <a:latin typeface="Gill Sans MT" panose="020B0502020104020203" pitchFamily="34" charset="0"/>
                <a:cs typeface="Times New Roman" panose="02020603050405020304" pitchFamily="18" charset="0"/>
              </a:rPr>
              <a:t>T</a:t>
            </a:r>
            <a:r>
              <a:rPr lang="en-GB" sz="2400" b="1" dirty="0" smtClean="0">
                <a:solidFill>
                  <a:prstClr val="black"/>
                </a:solidFill>
                <a:latin typeface="Gill Sans MT" panose="020B0502020104020203" pitchFamily="34" charset="0"/>
                <a:cs typeface="Times New Roman" panose="02020603050405020304" pitchFamily="18" charset="0"/>
              </a:rPr>
              <a:t>he insurance choice must be lower than the first choice</a:t>
            </a:r>
            <a:r>
              <a:rPr lang="en-GB" sz="2400" dirty="0" smtClean="0">
                <a:solidFill>
                  <a:prstClr val="black"/>
                </a:solidFill>
                <a:latin typeface="Gill Sans MT" panose="020B0502020104020203" pitchFamily="34" charset="0"/>
                <a:cs typeface="Times New Roman" panose="02020603050405020304" pitchFamily="18" charset="0"/>
              </a:rPr>
              <a:t>. </a:t>
            </a:r>
            <a:r>
              <a:rPr lang="en-GB" sz="2400" dirty="0">
                <a:solidFill>
                  <a:prstClr val="black"/>
                </a:solidFill>
                <a:latin typeface="Gill Sans MT" panose="020B0502020104020203" pitchFamily="34" charset="0"/>
                <a:cs typeface="Times New Roman" panose="02020603050405020304" pitchFamily="18" charset="0"/>
              </a:rPr>
              <a:t>S</a:t>
            </a:r>
            <a:r>
              <a:rPr lang="en-GB" sz="2400" dirty="0" smtClean="0">
                <a:solidFill>
                  <a:prstClr val="black"/>
                </a:solidFill>
                <a:latin typeface="Gill Sans MT" panose="020B0502020104020203" pitchFamily="34" charset="0"/>
                <a:cs typeface="Times New Roman" panose="02020603050405020304" pitchFamily="18" charset="0"/>
              </a:rPr>
              <a:t>tudents must be prepared to go to their insurance choice – the selection for this, needs to be as careful as their first choice. </a:t>
            </a:r>
            <a:endParaRPr lang="en-GB" sz="2400" dirty="0">
              <a:solidFill>
                <a:prstClr val="black"/>
              </a:solidFill>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763744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77768"/>
            <a:ext cx="9361040" cy="4678204"/>
          </a:xfrm>
          <a:prstGeom prst="rect">
            <a:avLst/>
          </a:prstGeom>
          <a:noFill/>
        </p:spPr>
        <p:txBody>
          <a:bodyPr wrap="square" rtlCol="0">
            <a:spAutoFit/>
          </a:bodyPr>
          <a:lstStyle/>
          <a:p>
            <a:pPr algn="ctr" fontAlgn="auto">
              <a:spcBef>
                <a:spcPts val="0"/>
              </a:spcBef>
              <a:spcAft>
                <a:spcPts val="0"/>
              </a:spcAft>
            </a:pPr>
            <a:r>
              <a:rPr lang="en-GB" sz="4000" b="1" dirty="0" smtClean="0">
                <a:solidFill>
                  <a:prstClr val="black"/>
                </a:solidFill>
                <a:latin typeface="Gill Sans MT" panose="020B0502020104020203" pitchFamily="34" charset="0"/>
                <a:cs typeface="Times New Roman" panose="02020603050405020304" pitchFamily="18" charset="0"/>
              </a:rPr>
              <a:t>References</a:t>
            </a: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err="1">
                <a:solidFill>
                  <a:prstClr val="black"/>
                </a:solidFill>
                <a:latin typeface="Gill Sans MT" panose="020B0502020104020203" pitchFamily="34" charset="0"/>
                <a:cs typeface="Times New Roman" panose="02020603050405020304" pitchFamily="18" charset="0"/>
              </a:rPr>
              <a:t>HoD’s</a:t>
            </a:r>
            <a:r>
              <a:rPr lang="en-GB" sz="2400" dirty="0">
                <a:solidFill>
                  <a:prstClr val="black"/>
                </a:solidFill>
                <a:latin typeface="Gill Sans MT" panose="020B0502020104020203" pitchFamily="34" charset="0"/>
                <a:cs typeface="Times New Roman" panose="02020603050405020304" pitchFamily="18" charset="0"/>
              </a:rPr>
              <a:t>           Housemaster          JRK/VE           Headmaster </a:t>
            </a:r>
            <a:endParaRPr lang="en-GB" sz="2400" dirty="0" smtClean="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References will be positive with the aim being to sell the students in the right way. How positive and detailed they will be will depend on the achievements of the student inside and outside of the classroom.</a:t>
            </a: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r>
              <a:rPr lang="en-GB" sz="2400" dirty="0" smtClean="0">
                <a:solidFill>
                  <a:prstClr val="black"/>
                </a:solidFill>
                <a:latin typeface="Gill Sans MT" panose="020B0502020104020203" pitchFamily="34" charset="0"/>
                <a:cs typeface="Times New Roman" panose="02020603050405020304" pitchFamily="18" charset="0"/>
              </a:rPr>
              <a:t>To the students: </a:t>
            </a:r>
            <a:r>
              <a:rPr lang="en-GB" sz="2400" b="1" dirty="0" smtClean="0">
                <a:solidFill>
                  <a:prstClr val="black"/>
                </a:solidFill>
                <a:latin typeface="Gill Sans MT" panose="020B0502020104020203" pitchFamily="34" charset="0"/>
                <a:cs typeface="Times New Roman" panose="02020603050405020304" pitchFamily="18" charset="0"/>
              </a:rPr>
              <a:t>Have you taken advantage of opportunities presented to you at </a:t>
            </a:r>
            <a:r>
              <a:rPr lang="en-GB" sz="2400" b="1" dirty="0" err="1" smtClean="0">
                <a:solidFill>
                  <a:prstClr val="black"/>
                </a:solidFill>
                <a:latin typeface="Gill Sans MT" panose="020B0502020104020203" pitchFamily="34" charset="0"/>
                <a:cs typeface="Times New Roman" panose="02020603050405020304" pitchFamily="18" charset="0"/>
              </a:rPr>
              <a:t>Aldenham</a:t>
            </a:r>
            <a:r>
              <a:rPr lang="en-GB" sz="2400" b="1" dirty="0" smtClean="0">
                <a:solidFill>
                  <a:prstClr val="black"/>
                </a:solidFill>
                <a:latin typeface="Gill Sans MT" panose="020B0502020104020203" pitchFamily="34" charset="0"/>
                <a:cs typeface="Times New Roman" panose="02020603050405020304" pitchFamily="18" charset="0"/>
              </a:rPr>
              <a:t>? </a:t>
            </a:r>
            <a:endParaRPr lang="en-GB" sz="2400" b="1" dirty="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endParaRPr lang="en-GB" sz="1800" dirty="0">
              <a:solidFill>
                <a:prstClr val="black"/>
              </a:solidFill>
              <a:latin typeface="Gill Sans MT" panose="020B0502020104020203" pitchFamily="34" charset="0"/>
            </a:endParaRPr>
          </a:p>
        </p:txBody>
      </p:sp>
      <p:cxnSp>
        <p:nvCxnSpPr>
          <p:cNvPr id="4" name="Straight Arrow Connector 3"/>
          <p:cNvCxnSpPr/>
          <p:nvPr/>
        </p:nvCxnSpPr>
        <p:spPr>
          <a:xfrm>
            <a:off x="1850085" y="1484784"/>
            <a:ext cx="4680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45946" y="1488976"/>
            <a:ext cx="3900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81963" y="1484784"/>
            <a:ext cx="5460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842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74" y="332656"/>
            <a:ext cx="9517057" cy="7663636"/>
          </a:xfrm>
          <a:prstGeom prst="rect">
            <a:avLst/>
          </a:prstGeom>
          <a:noFill/>
        </p:spPr>
        <p:txBody>
          <a:bodyPr wrap="square" rtlCol="0">
            <a:spAutoFit/>
          </a:bodyPr>
          <a:lstStyle/>
          <a:p>
            <a:pPr algn="ctr" fontAlgn="auto">
              <a:spcBef>
                <a:spcPts val="0"/>
              </a:spcBef>
              <a:spcAft>
                <a:spcPts val="0"/>
              </a:spcAft>
            </a:pPr>
            <a:r>
              <a:rPr lang="en-GB" sz="4000" b="1" dirty="0" smtClean="0">
                <a:solidFill>
                  <a:prstClr val="black"/>
                </a:solidFill>
                <a:latin typeface="Gill Sans MT" panose="020B0502020104020203" pitchFamily="34" charset="0"/>
                <a:cs typeface="Times New Roman" panose="02020603050405020304" pitchFamily="18" charset="0"/>
              </a:rPr>
              <a:t>Personal statements</a:t>
            </a:r>
          </a:p>
          <a:p>
            <a:pPr fontAlgn="auto">
              <a:spcBef>
                <a:spcPts val="0"/>
              </a:spcBef>
              <a:spcAft>
                <a:spcPts val="0"/>
              </a:spcAft>
            </a:pPr>
            <a:endParaRPr lang="en-GB" sz="20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a:solidFill>
                  <a:prstClr val="black"/>
                </a:solidFill>
                <a:latin typeface="Gill Sans MT" panose="020B0502020104020203" pitchFamily="34" charset="0"/>
                <a:cs typeface="Times New Roman" panose="02020603050405020304" pitchFamily="18" charset="0"/>
              </a:rPr>
              <a:t>For </a:t>
            </a:r>
            <a:r>
              <a:rPr lang="en-GB" sz="2000" dirty="0" smtClean="0">
                <a:solidFill>
                  <a:prstClr val="black"/>
                </a:solidFill>
                <a:latin typeface="Gill Sans MT" panose="020B0502020104020203" pitchFamily="34" charset="0"/>
                <a:cs typeface="Times New Roman" panose="02020603050405020304" pitchFamily="18" charset="0"/>
              </a:rPr>
              <a:t>students, </a:t>
            </a:r>
            <a:r>
              <a:rPr lang="en-GB" sz="2000" dirty="0">
                <a:solidFill>
                  <a:prstClr val="black"/>
                </a:solidFill>
                <a:latin typeface="Gill Sans MT" panose="020B0502020104020203" pitchFamily="34" charset="0"/>
                <a:cs typeface="Times New Roman" panose="02020603050405020304" pitchFamily="18" charset="0"/>
              </a:rPr>
              <a:t>the personal statements will be about 90% of the </a:t>
            </a:r>
            <a:r>
              <a:rPr lang="en-GB" sz="2000" dirty="0" smtClean="0">
                <a:solidFill>
                  <a:prstClr val="black"/>
                </a:solidFill>
                <a:latin typeface="Gill Sans MT" panose="020B0502020104020203" pitchFamily="34" charset="0"/>
                <a:cs typeface="Times New Roman" panose="02020603050405020304" pitchFamily="18" charset="0"/>
              </a:rPr>
              <a:t>UCAS.</a:t>
            </a:r>
          </a:p>
          <a:p>
            <a:pPr fontAlgn="auto">
              <a:spcBef>
                <a:spcPts val="0"/>
              </a:spcBef>
              <a:spcAft>
                <a:spcPts val="0"/>
              </a:spcAft>
            </a:pPr>
            <a:endParaRPr lang="en-GB" sz="20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smtClean="0">
                <a:solidFill>
                  <a:prstClr val="black"/>
                </a:solidFill>
                <a:latin typeface="Gill Sans MT" panose="020B0502020104020203" pitchFamily="34" charset="0"/>
                <a:cs typeface="Times New Roman" panose="02020603050405020304" pitchFamily="18" charset="0"/>
              </a:rPr>
              <a:t>You </a:t>
            </a:r>
            <a:r>
              <a:rPr lang="en-GB" sz="2000" dirty="0">
                <a:solidFill>
                  <a:prstClr val="black"/>
                </a:solidFill>
                <a:latin typeface="Gill Sans MT" panose="020B0502020104020203" pitchFamily="34" charset="0"/>
                <a:cs typeface="Times New Roman" panose="02020603050405020304" pitchFamily="18" charset="0"/>
              </a:rPr>
              <a:t>can only </a:t>
            </a:r>
            <a:r>
              <a:rPr lang="en-GB" sz="2000" dirty="0" smtClean="0">
                <a:solidFill>
                  <a:prstClr val="black"/>
                </a:solidFill>
                <a:latin typeface="Gill Sans MT" panose="020B0502020104020203" pitchFamily="34" charset="0"/>
                <a:cs typeface="Times New Roman" panose="02020603050405020304" pitchFamily="18" charset="0"/>
              </a:rPr>
              <a:t>begin </a:t>
            </a:r>
            <a:r>
              <a:rPr lang="en-GB" sz="2000" dirty="0">
                <a:solidFill>
                  <a:prstClr val="black"/>
                </a:solidFill>
                <a:latin typeface="Gill Sans MT" panose="020B0502020104020203" pitchFamily="34" charset="0"/>
                <a:cs typeface="Times New Roman" panose="02020603050405020304" pitchFamily="18" charset="0"/>
              </a:rPr>
              <a:t>writing your personal statement when you know what subject or subjects you want to go on and study at university.</a:t>
            </a:r>
          </a:p>
          <a:p>
            <a:pPr fontAlgn="auto">
              <a:spcBef>
                <a:spcPts val="0"/>
              </a:spcBef>
              <a:spcAft>
                <a:spcPts val="0"/>
              </a:spcAft>
            </a:pPr>
            <a:endParaRPr lang="en-GB" sz="20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smtClean="0">
                <a:solidFill>
                  <a:prstClr val="black"/>
                </a:solidFill>
                <a:latin typeface="Gill Sans MT" panose="020B0502020104020203" pitchFamily="34" charset="0"/>
                <a:cs typeface="Times New Roman" panose="02020603050405020304" pitchFamily="18" charset="0"/>
              </a:rPr>
              <a:t>Selling </a:t>
            </a:r>
            <a:r>
              <a:rPr lang="en-GB" sz="2000" dirty="0">
                <a:solidFill>
                  <a:prstClr val="black"/>
                </a:solidFill>
                <a:latin typeface="Gill Sans MT" panose="020B0502020104020203" pitchFamily="34" charset="0"/>
                <a:cs typeface="Times New Roman" panose="02020603050405020304" pitchFamily="18" charset="0"/>
              </a:rPr>
              <a:t>yourself on paper can be harder than selling yourself in person. </a:t>
            </a:r>
          </a:p>
          <a:p>
            <a:pPr marL="342900" indent="-342900" fontAlgn="auto">
              <a:spcBef>
                <a:spcPts val="0"/>
              </a:spcBef>
              <a:spcAft>
                <a:spcPts val="0"/>
              </a:spcAft>
              <a:buFont typeface="Arial" panose="020B0604020202020204" pitchFamily="34" charset="0"/>
              <a:buChar char="•"/>
            </a:pPr>
            <a:endParaRPr lang="en-GB" sz="2000" dirty="0" smtClean="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smtClean="0">
                <a:solidFill>
                  <a:prstClr val="black"/>
                </a:solidFill>
                <a:latin typeface="Gill Sans MT" panose="020B0502020104020203" pitchFamily="34" charset="0"/>
                <a:cs typeface="Times New Roman" panose="02020603050405020304" pitchFamily="18" charset="0"/>
              </a:rPr>
              <a:t>It </a:t>
            </a:r>
            <a:r>
              <a:rPr lang="en-GB" sz="2000" dirty="0">
                <a:solidFill>
                  <a:prstClr val="black"/>
                </a:solidFill>
                <a:latin typeface="Gill Sans MT" panose="020B0502020104020203" pitchFamily="34" charset="0"/>
                <a:cs typeface="Times New Roman" panose="02020603050405020304" pitchFamily="18" charset="0"/>
              </a:rPr>
              <a:t>takes on average 5 attempts to get right.</a:t>
            </a:r>
          </a:p>
          <a:p>
            <a:pPr fontAlgn="auto">
              <a:spcBef>
                <a:spcPts val="0"/>
              </a:spcBef>
              <a:spcAft>
                <a:spcPts val="0"/>
              </a:spcAft>
            </a:pPr>
            <a:endParaRPr lang="en-GB" sz="20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smtClean="0">
                <a:solidFill>
                  <a:prstClr val="black"/>
                </a:solidFill>
                <a:latin typeface="Gill Sans MT" panose="020B0502020104020203" pitchFamily="34" charset="0"/>
                <a:cs typeface="Times New Roman" panose="02020603050405020304" pitchFamily="18" charset="0"/>
              </a:rPr>
              <a:t>It </a:t>
            </a:r>
            <a:r>
              <a:rPr lang="en-GB" sz="2000" dirty="0">
                <a:solidFill>
                  <a:prstClr val="black"/>
                </a:solidFill>
                <a:latin typeface="Gill Sans MT" panose="020B0502020104020203" pitchFamily="34" charset="0"/>
                <a:cs typeface="Times New Roman" panose="02020603050405020304" pitchFamily="18" charset="0"/>
              </a:rPr>
              <a:t>is 47 lines</a:t>
            </a:r>
            <a:r>
              <a:rPr lang="en-GB" sz="2000" dirty="0" smtClean="0">
                <a:solidFill>
                  <a:prstClr val="black"/>
                </a:solidFill>
                <a:latin typeface="Gill Sans MT" panose="020B0502020104020203" pitchFamily="34" charset="0"/>
                <a:cs typeface="Times New Roman" panose="02020603050405020304" pitchFamily="18" charset="0"/>
              </a:rPr>
              <a:t>.</a:t>
            </a:r>
          </a:p>
          <a:p>
            <a:pPr marL="342900" indent="-342900" fontAlgn="auto">
              <a:spcBef>
                <a:spcPts val="0"/>
              </a:spcBef>
              <a:spcAft>
                <a:spcPts val="0"/>
              </a:spcAft>
              <a:buFont typeface="Arial" panose="020B0604020202020204" pitchFamily="34" charset="0"/>
              <a:buChar char="•"/>
            </a:pPr>
            <a:endParaRPr lang="en-GB" sz="20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a:solidFill>
                  <a:prstClr val="black"/>
                </a:solidFill>
                <a:latin typeface="Gill Sans MT" panose="020B0502020104020203" pitchFamily="34" charset="0"/>
                <a:cs typeface="Times New Roman" panose="02020603050405020304" pitchFamily="18" charset="0"/>
              </a:rPr>
              <a:t>You should enlist the help of your Y13 tutors and more importantly your subject leaders. Your housemasters/mistress will also be on hand to help. </a:t>
            </a:r>
            <a:endParaRPr lang="en-GB" sz="2000" dirty="0" smtClean="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endParaRPr lang="en-GB" sz="20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000" dirty="0">
                <a:solidFill>
                  <a:prstClr val="black"/>
                </a:solidFill>
                <a:latin typeface="Gill Sans MT" panose="020B0502020104020203" pitchFamily="34" charset="0"/>
                <a:cs typeface="Times New Roman" panose="02020603050405020304" pitchFamily="18" charset="0"/>
              </a:rPr>
              <a:t>You will be expected to demonstrate </a:t>
            </a:r>
            <a:r>
              <a:rPr lang="en-GB" sz="2000" b="1" dirty="0">
                <a:solidFill>
                  <a:prstClr val="black"/>
                </a:solidFill>
                <a:latin typeface="Gill Sans MT" panose="020B0502020104020203" pitchFamily="34" charset="0"/>
                <a:cs typeface="Times New Roman" panose="02020603050405020304" pitchFamily="18" charset="0"/>
              </a:rPr>
              <a:t>passion</a:t>
            </a:r>
            <a:r>
              <a:rPr lang="en-GB" sz="2000" dirty="0">
                <a:solidFill>
                  <a:prstClr val="black"/>
                </a:solidFill>
                <a:latin typeface="Gill Sans MT" panose="020B0502020104020203" pitchFamily="34" charset="0"/>
                <a:cs typeface="Times New Roman" panose="02020603050405020304" pitchFamily="18" charset="0"/>
              </a:rPr>
              <a:t> and </a:t>
            </a:r>
            <a:r>
              <a:rPr lang="en-GB" sz="2000" b="1" dirty="0">
                <a:solidFill>
                  <a:prstClr val="black"/>
                </a:solidFill>
                <a:latin typeface="Gill Sans MT" panose="020B0502020104020203" pitchFamily="34" charset="0"/>
                <a:cs typeface="Times New Roman" panose="02020603050405020304" pitchFamily="18" charset="0"/>
              </a:rPr>
              <a:t>understanding</a:t>
            </a:r>
            <a:r>
              <a:rPr lang="en-GB" sz="2000" dirty="0">
                <a:solidFill>
                  <a:prstClr val="black"/>
                </a:solidFill>
                <a:latin typeface="Gill Sans MT" panose="020B0502020104020203" pitchFamily="34" charset="0"/>
                <a:cs typeface="Times New Roman" panose="02020603050405020304" pitchFamily="18" charset="0"/>
              </a:rPr>
              <a:t> of your chosen subject.</a:t>
            </a:r>
          </a:p>
          <a:p>
            <a:pPr fontAlgn="auto">
              <a:spcBef>
                <a:spcPts val="0"/>
              </a:spcBef>
              <a:spcAft>
                <a:spcPts val="0"/>
              </a:spcAft>
            </a:pPr>
            <a:endParaRPr lang="en-GB" sz="20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endParaRPr lang="en-GB" sz="2000" dirty="0" smtClean="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endParaRPr lang="en-GB" sz="20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GB" sz="20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GB" sz="1800" dirty="0">
              <a:solidFill>
                <a:prstClr val="black"/>
              </a:solidFill>
              <a:latin typeface="Calibri"/>
            </a:endParaRPr>
          </a:p>
          <a:p>
            <a:pPr fontAlgn="auto">
              <a:spcBef>
                <a:spcPts val="0"/>
              </a:spcBef>
              <a:spcAft>
                <a:spcPts val="0"/>
              </a:spcAft>
            </a:pPr>
            <a:endParaRPr lang="en-GB" sz="1800" dirty="0">
              <a:solidFill>
                <a:prstClr val="black"/>
              </a:solidFill>
              <a:latin typeface="Calibri"/>
            </a:endParaRPr>
          </a:p>
        </p:txBody>
      </p:sp>
    </p:spTree>
    <p:extLst>
      <p:ext uri="{BB962C8B-B14F-4D97-AF65-F5344CB8AC3E}">
        <p14:creationId xmlns:p14="http://schemas.microsoft.com/office/powerpoint/2010/main" val="28824720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404664"/>
            <a:ext cx="9361040" cy="369332"/>
          </a:xfrm>
          <a:prstGeom prst="rect">
            <a:avLst/>
          </a:prstGeom>
          <a:noFill/>
        </p:spPr>
        <p:txBody>
          <a:bodyPr wrap="square" rtlCol="0">
            <a:spAutoFit/>
          </a:bodyPr>
          <a:lstStyle/>
          <a:p>
            <a:pPr fontAlgn="auto">
              <a:spcBef>
                <a:spcPts val="0"/>
              </a:spcBef>
              <a:spcAft>
                <a:spcPts val="0"/>
              </a:spcAft>
            </a:pPr>
            <a:endParaRPr lang="en-GB" sz="1800" dirty="0">
              <a:solidFill>
                <a:prstClr val="black"/>
              </a:solidFill>
              <a:latin typeface="Calibri"/>
            </a:endParaRPr>
          </a:p>
        </p:txBody>
      </p:sp>
      <p:sp>
        <p:nvSpPr>
          <p:cNvPr id="3" name="TextBox 2"/>
          <p:cNvSpPr txBox="1"/>
          <p:nvPr/>
        </p:nvSpPr>
        <p:spPr>
          <a:xfrm>
            <a:off x="272480" y="117698"/>
            <a:ext cx="9361040" cy="6370975"/>
          </a:xfrm>
          <a:prstGeom prst="rect">
            <a:avLst/>
          </a:prstGeom>
          <a:noFill/>
        </p:spPr>
        <p:txBody>
          <a:bodyPr wrap="square" rtlCol="0">
            <a:spAutoFit/>
          </a:bodyPr>
          <a:lstStyle/>
          <a:p>
            <a:pPr fontAlgn="auto">
              <a:spcBef>
                <a:spcPts val="0"/>
              </a:spcBef>
              <a:spcAft>
                <a:spcPts val="0"/>
              </a:spcAft>
            </a:pPr>
            <a:r>
              <a:rPr lang="en-GB" sz="2400" b="1" u="sng" dirty="0" smtClean="0">
                <a:solidFill>
                  <a:prstClr val="black"/>
                </a:solidFill>
                <a:latin typeface="Times New Roman" panose="02020603050405020304" pitchFamily="18" charset="0"/>
                <a:cs typeface="Times New Roman" panose="02020603050405020304" pitchFamily="18" charset="0"/>
              </a:rPr>
              <a:t>Deadlines</a:t>
            </a: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Times New Roman" panose="02020603050405020304" pitchFamily="18" charset="0"/>
                <a:cs typeface="Times New Roman" panose="02020603050405020304" pitchFamily="18" charset="0"/>
              </a:rPr>
              <a:t>The first draft of your personal statement should be completed over the summer holidays.</a:t>
            </a: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Times New Roman" panose="02020603050405020304" pitchFamily="18" charset="0"/>
                <a:cs typeface="Times New Roman" panose="02020603050405020304" pitchFamily="18" charset="0"/>
              </a:rPr>
              <a:t>We will get you logged into UCAS within the first week you return in </a:t>
            </a:r>
            <a:r>
              <a:rPr lang="en-GB" sz="2400" dirty="0">
                <a:solidFill>
                  <a:prstClr val="black"/>
                </a:solidFill>
                <a:latin typeface="Times New Roman" panose="02020603050405020304" pitchFamily="18" charset="0"/>
                <a:cs typeface="Times New Roman" panose="02020603050405020304" pitchFamily="18" charset="0"/>
              </a:rPr>
              <a:t>S</a:t>
            </a:r>
            <a:r>
              <a:rPr lang="en-GB" sz="2400" dirty="0" smtClean="0">
                <a:solidFill>
                  <a:prstClr val="black"/>
                </a:solidFill>
                <a:latin typeface="Times New Roman" panose="02020603050405020304" pitchFamily="18" charset="0"/>
                <a:cs typeface="Times New Roman" panose="02020603050405020304" pitchFamily="18" charset="0"/>
              </a:rPr>
              <a:t>eptember. </a:t>
            </a: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Those who are applying for Oxbridge, or to become a dentist, vet or medic have a deadline of </a:t>
            </a:r>
            <a:r>
              <a:rPr lang="en-GB" sz="2400" dirty="0" smtClean="0">
                <a:solidFill>
                  <a:prstClr val="black"/>
                </a:solidFill>
                <a:latin typeface="Times New Roman" panose="02020603050405020304" pitchFamily="18" charset="0"/>
                <a:cs typeface="Times New Roman" panose="02020603050405020304" pitchFamily="18" charset="0"/>
              </a:rPr>
              <a:t>October </a:t>
            </a:r>
            <a:r>
              <a:rPr lang="en-GB" sz="2400" dirty="0">
                <a:solidFill>
                  <a:prstClr val="black"/>
                </a:solidFill>
                <a:latin typeface="Times New Roman" panose="02020603050405020304" pitchFamily="18" charset="0"/>
                <a:cs typeface="Times New Roman" panose="02020603050405020304" pitchFamily="18" charset="0"/>
              </a:rPr>
              <a:t>15th to complete </a:t>
            </a:r>
            <a:r>
              <a:rPr lang="en-GB" sz="2400" dirty="0" smtClean="0">
                <a:solidFill>
                  <a:prstClr val="black"/>
                </a:solidFill>
                <a:latin typeface="Times New Roman" panose="02020603050405020304" pitchFamily="18" charset="0"/>
                <a:cs typeface="Times New Roman" panose="02020603050405020304" pitchFamily="18" charset="0"/>
              </a:rPr>
              <a:t>their UCAS application</a:t>
            </a:r>
            <a:r>
              <a:rPr lang="en-GB" sz="2400"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Times New Roman" panose="02020603050405020304" pitchFamily="18" charset="0"/>
                <a:cs typeface="Times New Roman" panose="02020603050405020304" pitchFamily="18" charset="0"/>
              </a:rPr>
              <a:t>Other </a:t>
            </a:r>
            <a:r>
              <a:rPr lang="en-GB" sz="2400" dirty="0">
                <a:solidFill>
                  <a:prstClr val="black"/>
                </a:solidFill>
                <a:latin typeface="Times New Roman" panose="02020603050405020304" pitchFamily="18" charset="0"/>
                <a:cs typeface="Times New Roman" panose="02020603050405020304" pitchFamily="18" charset="0"/>
              </a:rPr>
              <a:t>universities/courses have a deadline of 15th January. </a:t>
            </a: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Times New Roman" panose="02020603050405020304" pitchFamily="18" charset="0"/>
                <a:cs typeface="Times New Roman" panose="02020603050405020304" pitchFamily="18" charset="0"/>
              </a:rPr>
              <a:t>I urge all students to try and get their application sent off by October half term.</a:t>
            </a:r>
            <a:endParaRPr lang="en-GB" sz="24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GB"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363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188645"/>
            <a:ext cx="9361040" cy="6555641"/>
          </a:xfrm>
          <a:prstGeom prst="rect">
            <a:avLst/>
          </a:prstGeom>
          <a:noFill/>
        </p:spPr>
        <p:txBody>
          <a:bodyPr wrap="square" rtlCol="0">
            <a:spAutoFit/>
          </a:bodyPr>
          <a:lstStyle/>
          <a:p>
            <a:pPr fontAlgn="auto">
              <a:spcBef>
                <a:spcPts val="0"/>
              </a:spcBef>
              <a:spcAft>
                <a:spcPts val="0"/>
              </a:spcAft>
            </a:pPr>
            <a:r>
              <a:rPr lang="en-GB" sz="4000" b="1" dirty="0" smtClean="0">
                <a:solidFill>
                  <a:prstClr val="black"/>
                </a:solidFill>
                <a:latin typeface="Gill Sans MT" panose="020B0502020104020203" pitchFamily="34" charset="0"/>
                <a:cs typeface="Times New Roman" panose="02020603050405020304" pitchFamily="18" charset="0"/>
              </a:rPr>
              <a:t>What should students do now</a:t>
            </a:r>
          </a:p>
          <a:p>
            <a:pPr fontAlgn="auto">
              <a:spcBef>
                <a:spcPts val="0"/>
              </a:spcBef>
              <a:spcAft>
                <a:spcPts val="0"/>
              </a:spcAft>
            </a:pPr>
            <a:endParaRPr lang="en-GB" sz="20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a:solidFill>
                  <a:prstClr val="black"/>
                </a:solidFill>
                <a:latin typeface="Gill Sans MT" panose="020B0502020104020203" pitchFamily="34" charset="0"/>
                <a:cs typeface="Times New Roman" panose="02020603050405020304" pitchFamily="18" charset="0"/>
              </a:rPr>
              <a:t>This term, Careers sessions are devoted to post-18 planning, covering UCAS application, Gap year possibilities, Student finance and framing the all-important personal statement for the UCAS application form. </a:t>
            </a:r>
            <a:endParaRPr lang="en-GB" sz="2400" dirty="0" smtClean="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Gill Sans MT" panose="020B0502020104020203" pitchFamily="34" charset="0"/>
                <a:cs typeface="Times New Roman" panose="02020603050405020304" pitchFamily="18" charset="0"/>
              </a:rPr>
              <a:t>Thorough </a:t>
            </a:r>
            <a:r>
              <a:rPr lang="en-GB" sz="2400" dirty="0">
                <a:solidFill>
                  <a:prstClr val="black"/>
                </a:solidFill>
                <a:latin typeface="Gill Sans MT" panose="020B0502020104020203" pitchFamily="34" charset="0"/>
                <a:cs typeface="Times New Roman" panose="02020603050405020304" pitchFamily="18" charset="0"/>
              </a:rPr>
              <a:t>research into colleges and courses has to be done this term so that a final shortlist can be made during the </a:t>
            </a:r>
            <a:r>
              <a:rPr lang="en-GB" sz="2400" dirty="0" smtClean="0">
                <a:solidFill>
                  <a:prstClr val="black"/>
                </a:solidFill>
                <a:latin typeface="Gill Sans MT" panose="020B0502020104020203" pitchFamily="34" charset="0"/>
                <a:cs typeface="Times New Roman" panose="02020603050405020304" pitchFamily="18" charset="0"/>
              </a:rPr>
              <a:t>summer. </a:t>
            </a: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en-GB" sz="2400" dirty="0">
                <a:solidFill>
                  <a:prstClr val="black"/>
                </a:solidFill>
                <a:latin typeface="Gill Sans MT" panose="020B0502020104020203" pitchFamily="34" charset="0"/>
                <a:cs typeface="Times New Roman" panose="02020603050405020304" pitchFamily="18" charset="0"/>
              </a:rPr>
              <a:t>A list of University Open Days is available online, on the UCAS website, and in the Careers Library and I </a:t>
            </a:r>
            <a:r>
              <a:rPr lang="en-GB" sz="2400" dirty="0" smtClean="0">
                <a:solidFill>
                  <a:prstClr val="black"/>
                </a:solidFill>
                <a:latin typeface="Gill Sans MT" panose="020B0502020104020203" pitchFamily="34" charset="0"/>
                <a:cs typeface="Times New Roman" panose="02020603050405020304" pitchFamily="18" charset="0"/>
              </a:rPr>
              <a:t>recommend </a:t>
            </a:r>
            <a:r>
              <a:rPr lang="en-GB" sz="2400" dirty="0">
                <a:solidFill>
                  <a:prstClr val="black"/>
                </a:solidFill>
                <a:latin typeface="Gill Sans MT" panose="020B0502020104020203" pitchFamily="34" charset="0"/>
                <a:cs typeface="Times New Roman" panose="02020603050405020304" pitchFamily="18" charset="0"/>
              </a:rPr>
              <a:t>students to avail themselves of the opportunity to visit possible colleges of interest to them before September. </a:t>
            </a:r>
            <a:endParaRPr lang="en-GB" sz="2400" dirty="0" smtClean="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r>
              <a:rPr lang="en-GB" sz="2400" dirty="0" smtClean="0">
                <a:solidFill>
                  <a:prstClr val="black"/>
                </a:solidFill>
                <a:latin typeface="Gill Sans MT" panose="020B0502020104020203" pitchFamily="34" charset="0"/>
                <a:cs typeface="Times New Roman" panose="02020603050405020304" pitchFamily="18" charset="0"/>
              </a:rPr>
              <a:t>To students: </a:t>
            </a:r>
            <a:r>
              <a:rPr lang="en-GB" sz="2400" b="1" dirty="0" smtClean="0">
                <a:solidFill>
                  <a:prstClr val="black"/>
                </a:solidFill>
                <a:latin typeface="Gill Sans MT" panose="020B0502020104020203" pitchFamily="34" charset="0"/>
                <a:cs typeface="Times New Roman" panose="02020603050405020304" pitchFamily="18" charset="0"/>
              </a:rPr>
              <a:t>take responsibility – it is your choice – it is your life</a:t>
            </a:r>
            <a:r>
              <a:rPr lang="en-GB" sz="2400" dirty="0" smtClean="0">
                <a:solidFill>
                  <a:prstClr val="black"/>
                </a:solidFill>
                <a:latin typeface="Gill Sans MT" panose="020B0502020104020203" pitchFamily="34" charset="0"/>
                <a:cs typeface="Times New Roman" panose="02020603050405020304" pitchFamily="18" charset="0"/>
              </a:rPr>
              <a:t>. </a:t>
            </a:r>
          </a:p>
          <a:p>
            <a:pPr fontAlgn="auto">
              <a:spcBef>
                <a:spcPts val="0"/>
              </a:spcBef>
              <a:spcAft>
                <a:spcPts val="0"/>
              </a:spcAft>
            </a:pPr>
            <a:endParaRPr lang="en-GB" sz="2400" dirty="0">
              <a:solidFill>
                <a:prstClr val="black"/>
              </a:solidFill>
              <a:latin typeface="Gill Sans MT" panose="020B0502020104020203" pitchFamily="34" charset="0"/>
              <a:cs typeface="Times New Roman" panose="02020603050405020304" pitchFamily="18" charset="0"/>
            </a:endParaRPr>
          </a:p>
          <a:p>
            <a:pPr fontAlgn="auto">
              <a:spcBef>
                <a:spcPts val="0"/>
              </a:spcBef>
              <a:spcAft>
                <a:spcPts val="0"/>
              </a:spcAft>
            </a:pPr>
            <a:r>
              <a:rPr lang="en-GB" sz="2400" dirty="0" smtClean="0">
                <a:solidFill>
                  <a:prstClr val="black"/>
                </a:solidFill>
                <a:latin typeface="Gill Sans MT" panose="020B0502020104020203" pitchFamily="34" charset="0"/>
                <a:cs typeface="Times New Roman" panose="02020603050405020304" pitchFamily="18" charset="0"/>
              </a:rPr>
              <a:t>Lastly</a:t>
            </a:r>
            <a:r>
              <a:rPr lang="en-GB" sz="2400" b="1" dirty="0" smtClean="0">
                <a:solidFill>
                  <a:prstClr val="black"/>
                </a:solidFill>
                <a:latin typeface="Gill Sans MT" panose="020B0502020104020203" pitchFamily="34" charset="0"/>
                <a:cs typeface="Times New Roman" panose="02020603050405020304" pitchFamily="18" charset="0"/>
              </a:rPr>
              <a:t>: Good luck!</a:t>
            </a:r>
            <a:endParaRPr lang="en-GB" sz="2400" b="1" dirty="0">
              <a:solidFill>
                <a:prstClr val="black"/>
              </a:solidFill>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5190674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eling-lost-why-i-started-.gif"/>
          <p:cNvPicPr>
            <a:picLocks noChangeAspect="1"/>
          </p:cNvPicPr>
          <p:nvPr/>
        </p:nvPicPr>
        <p:blipFill>
          <a:blip r:embed="rId2" cstate="screen"/>
          <a:stretch>
            <a:fillRect/>
          </a:stretch>
        </p:blipFill>
        <p:spPr>
          <a:xfrm>
            <a:off x="0" y="7837"/>
            <a:ext cx="9906000" cy="6733531"/>
          </a:xfrm>
          <a:prstGeom prst="rect">
            <a:avLst/>
          </a:prstGeom>
          <a:ln w="0">
            <a:noFill/>
          </a:ln>
          <a:effectLst>
            <a:glow rad="127000">
              <a:schemeClr val="bg1"/>
            </a:glow>
            <a:outerShdw blurRad="63500" sx="102000" sy="102000" algn="ctr" rotWithShape="0">
              <a:prstClr val="black">
                <a:alpha val="40000"/>
              </a:prstClr>
            </a:outerShdw>
            <a:softEdge rad="63500"/>
          </a:effectLst>
        </p:spPr>
      </p:pic>
      <p:sp>
        <p:nvSpPr>
          <p:cNvPr id="5" name="Rectangle 4"/>
          <p:cNvSpPr/>
          <p:nvPr/>
        </p:nvSpPr>
        <p:spPr>
          <a:xfrm>
            <a:off x="776536" y="476672"/>
            <a:ext cx="4953000" cy="1077218"/>
          </a:xfrm>
          <a:prstGeom prst="rect">
            <a:avLst/>
          </a:prstGeom>
        </p:spPr>
        <p:txBody>
          <a:bodyPr>
            <a:spAutoFit/>
          </a:bodyPr>
          <a:lstStyle/>
          <a:p>
            <a:r>
              <a:rPr lang="en-GB" sz="4000" dirty="0">
                <a:solidFill>
                  <a:prstClr val="black"/>
                </a:solidFill>
                <a:latin typeface="Gill Sans MT" panose="020B0502020104020203" pitchFamily="34" charset="0"/>
              </a:rPr>
              <a:t>Alternative Pathways</a:t>
            </a:r>
            <a:r>
              <a:rPr lang="en-GB" dirty="0">
                <a:solidFill>
                  <a:prstClr val="black"/>
                </a:solidFill>
                <a:latin typeface="Gill Sans MT" panose="020B0502020104020203" pitchFamily="34" charset="0"/>
              </a:rPr>
              <a:t/>
            </a:r>
            <a:br>
              <a:rPr lang="en-GB" dirty="0">
                <a:solidFill>
                  <a:prstClr val="black"/>
                </a:solidFill>
                <a:latin typeface="Gill Sans MT" panose="020B0502020104020203" pitchFamily="34" charset="0"/>
              </a:rPr>
            </a:br>
            <a:r>
              <a:rPr lang="en-GB" sz="2400" dirty="0">
                <a:solidFill>
                  <a:prstClr val="black"/>
                </a:solidFill>
                <a:latin typeface="Gill Sans MT" panose="020B0502020104020203" pitchFamily="34" charset="0"/>
              </a:rPr>
              <a:t>Mrs </a:t>
            </a:r>
            <a:r>
              <a:rPr lang="en-GB" sz="2400" dirty="0" err="1">
                <a:solidFill>
                  <a:prstClr val="black"/>
                </a:solidFill>
                <a:latin typeface="Gill Sans MT" panose="020B0502020104020203" pitchFamily="34" charset="0"/>
              </a:rPr>
              <a:t>Aysen</a:t>
            </a:r>
            <a:r>
              <a:rPr lang="en-GB" sz="2400" dirty="0">
                <a:solidFill>
                  <a:prstClr val="black"/>
                </a:solidFill>
                <a:latin typeface="Gill Sans MT" panose="020B0502020104020203" pitchFamily="34" charset="0"/>
              </a:rPr>
              <a:t> Tekin</a:t>
            </a:r>
            <a:endParaRPr lang="en-GB" dirty="0"/>
          </a:p>
        </p:txBody>
      </p:sp>
    </p:spTree>
    <p:extLst>
      <p:ext uri="{BB962C8B-B14F-4D97-AF65-F5344CB8AC3E}">
        <p14:creationId xmlns:p14="http://schemas.microsoft.com/office/powerpoint/2010/main" val="36898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Finally - It’s not school </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r>
              <a:rPr lang="en-GB" dirty="0" smtClean="0">
                <a:latin typeface="Gill Sans MT" panose="020B0502020104020203" pitchFamily="34" charset="0"/>
              </a:rPr>
              <a:t>Be ready for this …there can be pit falls</a:t>
            </a:r>
          </a:p>
          <a:p>
            <a:endParaRPr lang="en-GB" dirty="0">
              <a:latin typeface="Gill Sans MT" panose="020B0502020104020203" pitchFamily="34" charset="0"/>
            </a:endParaRPr>
          </a:p>
          <a:p>
            <a:r>
              <a:rPr lang="en-GB" dirty="0" smtClean="0">
                <a:latin typeface="Gill Sans MT" panose="020B0502020104020203" pitchFamily="34" charset="0"/>
              </a:rPr>
              <a:t>Financial, social, emotional, behavioural</a:t>
            </a:r>
          </a:p>
          <a:p>
            <a:endParaRPr lang="en-GB" dirty="0">
              <a:latin typeface="Gill Sans MT" panose="020B0502020104020203" pitchFamily="34" charset="0"/>
            </a:endParaRPr>
          </a:p>
          <a:p>
            <a:r>
              <a:rPr lang="en-GB" dirty="0" smtClean="0">
                <a:latin typeface="Gill Sans MT" panose="020B0502020104020203" pitchFamily="34" charset="0"/>
              </a:rPr>
              <a:t>What is your support mechanism at </a:t>
            </a:r>
            <a:r>
              <a:rPr lang="en-GB" dirty="0" err="1" smtClean="0">
                <a:latin typeface="Gill Sans MT" panose="020B0502020104020203" pitchFamily="34" charset="0"/>
              </a:rPr>
              <a:t>Uni</a:t>
            </a:r>
            <a:r>
              <a:rPr lang="en-GB" dirty="0" smtClean="0">
                <a:latin typeface="Gill Sans MT" panose="020B0502020104020203" pitchFamily="34" charset="0"/>
              </a:rPr>
              <a:t>? </a:t>
            </a:r>
            <a:endParaRPr lang="en-GB" dirty="0">
              <a:latin typeface="Gill Sans MT" panose="020B0502020104020203" pitchFamily="34" charset="0"/>
            </a:endParaRPr>
          </a:p>
        </p:txBody>
      </p:sp>
    </p:spTree>
    <p:extLst>
      <p:ext uri="{BB962C8B-B14F-4D97-AF65-F5344CB8AC3E}">
        <p14:creationId xmlns:p14="http://schemas.microsoft.com/office/powerpoint/2010/main" val="1579285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Apprenticeships</a:t>
            </a:r>
          </a:p>
          <a:p>
            <a:endParaRPr lang="en-GB" dirty="0"/>
          </a:p>
          <a:p>
            <a:r>
              <a:rPr lang="en-GB" dirty="0" smtClean="0"/>
              <a:t>Gap year</a:t>
            </a:r>
          </a:p>
          <a:p>
            <a:pPr marL="0" indent="0">
              <a:buNone/>
            </a:pPr>
            <a:endParaRPr lang="en-GB" dirty="0"/>
          </a:p>
        </p:txBody>
      </p:sp>
    </p:spTree>
    <p:extLst>
      <p:ext uri="{BB962C8B-B14F-4D97-AF65-F5344CB8AC3E}">
        <p14:creationId xmlns:p14="http://schemas.microsoft.com/office/powerpoint/2010/main" val="2529015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Gill Sans MT" panose="020B0502020104020203" pitchFamily="34" charset="0"/>
              </a:rPr>
              <a:t>What is an apprenticeship?</a:t>
            </a:r>
            <a:endParaRPr lang="en-GB" sz="4000" b="1" dirty="0">
              <a:latin typeface="Gill Sans MT" panose="020B0502020104020203" pitchFamily="34" charset="0"/>
            </a:endParaRPr>
          </a:p>
        </p:txBody>
      </p:sp>
      <p:sp>
        <p:nvSpPr>
          <p:cNvPr id="3" name="Content Placeholder 2"/>
          <p:cNvSpPr>
            <a:spLocks noGrp="1"/>
          </p:cNvSpPr>
          <p:nvPr>
            <p:ph idx="1"/>
          </p:nvPr>
        </p:nvSpPr>
        <p:spPr/>
        <p:txBody>
          <a:bodyPr>
            <a:noAutofit/>
          </a:bodyPr>
          <a:lstStyle/>
          <a:p>
            <a:r>
              <a:rPr lang="en-GB" dirty="0">
                <a:latin typeface="Gill Sans MT" panose="020B0502020104020203" pitchFamily="34" charset="0"/>
              </a:rPr>
              <a:t>Apprenticeships are paid jobs that </a:t>
            </a:r>
            <a:r>
              <a:rPr lang="en-GB" dirty="0" smtClean="0">
                <a:latin typeface="Gill Sans MT" panose="020B0502020104020203" pitchFamily="34" charset="0"/>
              </a:rPr>
              <a:t>incorporates training, leading to a nationally recognised qualification. </a:t>
            </a:r>
          </a:p>
          <a:p>
            <a:endParaRPr lang="en-GB" dirty="0" smtClean="0">
              <a:latin typeface="Gill Sans MT" panose="020B0502020104020203" pitchFamily="34" charset="0"/>
            </a:endParaRPr>
          </a:p>
          <a:p>
            <a:r>
              <a:rPr lang="en-GB" dirty="0">
                <a:solidFill>
                  <a:srgbClr val="000000"/>
                </a:solidFill>
                <a:latin typeface="Gill Sans MT" panose="020B0502020104020203" pitchFamily="34" charset="0"/>
              </a:rPr>
              <a:t>Over 3.4 million apprenticeships were started between 2010/11 and </a:t>
            </a:r>
            <a:r>
              <a:rPr lang="en-GB" dirty="0" smtClean="0">
                <a:solidFill>
                  <a:srgbClr val="000000"/>
                </a:solidFill>
                <a:latin typeface="Gill Sans MT" panose="020B0502020104020203" pitchFamily="34" charset="0"/>
              </a:rPr>
              <a:t>2016/17. </a:t>
            </a:r>
          </a:p>
          <a:p>
            <a:endParaRPr lang="en-GB" dirty="0" smtClean="0">
              <a:latin typeface="Gill Sans MT" panose="020B0502020104020203" pitchFamily="34" charset="0"/>
            </a:endParaRPr>
          </a:p>
          <a:p>
            <a:r>
              <a:rPr lang="en-GB" dirty="0">
                <a:latin typeface="Gill Sans MT" panose="020B0502020104020203" pitchFamily="34" charset="0"/>
              </a:rPr>
              <a:t>In 2016/17, </a:t>
            </a:r>
            <a:r>
              <a:rPr lang="en-GB" dirty="0" smtClean="0">
                <a:solidFill>
                  <a:srgbClr val="000000"/>
                </a:solidFill>
                <a:latin typeface="Gill Sans MT" panose="020B0502020104020203" pitchFamily="34" charset="0"/>
              </a:rPr>
              <a:t>912,200 people were participating in an </a:t>
            </a:r>
            <a:r>
              <a:rPr lang="en-GB" dirty="0" smtClean="0">
                <a:latin typeface="Gill Sans MT" panose="020B0502020104020203" pitchFamily="34" charset="0"/>
              </a:rPr>
              <a:t>apprenticeship in England. </a:t>
            </a:r>
            <a:endParaRPr lang="en-GB" dirty="0">
              <a:latin typeface="Gill Sans MT" panose="020B0502020104020203" pitchFamily="34" charset="0"/>
            </a:endParaRPr>
          </a:p>
        </p:txBody>
      </p:sp>
    </p:spTree>
    <p:extLst>
      <p:ext uri="{BB962C8B-B14F-4D97-AF65-F5344CB8AC3E}">
        <p14:creationId xmlns:p14="http://schemas.microsoft.com/office/powerpoint/2010/main" val="2685714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Gill Sans MT" panose="020B0502020104020203" pitchFamily="34" charset="0"/>
              </a:rPr>
              <a:t>Benefits</a:t>
            </a:r>
            <a:endParaRPr lang="en-GB" sz="4000" b="1" dirty="0">
              <a:latin typeface="Gill Sans MT" panose="020B0502020104020203" pitchFamily="34" charset="0"/>
            </a:endParaRPr>
          </a:p>
        </p:txBody>
      </p:sp>
      <p:sp>
        <p:nvSpPr>
          <p:cNvPr id="3" name="Content Placeholder 2"/>
          <p:cNvSpPr>
            <a:spLocks noGrp="1"/>
          </p:cNvSpPr>
          <p:nvPr>
            <p:ph idx="1"/>
          </p:nvPr>
        </p:nvSpPr>
        <p:spPr/>
        <p:txBody>
          <a:bodyPr/>
          <a:lstStyle/>
          <a:p>
            <a:r>
              <a:rPr lang="en-GB" dirty="0" smtClean="0">
                <a:latin typeface="Gill Sans MT" panose="020B0502020104020203" pitchFamily="34" charset="0"/>
              </a:rPr>
              <a:t>Degree level and beyond</a:t>
            </a: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Over 50 universities are offering a range of degree apprenticeships (more to be confirmed)</a:t>
            </a: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Training and earning a salary</a:t>
            </a:r>
          </a:p>
          <a:p>
            <a:pPr marL="0" indent="0">
              <a:buNone/>
            </a:pPr>
            <a:endParaRPr lang="en-GB" dirty="0"/>
          </a:p>
        </p:txBody>
      </p:sp>
    </p:spTree>
    <p:extLst>
      <p:ext uri="{BB962C8B-B14F-4D97-AF65-F5344CB8AC3E}">
        <p14:creationId xmlns:p14="http://schemas.microsoft.com/office/powerpoint/2010/main" val="1759753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800" dirty="0">
                <a:latin typeface="Gill Sans MT" panose="020B0502020104020203" pitchFamily="34" charset="0"/>
              </a:rPr>
              <a:t>There were over 1,670 degree level apprenticeship starts in 2016 to 2017, including foundation </a:t>
            </a:r>
            <a:r>
              <a:rPr lang="en-GB" sz="2800" dirty="0" smtClean="0">
                <a:latin typeface="Gill Sans MT" panose="020B0502020104020203" pitchFamily="34" charset="0"/>
              </a:rPr>
              <a:t>degrees and </a:t>
            </a:r>
            <a:r>
              <a:rPr lang="en-GB" sz="2800" dirty="0">
                <a:latin typeface="Gill Sans MT" panose="020B0502020104020203" pitchFamily="34" charset="0"/>
              </a:rPr>
              <a:t>full honours degrees. </a:t>
            </a:r>
            <a:endParaRPr lang="en-GB" sz="2800" dirty="0" smtClean="0">
              <a:latin typeface="Gill Sans MT" panose="020B0502020104020203" pitchFamily="34" charset="0"/>
            </a:endParaRPr>
          </a:p>
          <a:p>
            <a:endParaRPr lang="en-GB" sz="2800" dirty="0">
              <a:latin typeface="Gill Sans MT" panose="020B0502020104020203" pitchFamily="34" charset="0"/>
            </a:endParaRPr>
          </a:p>
          <a:p>
            <a:r>
              <a:rPr lang="en-GB" sz="2800" dirty="0" smtClean="0">
                <a:latin typeface="Gill Sans MT" panose="020B0502020104020203" pitchFamily="34" charset="0"/>
              </a:rPr>
              <a:t>These </a:t>
            </a:r>
            <a:r>
              <a:rPr lang="en-GB" sz="2800" dirty="0">
                <a:latin typeface="Gill Sans MT" panose="020B0502020104020203" pitchFamily="34" charset="0"/>
              </a:rPr>
              <a:t>include job roles ranging from legal services to banking and engineering.</a:t>
            </a:r>
          </a:p>
        </p:txBody>
      </p:sp>
    </p:spTree>
    <p:extLst>
      <p:ext uri="{BB962C8B-B14F-4D97-AF65-F5344CB8AC3E}">
        <p14:creationId xmlns:p14="http://schemas.microsoft.com/office/powerpoint/2010/main" val="2043620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Minimum wage (£3.70)</a:t>
            </a:r>
          </a:p>
          <a:p>
            <a:endParaRPr lang="en-GB" dirty="0" smtClean="0"/>
          </a:p>
          <a:p>
            <a:r>
              <a:rPr lang="en-GB" dirty="0" smtClean="0"/>
              <a:t>Pay is dependent on the sector, region and apprenticeship level</a:t>
            </a:r>
          </a:p>
          <a:p>
            <a:endParaRPr lang="en-GB" dirty="0" smtClean="0"/>
          </a:p>
          <a:p>
            <a:r>
              <a:rPr lang="en-GB" dirty="0" smtClean="0"/>
              <a:t>Some companies pay up to £500 per week</a:t>
            </a:r>
          </a:p>
          <a:p>
            <a:endParaRPr lang="en-GB" dirty="0" smtClean="0"/>
          </a:p>
          <a:p>
            <a:r>
              <a:rPr lang="en-GB" dirty="0" smtClean="0"/>
              <a:t>‘Find an apprenticeship’ provides more details on salaries and entry criteria for specific apprenticeship occupations</a:t>
            </a:r>
            <a:endParaRPr lang="en-GB" dirty="0"/>
          </a:p>
        </p:txBody>
      </p:sp>
    </p:spTree>
    <p:extLst>
      <p:ext uri="{BB962C8B-B14F-4D97-AF65-F5344CB8AC3E}">
        <p14:creationId xmlns:p14="http://schemas.microsoft.com/office/powerpoint/2010/main" val="290452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64" y="240552"/>
            <a:ext cx="9777536" cy="6406694"/>
          </a:xfrm>
        </p:spPr>
      </p:pic>
    </p:spTree>
    <p:extLst>
      <p:ext uri="{BB962C8B-B14F-4D97-AF65-F5344CB8AC3E}">
        <p14:creationId xmlns:p14="http://schemas.microsoft.com/office/powerpoint/2010/main" val="1249113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Apprenticeships</a:t>
            </a:r>
            <a:endParaRPr lang="en-GB" dirty="0"/>
          </a:p>
        </p:txBody>
      </p:sp>
      <p:sp>
        <p:nvSpPr>
          <p:cNvPr id="8" name="Rounded Rectangle 7"/>
          <p:cNvSpPr/>
          <p:nvPr/>
        </p:nvSpPr>
        <p:spPr>
          <a:xfrm>
            <a:off x="350841" y="1268760"/>
            <a:ext cx="9126935" cy="57626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t>Different levels of Apprenticeship available</a:t>
            </a:r>
          </a:p>
        </p:txBody>
      </p:sp>
      <p:grpSp>
        <p:nvGrpSpPr>
          <p:cNvPr id="11" name="Group 10"/>
          <p:cNvGrpSpPr/>
          <p:nvPr/>
        </p:nvGrpSpPr>
        <p:grpSpPr>
          <a:xfrm>
            <a:off x="350491" y="5445224"/>
            <a:ext cx="9049005" cy="1412776"/>
            <a:chOff x="395536" y="5661248"/>
            <a:chExt cx="8352928" cy="612068"/>
          </a:xfrm>
        </p:grpSpPr>
        <p:sp>
          <p:nvSpPr>
            <p:cNvPr id="9" name="Up Arrow Callout 8"/>
            <p:cNvSpPr/>
            <p:nvPr/>
          </p:nvSpPr>
          <p:spPr>
            <a:xfrm>
              <a:off x="5760132" y="5661248"/>
              <a:ext cx="2916324"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Callout 9"/>
            <p:cNvSpPr/>
            <p:nvPr/>
          </p:nvSpPr>
          <p:spPr>
            <a:xfrm>
              <a:off x="395536" y="5661248"/>
              <a:ext cx="2916324"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Callout 5"/>
            <p:cNvSpPr/>
            <p:nvPr/>
          </p:nvSpPr>
          <p:spPr>
            <a:xfrm>
              <a:off x="395536" y="5661248"/>
              <a:ext cx="8352928"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774147" y="6163580"/>
            <a:ext cx="6513724" cy="369332"/>
          </a:xfrm>
          <a:prstGeom prst="rect">
            <a:avLst/>
          </a:prstGeom>
          <a:noFill/>
        </p:spPr>
        <p:txBody>
          <a:bodyPr wrap="square" rtlCol="0">
            <a:spAutoFit/>
          </a:bodyPr>
          <a:lstStyle/>
          <a:p>
            <a:r>
              <a:rPr lang="en-GB" sz="1800" dirty="0" smtClean="0">
                <a:latin typeface="Gill Sans MT" panose="020B0502020104020203" pitchFamily="34" charset="0"/>
              </a:rPr>
              <a:t>Plus knowledge, competence, and employability skills</a:t>
            </a:r>
            <a:endParaRPr lang="en-GB" sz="1800" dirty="0">
              <a:latin typeface="Gill Sans MT" panose="020B0502020104020203" pitchFamily="34" charset="0"/>
            </a:endParaRPr>
          </a:p>
        </p:txBody>
      </p:sp>
      <p:grpSp>
        <p:nvGrpSpPr>
          <p:cNvPr id="13" name="Group 12"/>
          <p:cNvGrpSpPr/>
          <p:nvPr/>
        </p:nvGrpSpPr>
        <p:grpSpPr>
          <a:xfrm>
            <a:off x="467502" y="1988840"/>
            <a:ext cx="8892988" cy="3420380"/>
            <a:chOff x="431540" y="2816932"/>
            <a:chExt cx="8208912" cy="3420380"/>
          </a:xfrm>
        </p:grpSpPr>
        <p:sp>
          <p:nvSpPr>
            <p:cNvPr id="14" name="Rectangle 13"/>
            <p:cNvSpPr/>
            <p:nvPr/>
          </p:nvSpPr>
          <p:spPr>
            <a:xfrm>
              <a:off x="431540" y="3825044"/>
              <a:ext cx="2520280" cy="24122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1540" y="2816932"/>
              <a:ext cx="2520280" cy="10094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120172" y="3825044"/>
              <a:ext cx="2520280" cy="24122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20172" y="2816932"/>
              <a:ext cx="2520280" cy="10094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275856" y="3825044"/>
              <a:ext cx="2520280" cy="24122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75856" y="2816932"/>
              <a:ext cx="2520280" cy="10094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31540" y="2888940"/>
              <a:ext cx="2484276" cy="830997"/>
            </a:xfrm>
            <a:prstGeom prst="rect">
              <a:avLst/>
            </a:prstGeom>
            <a:noFill/>
          </p:spPr>
          <p:txBody>
            <a:bodyPr wrap="square" rtlCol="0">
              <a:spAutoFit/>
            </a:bodyPr>
            <a:lstStyle/>
            <a:p>
              <a:pPr algn="ctr"/>
              <a:r>
                <a:rPr lang="en-GB" sz="2400" dirty="0" smtClean="0">
                  <a:solidFill>
                    <a:schemeClr val="bg1"/>
                  </a:solidFill>
                </a:rPr>
                <a:t>Intermediate</a:t>
              </a:r>
            </a:p>
            <a:p>
              <a:pPr algn="ctr"/>
              <a:r>
                <a:rPr lang="en-GB" sz="2400" dirty="0" smtClean="0">
                  <a:solidFill>
                    <a:schemeClr val="bg1"/>
                  </a:solidFill>
                </a:rPr>
                <a:t>Apprenticeship</a:t>
              </a:r>
              <a:endParaRPr lang="en-GB" sz="2400" dirty="0">
                <a:solidFill>
                  <a:schemeClr val="bg1"/>
                </a:solidFill>
              </a:endParaRPr>
            </a:p>
          </p:txBody>
        </p:sp>
        <p:sp>
          <p:nvSpPr>
            <p:cNvPr id="21" name="TextBox 20"/>
            <p:cNvSpPr txBox="1"/>
            <p:nvPr/>
          </p:nvSpPr>
          <p:spPr>
            <a:xfrm>
              <a:off x="3311860" y="2888940"/>
              <a:ext cx="2484276" cy="830997"/>
            </a:xfrm>
            <a:prstGeom prst="rect">
              <a:avLst/>
            </a:prstGeom>
            <a:noFill/>
          </p:spPr>
          <p:txBody>
            <a:bodyPr wrap="square" rtlCol="0">
              <a:spAutoFit/>
            </a:bodyPr>
            <a:lstStyle/>
            <a:p>
              <a:pPr algn="ctr"/>
              <a:r>
                <a:rPr lang="en-GB" sz="2400" dirty="0" smtClean="0">
                  <a:solidFill>
                    <a:schemeClr val="bg1"/>
                  </a:solidFill>
                </a:rPr>
                <a:t>Advanced</a:t>
              </a:r>
            </a:p>
            <a:p>
              <a:pPr algn="ctr"/>
              <a:r>
                <a:rPr lang="en-GB" sz="2400" dirty="0" smtClean="0">
                  <a:solidFill>
                    <a:schemeClr val="bg1"/>
                  </a:solidFill>
                </a:rPr>
                <a:t>Apprenticeship</a:t>
              </a:r>
              <a:endParaRPr lang="en-GB" sz="2400" dirty="0">
                <a:solidFill>
                  <a:schemeClr val="bg1"/>
                </a:solidFill>
              </a:endParaRPr>
            </a:p>
          </p:txBody>
        </p:sp>
        <p:sp>
          <p:nvSpPr>
            <p:cNvPr id="22" name="TextBox 21"/>
            <p:cNvSpPr txBox="1"/>
            <p:nvPr/>
          </p:nvSpPr>
          <p:spPr>
            <a:xfrm>
              <a:off x="6120172" y="2888940"/>
              <a:ext cx="2484276" cy="830997"/>
            </a:xfrm>
            <a:prstGeom prst="rect">
              <a:avLst/>
            </a:prstGeom>
            <a:noFill/>
          </p:spPr>
          <p:txBody>
            <a:bodyPr wrap="square" rtlCol="0">
              <a:spAutoFit/>
            </a:bodyPr>
            <a:lstStyle/>
            <a:p>
              <a:pPr algn="ctr"/>
              <a:r>
                <a:rPr lang="en-GB" sz="2400" dirty="0" smtClean="0">
                  <a:solidFill>
                    <a:schemeClr val="bg1"/>
                  </a:solidFill>
                </a:rPr>
                <a:t>Higher</a:t>
              </a:r>
            </a:p>
            <a:p>
              <a:pPr algn="ctr"/>
              <a:r>
                <a:rPr lang="en-GB" sz="2400" dirty="0" smtClean="0">
                  <a:solidFill>
                    <a:schemeClr val="bg1"/>
                  </a:solidFill>
                </a:rPr>
                <a:t>Apprenticeship</a:t>
              </a:r>
              <a:endParaRPr lang="en-GB" sz="2400" dirty="0">
                <a:solidFill>
                  <a:schemeClr val="bg1"/>
                </a:solidFill>
              </a:endParaRPr>
            </a:p>
          </p:txBody>
        </p:sp>
        <p:sp>
          <p:nvSpPr>
            <p:cNvPr id="23" name="TextBox 22"/>
            <p:cNvSpPr txBox="1"/>
            <p:nvPr/>
          </p:nvSpPr>
          <p:spPr>
            <a:xfrm>
              <a:off x="503548" y="3969060"/>
              <a:ext cx="2376264" cy="1877437"/>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 2</a:t>
              </a:r>
            </a:p>
            <a:p>
              <a:pPr>
                <a:spcBef>
                  <a:spcPts val="600"/>
                </a:spcBef>
                <a:spcAft>
                  <a:spcPts val="600"/>
                </a:spcAft>
                <a:buFont typeface="Arial" pitchFamily="34" charset="0"/>
                <a:buChar char="•"/>
              </a:pPr>
              <a:r>
                <a:rPr lang="en-GB" sz="2400" dirty="0" smtClean="0"/>
                <a:t>12-18 months</a:t>
              </a:r>
            </a:p>
            <a:p>
              <a:pPr>
                <a:spcBef>
                  <a:spcPts val="600"/>
                </a:spcBef>
                <a:spcAft>
                  <a:spcPts val="600"/>
                </a:spcAft>
                <a:buFont typeface="Arial" pitchFamily="34" charset="0"/>
                <a:buChar char="•"/>
              </a:pPr>
              <a:r>
                <a:rPr lang="en-GB" sz="2400" dirty="0" smtClean="0"/>
                <a:t>Equivalent to 5 GCSEs A* - C</a:t>
              </a:r>
              <a:endParaRPr lang="en-GB" sz="2400" dirty="0"/>
            </a:p>
          </p:txBody>
        </p:sp>
        <p:sp>
          <p:nvSpPr>
            <p:cNvPr id="24" name="TextBox 23"/>
            <p:cNvSpPr txBox="1"/>
            <p:nvPr/>
          </p:nvSpPr>
          <p:spPr>
            <a:xfrm>
              <a:off x="3455876" y="3969060"/>
              <a:ext cx="2376264" cy="1877437"/>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 3</a:t>
              </a:r>
            </a:p>
            <a:p>
              <a:pPr>
                <a:spcBef>
                  <a:spcPts val="600"/>
                </a:spcBef>
                <a:spcAft>
                  <a:spcPts val="600"/>
                </a:spcAft>
                <a:buFont typeface="Arial" pitchFamily="34" charset="0"/>
                <a:buChar char="•"/>
              </a:pPr>
              <a:r>
                <a:rPr lang="en-GB" sz="2400" dirty="0" smtClean="0"/>
                <a:t>18-48 months</a:t>
              </a:r>
            </a:p>
            <a:p>
              <a:pPr>
                <a:spcBef>
                  <a:spcPts val="600"/>
                </a:spcBef>
                <a:spcAft>
                  <a:spcPts val="600"/>
                </a:spcAft>
                <a:buFont typeface="Arial" pitchFamily="34" charset="0"/>
                <a:buChar char="•"/>
              </a:pPr>
              <a:r>
                <a:rPr lang="en-GB" sz="2400" dirty="0" smtClean="0"/>
                <a:t>Equivalent to 2 A-levels</a:t>
              </a:r>
              <a:endParaRPr lang="en-GB" sz="2400" dirty="0"/>
            </a:p>
          </p:txBody>
        </p:sp>
        <p:sp>
          <p:nvSpPr>
            <p:cNvPr id="25" name="TextBox 24"/>
            <p:cNvSpPr txBox="1"/>
            <p:nvPr/>
          </p:nvSpPr>
          <p:spPr>
            <a:xfrm>
              <a:off x="6192180" y="3897052"/>
              <a:ext cx="2448272" cy="2246769"/>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Levels 4,5,6,7</a:t>
              </a:r>
            </a:p>
            <a:p>
              <a:pPr>
                <a:spcBef>
                  <a:spcPts val="600"/>
                </a:spcBef>
                <a:spcAft>
                  <a:spcPts val="600"/>
                </a:spcAft>
                <a:buFont typeface="Arial" pitchFamily="34" charset="0"/>
                <a:buChar char="•"/>
              </a:pPr>
              <a:r>
                <a:rPr lang="en-GB" sz="2400" dirty="0" smtClean="0"/>
                <a:t>24 months+</a:t>
              </a:r>
            </a:p>
            <a:p>
              <a:pPr>
                <a:spcBef>
                  <a:spcPts val="600"/>
                </a:spcBef>
                <a:spcAft>
                  <a:spcPts val="600"/>
                </a:spcAft>
                <a:buFont typeface="Arial" pitchFamily="34" charset="0"/>
                <a:buChar char="•"/>
              </a:pPr>
              <a:r>
                <a:rPr lang="en-GB" sz="2400" dirty="0" smtClean="0"/>
                <a:t>Equivalent to foundation degree level+</a:t>
              </a:r>
            </a:p>
          </p:txBody>
        </p:sp>
      </p:grpSp>
    </p:spTree>
    <p:extLst>
      <p:ext uri="{BB962C8B-B14F-4D97-AF65-F5344CB8AC3E}">
        <p14:creationId xmlns:p14="http://schemas.microsoft.com/office/powerpoint/2010/main" val="2772018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en-GB" dirty="0">
                <a:solidFill>
                  <a:schemeClr val="tx1">
                    <a:lumMod val="65000"/>
                    <a:lumOff val="35000"/>
                  </a:schemeClr>
                </a:solidFill>
              </a:rPr>
              <a:t>Over three-quarters of respondents expect apprenticeships to play a bigger part in their recruitment in the future</a:t>
            </a:r>
            <a:r>
              <a:rPr lang="en-GB" dirty="0">
                <a:solidFill>
                  <a:schemeClr val="tx1">
                    <a:lumMod val="50000"/>
                    <a:lumOff val="50000"/>
                  </a:schemeClr>
                </a:solidFill>
              </a:rPr>
              <a:t>.</a:t>
            </a:r>
          </a:p>
        </p:txBody>
      </p:sp>
    </p:spTree>
    <p:extLst>
      <p:ext uri="{BB962C8B-B14F-4D97-AF65-F5344CB8AC3E}">
        <p14:creationId xmlns:p14="http://schemas.microsoft.com/office/powerpoint/2010/main" val="2559673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Gill Sans MT" panose="020B0502020104020203" pitchFamily="34" charset="0"/>
              </a:rPr>
              <a:t>How to apply</a:t>
            </a:r>
            <a:endParaRPr lang="en-GB" sz="4000" b="1" dirty="0">
              <a:latin typeface="Gill Sans MT" panose="020B0502020104020203" pitchFamily="34" charset="0"/>
            </a:endParaRPr>
          </a:p>
        </p:txBody>
      </p:sp>
      <p:sp>
        <p:nvSpPr>
          <p:cNvPr id="3" name="Content Placeholder 2"/>
          <p:cNvSpPr>
            <a:spLocks noGrp="1"/>
          </p:cNvSpPr>
          <p:nvPr>
            <p:ph idx="1"/>
          </p:nvPr>
        </p:nvSpPr>
        <p:spPr/>
        <p:txBody>
          <a:bodyPr>
            <a:noAutofit/>
          </a:bodyPr>
          <a:lstStyle/>
          <a:p>
            <a:r>
              <a:rPr lang="en-GB" dirty="0" smtClean="0">
                <a:latin typeface="Gill Sans MT" panose="020B0502020104020203" pitchFamily="34" charset="0"/>
              </a:rPr>
              <a:t>28,000 apprenticeship vacancies available online (source National Apprenticeship Service)</a:t>
            </a:r>
          </a:p>
          <a:p>
            <a:endParaRPr lang="en-GB" dirty="0" smtClean="0">
              <a:latin typeface="Gill Sans MT" panose="020B0502020104020203" pitchFamily="34" charset="0"/>
            </a:endParaRPr>
          </a:p>
          <a:p>
            <a:r>
              <a:rPr lang="en-GB" dirty="0" smtClean="0">
                <a:latin typeface="Gill Sans MT" panose="020B0502020104020203" pitchFamily="34" charset="0"/>
              </a:rPr>
              <a:t>Visit gov.uk/apply-apprenticeship</a:t>
            </a: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Speaker attending on 18 May</a:t>
            </a:r>
          </a:p>
          <a:p>
            <a:endParaRPr lang="en-GB" dirty="0" smtClean="0">
              <a:latin typeface="Gill Sans MT" panose="020B0502020104020203" pitchFamily="34" charset="0"/>
            </a:endParaRPr>
          </a:p>
          <a:p>
            <a:r>
              <a:rPr lang="en-GB" dirty="0" smtClean="0">
                <a:latin typeface="Gill Sans MT" panose="020B0502020104020203" pitchFamily="34" charset="0"/>
              </a:rPr>
              <a:t>Careers Fair 25 September 2018</a:t>
            </a:r>
            <a:endParaRPr lang="en-GB" dirty="0">
              <a:latin typeface="Gill Sans MT" panose="020B0502020104020203" pitchFamily="34" charset="0"/>
            </a:endParaRPr>
          </a:p>
        </p:txBody>
      </p:sp>
    </p:spTree>
    <p:extLst>
      <p:ext uri="{BB962C8B-B14F-4D97-AF65-F5344CB8AC3E}">
        <p14:creationId xmlns:p14="http://schemas.microsoft.com/office/powerpoint/2010/main" val="1367302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491" y="980729"/>
            <a:ext cx="7878875" cy="1815882"/>
          </a:xfrm>
          <a:prstGeom prst="rect">
            <a:avLst/>
          </a:prstGeom>
          <a:noFill/>
        </p:spPr>
        <p:txBody>
          <a:bodyPr wrap="square" rtlCol="0">
            <a:spAutoFit/>
          </a:bodyPr>
          <a:lstStyle/>
          <a:p>
            <a:r>
              <a:rPr lang="en-GB" sz="2800" dirty="0" smtClean="0">
                <a:solidFill>
                  <a:schemeClr val="tx1">
                    <a:lumMod val="50000"/>
                    <a:lumOff val="50000"/>
                  </a:schemeClr>
                </a:solidFill>
              </a:rPr>
              <a:t>What percentage of apprentices stay in employment after their schemes have finished? </a:t>
            </a:r>
          </a:p>
          <a:p>
            <a:endParaRPr lang="en-GB" sz="2800" dirty="0">
              <a:solidFill>
                <a:schemeClr val="tx1">
                  <a:lumMod val="50000"/>
                  <a:lumOff val="50000"/>
                </a:schemeClr>
              </a:solidFill>
            </a:endParaRPr>
          </a:p>
        </p:txBody>
      </p:sp>
      <p:sp>
        <p:nvSpPr>
          <p:cNvPr id="4" name="TextBox 3"/>
          <p:cNvSpPr txBox="1"/>
          <p:nvPr/>
        </p:nvSpPr>
        <p:spPr>
          <a:xfrm>
            <a:off x="3236809" y="2852937"/>
            <a:ext cx="4056451" cy="2215991"/>
          </a:xfrm>
          <a:prstGeom prst="rect">
            <a:avLst/>
          </a:prstGeom>
          <a:noFill/>
        </p:spPr>
        <p:txBody>
          <a:bodyPr wrap="square" rtlCol="0">
            <a:spAutoFit/>
          </a:bodyPr>
          <a:lstStyle/>
          <a:p>
            <a:r>
              <a:rPr lang="en-GB" sz="13800" dirty="0" smtClean="0">
                <a:solidFill>
                  <a:schemeClr val="tx1">
                    <a:lumMod val="50000"/>
                    <a:lumOff val="50000"/>
                  </a:schemeClr>
                </a:solidFill>
                <a:effectLst>
                  <a:outerShdw blurRad="63500" sx="102000" sy="102000" algn="ctr" rotWithShape="0">
                    <a:prstClr val="black">
                      <a:alpha val="40000"/>
                    </a:prstClr>
                  </a:outerShdw>
                </a:effectLst>
              </a:rPr>
              <a:t>90%</a:t>
            </a:r>
          </a:p>
        </p:txBody>
      </p:sp>
      <p:sp>
        <p:nvSpPr>
          <p:cNvPr id="9" name="TextBox 8"/>
          <p:cNvSpPr txBox="1"/>
          <p:nvPr/>
        </p:nvSpPr>
        <p:spPr>
          <a:xfrm>
            <a:off x="288794" y="6381328"/>
            <a:ext cx="9101512" cy="369332"/>
          </a:xfrm>
          <a:prstGeom prst="rect">
            <a:avLst/>
          </a:prstGeom>
          <a:noFill/>
        </p:spPr>
        <p:txBody>
          <a:bodyPr wrap="square" rtlCol="0">
            <a:spAutoFit/>
          </a:bodyPr>
          <a:lstStyle/>
          <a:p>
            <a:r>
              <a:rPr lang="en-GB" sz="1800" dirty="0" smtClean="0">
                <a:latin typeface="Arial" pitchFamily="34" charset="0"/>
                <a:cs typeface="Arial" pitchFamily="34" charset="0"/>
              </a:rPr>
              <a:t>National Apprenticeship Service</a:t>
            </a:r>
            <a:endParaRPr lang="en-GB" sz="1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12380507"/>
      </p:ext>
    </p:extLst>
  </p:cSld>
  <p:clrMapOvr>
    <a:masterClrMapping/>
  </p:clrMapOvr>
  <p:transition advTm="324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98" y="3817018"/>
            <a:ext cx="9126934" cy="720080"/>
          </a:xfrm>
        </p:spPr>
        <p:txBody>
          <a:bodyPr/>
          <a:lstStyle/>
          <a:p>
            <a:r>
              <a:rPr lang="en-US" dirty="0" smtClean="0"/>
              <a:t>Introduction to Higher Education</a:t>
            </a:r>
            <a:endParaRPr lang="en-US" dirty="0"/>
          </a:p>
        </p:txBody>
      </p:sp>
      <p:sp>
        <p:nvSpPr>
          <p:cNvPr id="3" name="Content Placeholder 2"/>
          <p:cNvSpPr>
            <a:spLocks noGrp="1"/>
          </p:cNvSpPr>
          <p:nvPr>
            <p:ph idx="1"/>
          </p:nvPr>
        </p:nvSpPr>
        <p:spPr>
          <a:xfrm>
            <a:off x="428497" y="4509120"/>
            <a:ext cx="9126934" cy="556728"/>
          </a:xfrm>
        </p:spPr>
        <p:txBody>
          <a:bodyPr/>
          <a:lstStyle/>
          <a:p>
            <a:r>
              <a:rPr lang="en-US" dirty="0" smtClean="0"/>
              <a:t>Kat Knight – Undergraduate Marketing and Recruitment Officer</a:t>
            </a:r>
            <a:endParaRPr lang="en-US" dirty="0"/>
          </a:p>
        </p:txBody>
      </p:sp>
    </p:spTree>
    <p:extLst>
      <p:ext uri="{BB962C8B-B14F-4D97-AF65-F5344CB8AC3E}">
        <p14:creationId xmlns:p14="http://schemas.microsoft.com/office/powerpoint/2010/main" val="39992067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62074"/>
          </a:xfrm>
        </p:spPr>
        <p:txBody>
          <a:bodyPr>
            <a:noAutofit/>
          </a:bodyPr>
          <a:lstStyle/>
          <a:p>
            <a:pPr lvl="0">
              <a:spcBef>
                <a:spcPct val="20000"/>
              </a:spcBef>
            </a:pPr>
            <a:r>
              <a:rPr lang="en-GB" sz="3200" b="1" dirty="0">
                <a:solidFill>
                  <a:prstClr val="black"/>
                </a:solidFill>
                <a:latin typeface="Gill Sans MT" panose="020B0502020104020203" pitchFamily="34" charset="0"/>
                <a:ea typeface="+mn-ea"/>
                <a:cs typeface="+mn-cs"/>
              </a:rPr>
              <a:t>Top 10 Apprenticeship Employers of </a:t>
            </a:r>
            <a:r>
              <a:rPr lang="en-GB" sz="3200" b="1" dirty="0" smtClean="0">
                <a:solidFill>
                  <a:prstClr val="black"/>
                </a:solidFill>
                <a:latin typeface="Gill Sans MT" panose="020B0502020104020203" pitchFamily="34" charset="0"/>
                <a:ea typeface="+mn-ea"/>
                <a:cs typeface="+mn-cs"/>
              </a:rPr>
              <a:t>2017</a:t>
            </a:r>
            <a:endParaRPr lang="en-GB" sz="5400" dirty="0">
              <a:latin typeface="Gill Sans MT" panose="020B0502020104020203" pitchFamily="34" charset="0"/>
            </a:endParaRPr>
          </a:p>
        </p:txBody>
      </p:sp>
      <p:sp>
        <p:nvSpPr>
          <p:cNvPr id="3" name="Content Placeholder 2"/>
          <p:cNvSpPr>
            <a:spLocks noGrp="1"/>
          </p:cNvSpPr>
          <p:nvPr>
            <p:ph idx="1"/>
          </p:nvPr>
        </p:nvSpPr>
        <p:spPr>
          <a:xfrm>
            <a:off x="632520" y="980728"/>
            <a:ext cx="8915400" cy="4525963"/>
          </a:xfrm>
        </p:spPr>
        <p:txBody>
          <a:bodyPr>
            <a:noAutofit/>
          </a:bodyPr>
          <a:lstStyle/>
          <a:p>
            <a:r>
              <a:rPr lang="en-GB" sz="2800" dirty="0" smtClean="0">
                <a:latin typeface="Gill Sans MT" panose="020B0502020104020203" pitchFamily="34" charset="0"/>
              </a:rPr>
              <a:t>Unilever</a:t>
            </a:r>
          </a:p>
          <a:p>
            <a:r>
              <a:rPr lang="en-GB" sz="2800" dirty="0" smtClean="0">
                <a:latin typeface="Gill Sans MT" panose="020B0502020104020203" pitchFamily="34" charset="0"/>
              </a:rPr>
              <a:t>Capgemini</a:t>
            </a:r>
            <a:endParaRPr lang="en-GB" sz="2800" dirty="0">
              <a:latin typeface="Gill Sans MT" panose="020B0502020104020203" pitchFamily="34" charset="0"/>
            </a:endParaRPr>
          </a:p>
          <a:p>
            <a:r>
              <a:rPr lang="en-GB" sz="2800" dirty="0">
                <a:latin typeface="Gill Sans MT" panose="020B0502020104020203" pitchFamily="34" charset="0"/>
              </a:rPr>
              <a:t>National </a:t>
            </a:r>
            <a:r>
              <a:rPr lang="en-GB" sz="2800" dirty="0" smtClean="0">
                <a:latin typeface="Gill Sans MT" panose="020B0502020104020203" pitchFamily="34" charset="0"/>
              </a:rPr>
              <a:t>Grid</a:t>
            </a:r>
            <a:endParaRPr lang="en-GB" sz="2800" dirty="0">
              <a:latin typeface="Gill Sans MT" panose="020B0502020104020203" pitchFamily="34" charset="0"/>
            </a:endParaRPr>
          </a:p>
          <a:p>
            <a:r>
              <a:rPr lang="en-GB" sz="2800" dirty="0">
                <a:latin typeface="Gill Sans MT" panose="020B0502020104020203" pitchFamily="34" charset="0"/>
              </a:rPr>
              <a:t>Bae </a:t>
            </a:r>
            <a:r>
              <a:rPr lang="en-GB" sz="2800" dirty="0" smtClean="0">
                <a:latin typeface="Gill Sans MT" panose="020B0502020104020203" pitchFamily="34" charset="0"/>
              </a:rPr>
              <a:t>Systems </a:t>
            </a:r>
            <a:endParaRPr lang="en-GB" sz="2800" dirty="0">
              <a:latin typeface="Gill Sans MT" panose="020B0502020104020203" pitchFamily="34" charset="0"/>
            </a:endParaRPr>
          </a:p>
          <a:p>
            <a:r>
              <a:rPr lang="en-GB" sz="2800" dirty="0" smtClean="0">
                <a:latin typeface="Gill Sans MT" panose="020B0502020104020203" pitchFamily="34" charset="0"/>
              </a:rPr>
              <a:t>Leonardo</a:t>
            </a:r>
            <a:endParaRPr lang="en-GB" sz="2800" dirty="0">
              <a:latin typeface="Gill Sans MT" panose="020B0502020104020203" pitchFamily="34" charset="0"/>
            </a:endParaRPr>
          </a:p>
          <a:p>
            <a:r>
              <a:rPr lang="en-GB" sz="2800" dirty="0" smtClean="0">
                <a:latin typeface="Gill Sans MT" panose="020B0502020104020203" pitchFamily="34" charset="0"/>
              </a:rPr>
              <a:t>GSK</a:t>
            </a:r>
            <a:endParaRPr lang="en-GB" sz="2800" dirty="0">
              <a:latin typeface="Gill Sans MT" panose="020B0502020104020203" pitchFamily="34" charset="0"/>
            </a:endParaRPr>
          </a:p>
          <a:p>
            <a:r>
              <a:rPr lang="en-GB" sz="2800" dirty="0" smtClean="0">
                <a:latin typeface="Gill Sans MT" panose="020B0502020104020203" pitchFamily="34" charset="0"/>
              </a:rPr>
              <a:t>Siemens</a:t>
            </a:r>
            <a:endParaRPr lang="en-GB" sz="2800" dirty="0">
              <a:latin typeface="Gill Sans MT" panose="020B0502020104020203" pitchFamily="34" charset="0"/>
            </a:endParaRPr>
          </a:p>
          <a:p>
            <a:r>
              <a:rPr lang="en-GB" sz="2800" dirty="0">
                <a:latin typeface="Gill Sans MT" panose="020B0502020104020203" pitchFamily="34" charset="0"/>
              </a:rPr>
              <a:t>J.P. </a:t>
            </a:r>
            <a:r>
              <a:rPr lang="en-GB" sz="2800" dirty="0" smtClean="0">
                <a:latin typeface="Gill Sans MT" panose="020B0502020104020203" pitchFamily="34" charset="0"/>
              </a:rPr>
              <a:t>Morgan</a:t>
            </a:r>
          </a:p>
          <a:p>
            <a:r>
              <a:rPr lang="en-GB" sz="2800" dirty="0" smtClean="0">
                <a:latin typeface="Gill Sans MT" panose="020B0502020104020203" pitchFamily="34" charset="0"/>
              </a:rPr>
              <a:t>Savers</a:t>
            </a:r>
          </a:p>
          <a:p>
            <a:r>
              <a:rPr lang="en-GB" sz="2800" dirty="0" smtClean="0">
                <a:latin typeface="Gill Sans MT" panose="020B0502020104020203" pitchFamily="34" charset="0"/>
              </a:rPr>
              <a:t>PWC</a:t>
            </a:r>
            <a:endParaRPr lang="en-GB" sz="2800" dirty="0">
              <a:latin typeface="Gill Sans MT" panose="020B0502020104020203" pitchFamily="34" charset="0"/>
            </a:endParaRPr>
          </a:p>
        </p:txBody>
      </p:sp>
    </p:spTree>
    <p:extLst>
      <p:ext uri="{BB962C8B-B14F-4D97-AF65-F5344CB8AC3E}">
        <p14:creationId xmlns:p14="http://schemas.microsoft.com/office/powerpoint/2010/main" val="1555718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491" y="980732"/>
            <a:ext cx="7878875" cy="2246769"/>
          </a:xfrm>
          <a:prstGeom prst="rect">
            <a:avLst/>
          </a:prstGeom>
          <a:noFill/>
        </p:spPr>
        <p:txBody>
          <a:bodyPr wrap="square" rtlCol="0">
            <a:spAutoFit/>
          </a:bodyPr>
          <a:lstStyle/>
          <a:p>
            <a:r>
              <a:rPr lang="en-GB" sz="2800" dirty="0" smtClean="0">
                <a:solidFill>
                  <a:schemeClr val="tx1">
                    <a:lumMod val="65000"/>
                    <a:lumOff val="35000"/>
                  </a:schemeClr>
                </a:solidFill>
              </a:rPr>
              <a:t>What percentage of </a:t>
            </a:r>
            <a:r>
              <a:rPr lang="en-GB" sz="2800" dirty="0">
                <a:solidFill>
                  <a:schemeClr val="tx1">
                    <a:lumMod val="65000"/>
                    <a:lumOff val="35000"/>
                  </a:schemeClr>
                </a:solidFill>
              </a:rPr>
              <a:t>employers who employ apprentices rely on their apprenticeship programme to provide the skilled workers that they need for the </a:t>
            </a:r>
            <a:r>
              <a:rPr lang="en-GB" sz="2800" dirty="0" smtClean="0">
                <a:solidFill>
                  <a:schemeClr val="tx1">
                    <a:lumMod val="65000"/>
                    <a:lumOff val="35000"/>
                  </a:schemeClr>
                </a:solidFill>
              </a:rPr>
              <a:t>future?</a:t>
            </a:r>
            <a:endParaRPr lang="en-GB" sz="2800" dirty="0">
              <a:solidFill>
                <a:schemeClr val="tx1">
                  <a:lumMod val="65000"/>
                  <a:lumOff val="35000"/>
                </a:schemeClr>
              </a:solidFill>
            </a:endParaRPr>
          </a:p>
          <a:p>
            <a:endParaRPr lang="en-GB" sz="2800" dirty="0">
              <a:solidFill>
                <a:schemeClr val="tx1">
                  <a:lumMod val="50000"/>
                  <a:lumOff val="50000"/>
                </a:schemeClr>
              </a:solidFill>
            </a:endParaRPr>
          </a:p>
        </p:txBody>
      </p:sp>
      <p:sp>
        <p:nvSpPr>
          <p:cNvPr id="4" name="TextBox 3"/>
          <p:cNvSpPr txBox="1"/>
          <p:nvPr/>
        </p:nvSpPr>
        <p:spPr>
          <a:xfrm>
            <a:off x="3236809" y="2852937"/>
            <a:ext cx="4056451" cy="2215991"/>
          </a:xfrm>
          <a:prstGeom prst="rect">
            <a:avLst/>
          </a:prstGeom>
          <a:noFill/>
        </p:spPr>
        <p:txBody>
          <a:bodyPr wrap="square" rtlCol="0">
            <a:spAutoFit/>
          </a:bodyPr>
          <a:lstStyle/>
          <a:p>
            <a:r>
              <a:rPr lang="en-GB" sz="13800" dirty="0" smtClean="0">
                <a:solidFill>
                  <a:schemeClr val="tx1">
                    <a:lumMod val="50000"/>
                    <a:lumOff val="50000"/>
                  </a:schemeClr>
                </a:solidFill>
                <a:effectLst>
                  <a:outerShdw blurRad="63500" sx="102000" sy="102000" algn="ctr" rotWithShape="0">
                    <a:prstClr val="black">
                      <a:alpha val="40000"/>
                    </a:prstClr>
                  </a:outerShdw>
                </a:effectLst>
              </a:rPr>
              <a:t>83%</a:t>
            </a:r>
          </a:p>
        </p:txBody>
      </p:sp>
      <p:sp>
        <p:nvSpPr>
          <p:cNvPr id="9" name="TextBox 8"/>
          <p:cNvSpPr txBox="1"/>
          <p:nvPr/>
        </p:nvSpPr>
        <p:spPr>
          <a:xfrm>
            <a:off x="545952" y="6021294"/>
            <a:ext cx="7683412" cy="307777"/>
          </a:xfrm>
          <a:prstGeom prst="rect">
            <a:avLst/>
          </a:prstGeom>
          <a:noFill/>
        </p:spPr>
        <p:txBody>
          <a:bodyPr wrap="square" rtlCol="0">
            <a:spAutoFit/>
          </a:bodyPr>
          <a:lstStyle/>
          <a:p>
            <a:r>
              <a:rPr lang="en-GB" sz="1400" dirty="0" smtClean="0">
                <a:latin typeface="Arial" pitchFamily="34" charset="0"/>
                <a:cs typeface="Arial" pitchFamily="34" charset="0"/>
              </a:rPr>
              <a:t>National Apprenticeship Service</a:t>
            </a:r>
            <a:endParaRPr lang="en-GB" sz="14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31135056"/>
      </p:ext>
    </p:extLst>
  </p:cSld>
  <p:clrMapOvr>
    <a:masterClrMapping/>
  </p:clrMapOvr>
  <p:transition advTm="324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2435" y="690331"/>
            <a:ext cx="4368485" cy="4893647"/>
          </a:xfrm>
          <a:prstGeom prst="rect">
            <a:avLst/>
          </a:prstGeom>
          <a:noFill/>
        </p:spPr>
        <p:txBody>
          <a:bodyPr wrap="square" rtlCol="0">
            <a:spAutoFit/>
          </a:bodyPr>
          <a:lstStyle/>
          <a:p>
            <a:pPr>
              <a:buFont typeface="Arial" pitchFamily="34" charset="0"/>
              <a:buChar char="•"/>
            </a:pPr>
            <a:r>
              <a:rPr lang="en-GB" dirty="0" smtClean="0">
                <a:solidFill>
                  <a:schemeClr val="tx1">
                    <a:lumMod val="75000"/>
                    <a:lumOff val="25000"/>
                  </a:schemeClr>
                </a:solidFill>
              </a:rPr>
              <a:t>  </a:t>
            </a:r>
            <a:r>
              <a:rPr lang="en-GB" sz="2000" dirty="0" smtClean="0">
                <a:solidFill>
                  <a:schemeClr val="tx1">
                    <a:lumMod val="75000"/>
                    <a:lumOff val="25000"/>
                  </a:schemeClr>
                </a:solidFill>
                <a:latin typeface="Gill Sans MT" panose="020B0502020104020203" pitchFamily="34" charset="0"/>
              </a:rPr>
              <a:t>Period of time following school before starting a full time job or Higher Education</a:t>
            </a:r>
          </a:p>
          <a:p>
            <a:pPr>
              <a:buFont typeface="Arial" pitchFamily="34" charset="0"/>
              <a:buChar char="•"/>
            </a:pPr>
            <a:endParaRPr lang="en-GB" sz="2000" b="1" dirty="0" smtClean="0">
              <a:solidFill>
                <a:schemeClr val="tx1">
                  <a:lumMod val="75000"/>
                  <a:lumOff val="25000"/>
                </a:schemeClr>
              </a:solidFill>
              <a:latin typeface="Gill Sans MT" panose="020B0502020104020203" pitchFamily="34" charset="0"/>
            </a:endParaRPr>
          </a:p>
          <a:p>
            <a:pPr>
              <a:buFont typeface="Arial" pitchFamily="34" charset="0"/>
              <a:buChar char="•"/>
            </a:pPr>
            <a:r>
              <a:rPr lang="en-GB" sz="2000" b="1" dirty="0" smtClean="0">
                <a:solidFill>
                  <a:schemeClr val="tx1">
                    <a:lumMod val="75000"/>
                    <a:lumOff val="25000"/>
                  </a:schemeClr>
                </a:solidFill>
                <a:latin typeface="Gill Sans MT" panose="020B0502020104020203" pitchFamily="34" charset="0"/>
              </a:rPr>
              <a:t> </a:t>
            </a:r>
            <a:r>
              <a:rPr lang="en-GB" sz="2000" dirty="0" smtClean="0">
                <a:solidFill>
                  <a:schemeClr val="tx1">
                    <a:lumMod val="75000"/>
                    <a:lumOff val="25000"/>
                  </a:schemeClr>
                </a:solidFill>
                <a:latin typeface="Gill Sans MT" panose="020B0502020104020203" pitchFamily="34" charset="0"/>
              </a:rPr>
              <a:t>Gain work experience and earn money</a:t>
            </a:r>
          </a:p>
          <a:p>
            <a:pPr>
              <a:buFont typeface="Arial" pitchFamily="34" charset="0"/>
              <a:buChar char="•"/>
            </a:pPr>
            <a:endParaRPr lang="en-GB" sz="2000" b="1" dirty="0" smtClean="0">
              <a:solidFill>
                <a:schemeClr val="tx1">
                  <a:lumMod val="75000"/>
                  <a:lumOff val="25000"/>
                </a:schemeClr>
              </a:solidFill>
              <a:latin typeface="Gill Sans MT" panose="020B0502020104020203" pitchFamily="34" charset="0"/>
            </a:endParaRPr>
          </a:p>
          <a:p>
            <a:pPr>
              <a:buFont typeface="Arial" pitchFamily="34" charset="0"/>
              <a:buChar char="•"/>
            </a:pPr>
            <a:r>
              <a:rPr lang="en-GB" sz="2000" b="1" dirty="0" smtClean="0">
                <a:solidFill>
                  <a:schemeClr val="tx1">
                    <a:lumMod val="75000"/>
                    <a:lumOff val="25000"/>
                  </a:schemeClr>
                </a:solidFill>
                <a:latin typeface="Gill Sans MT" panose="020B0502020104020203" pitchFamily="34" charset="0"/>
              </a:rPr>
              <a:t> </a:t>
            </a:r>
            <a:r>
              <a:rPr lang="en-GB" sz="2000" dirty="0" smtClean="0">
                <a:solidFill>
                  <a:schemeClr val="tx1">
                    <a:lumMod val="75000"/>
                    <a:lumOff val="25000"/>
                  </a:schemeClr>
                </a:solidFill>
                <a:latin typeface="Gill Sans MT" panose="020B0502020104020203" pitchFamily="34" charset="0"/>
              </a:rPr>
              <a:t>Opportunities to develop new skills, go travelling, work abroad </a:t>
            </a:r>
          </a:p>
          <a:p>
            <a:endParaRPr lang="en-GB" sz="2000" dirty="0" smtClean="0">
              <a:solidFill>
                <a:schemeClr val="tx1">
                  <a:lumMod val="75000"/>
                  <a:lumOff val="25000"/>
                </a:schemeClr>
              </a:solidFill>
              <a:latin typeface="Gill Sans MT" panose="020B0502020104020203" pitchFamily="34" charset="0"/>
            </a:endParaRPr>
          </a:p>
          <a:p>
            <a:pPr>
              <a:buFont typeface="Arial" pitchFamily="34" charset="0"/>
              <a:buChar char="•"/>
            </a:pPr>
            <a:r>
              <a:rPr lang="en-GB" sz="2000" dirty="0" smtClean="0">
                <a:solidFill>
                  <a:schemeClr val="tx1">
                    <a:lumMod val="75000"/>
                    <a:lumOff val="25000"/>
                  </a:schemeClr>
                </a:solidFill>
                <a:latin typeface="Gill Sans MT" panose="020B0502020104020203" pitchFamily="34" charset="0"/>
              </a:rPr>
              <a:t>Allows students to reflect and  decide which direction to go in</a:t>
            </a:r>
          </a:p>
          <a:p>
            <a:pPr>
              <a:buFont typeface="Arial" pitchFamily="34" charset="0"/>
              <a:buChar char="•"/>
            </a:pPr>
            <a:endParaRPr lang="en-GB" sz="2000" b="1" dirty="0" smtClean="0">
              <a:solidFill>
                <a:schemeClr val="tx1">
                  <a:lumMod val="75000"/>
                  <a:lumOff val="25000"/>
                </a:schemeClr>
              </a:solidFill>
              <a:latin typeface="Gill Sans MT" panose="020B0502020104020203" pitchFamily="34" charset="0"/>
            </a:endParaRPr>
          </a:p>
          <a:p>
            <a:pPr>
              <a:buFont typeface="Arial" pitchFamily="34" charset="0"/>
              <a:buChar char="•"/>
            </a:pPr>
            <a:r>
              <a:rPr lang="en-GB" sz="2000" b="1" dirty="0" smtClean="0">
                <a:solidFill>
                  <a:schemeClr val="tx1">
                    <a:lumMod val="75000"/>
                    <a:lumOff val="25000"/>
                  </a:schemeClr>
                </a:solidFill>
                <a:latin typeface="Gill Sans MT" panose="020B0502020104020203" pitchFamily="34" charset="0"/>
              </a:rPr>
              <a:t> </a:t>
            </a:r>
            <a:r>
              <a:rPr lang="en-GB" sz="2000" dirty="0" smtClean="0">
                <a:solidFill>
                  <a:schemeClr val="tx1">
                    <a:lumMod val="75000"/>
                    <a:lumOff val="25000"/>
                  </a:schemeClr>
                </a:solidFill>
                <a:latin typeface="Gill Sans MT" panose="020B0502020104020203" pitchFamily="34" charset="0"/>
              </a:rPr>
              <a:t>Can spend 9-12 months at a company to help build a rapport and gain knowledge and experience</a:t>
            </a:r>
            <a:endParaRPr lang="en-GB" sz="2000" b="1" dirty="0" smtClean="0">
              <a:solidFill>
                <a:schemeClr val="tx1">
                  <a:lumMod val="75000"/>
                  <a:lumOff val="25000"/>
                </a:schemeClr>
              </a:solidFill>
              <a:latin typeface="Gill Sans MT" panose="020B0502020104020203" pitchFamily="34" charset="0"/>
            </a:endParaRPr>
          </a:p>
        </p:txBody>
      </p:sp>
      <p:pic>
        <p:nvPicPr>
          <p:cNvPr id="5" name="Picture 4" descr="shutterstock_117820969.jpg"/>
          <p:cNvPicPr>
            <a:picLocks noChangeAspect="1"/>
          </p:cNvPicPr>
          <p:nvPr/>
        </p:nvPicPr>
        <p:blipFill>
          <a:blip r:embed="rId3" cstate="screen"/>
          <a:srcRect/>
          <a:stretch>
            <a:fillRect/>
          </a:stretch>
        </p:blipFill>
        <p:spPr>
          <a:xfrm>
            <a:off x="350489" y="1413938"/>
            <a:ext cx="3744416" cy="4391333"/>
          </a:xfrm>
          <a:prstGeom prst="rect">
            <a:avLst/>
          </a:prstGeom>
          <a:effectLst>
            <a:outerShdw blurRad="63500" sx="102000" sy="102000" algn="ctr" rotWithShape="0">
              <a:prstClr val="black">
                <a:alpha val="40000"/>
              </a:prstClr>
            </a:outerShdw>
          </a:effectLst>
        </p:spPr>
      </p:pic>
      <p:pic>
        <p:nvPicPr>
          <p:cNvPr id="7" name="Developing pres 2348-4.wav">
            <a:hlinkClick r:id="" action="ppaction://media"/>
          </p:cNvPr>
          <p:cNvPicPr>
            <a:picLocks noRot="1" noChangeAspect="1"/>
          </p:cNvPicPr>
          <p:nvPr>
            <a:wavAudioFile r:embed="rId1" name="Developing pres 2348-4.wav"/>
          </p:nvPr>
        </p:nvPicPr>
        <p:blipFill>
          <a:blip r:embed="rId4"/>
          <a:stretch>
            <a:fillRect/>
          </a:stretch>
        </p:blipFill>
        <p:spPr>
          <a:xfrm>
            <a:off x="9575800" y="6553200"/>
            <a:ext cx="330200" cy="304800"/>
          </a:xfrm>
          <a:prstGeom prst="rect">
            <a:avLst/>
          </a:prstGeom>
        </p:spPr>
      </p:pic>
      <p:sp>
        <p:nvSpPr>
          <p:cNvPr id="8" name="TextBox 7"/>
          <p:cNvSpPr txBox="1"/>
          <p:nvPr/>
        </p:nvSpPr>
        <p:spPr>
          <a:xfrm>
            <a:off x="347560" y="105706"/>
            <a:ext cx="9101512" cy="584775"/>
          </a:xfrm>
          <a:prstGeom prst="rect">
            <a:avLst/>
          </a:prstGeom>
          <a:noFill/>
        </p:spPr>
        <p:txBody>
          <a:bodyPr wrap="square" rtlCol="0">
            <a:spAutoFit/>
          </a:bodyPr>
          <a:lstStyle/>
          <a:p>
            <a:pPr algn="ctr"/>
            <a:r>
              <a:rPr lang="en-GB" sz="3200" dirty="0" smtClean="0">
                <a:latin typeface="Gill Sans MT" panose="020B0502020104020203" pitchFamily="34" charset="0"/>
                <a:cs typeface="Arial" pitchFamily="34" charset="0"/>
              </a:rPr>
              <a:t>Gap year</a:t>
            </a:r>
            <a:endParaRPr lang="en-GB" sz="3200" dirty="0">
              <a:latin typeface="Gill Sans MT" panose="020B0502020104020203" pitchFamily="34" charset="0"/>
              <a:cs typeface="Arial" pitchFamily="34" charset="0"/>
            </a:endParaRPr>
          </a:p>
        </p:txBody>
      </p:sp>
    </p:spTree>
    <p:extLst>
      <p:ext uri="{BB962C8B-B14F-4D97-AF65-F5344CB8AC3E}">
        <p14:creationId xmlns:p14="http://schemas.microsoft.com/office/powerpoint/2010/main" val="791463452"/>
      </p:ext>
    </p:extLst>
  </p:cSld>
  <p:clrMapOvr>
    <a:masterClrMapping/>
  </p:clrMapOvr>
  <p:transition advTm="590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Gill Sans MT" panose="020B0502020104020203" pitchFamily="34" charset="0"/>
              </a:rPr>
              <a:t>A gap </a:t>
            </a:r>
            <a:r>
              <a:rPr lang="en-GB" sz="4000" dirty="0">
                <a:latin typeface="Gill Sans MT" panose="020B0502020104020203" pitchFamily="34" charset="0"/>
              </a:rPr>
              <a:t>y</a:t>
            </a:r>
            <a:r>
              <a:rPr lang="en-GB" sz="4000" dirty="0" smtClean="0">
                <a:latin typeface="Gill Sans MT" panose="020B0502020104020203" pitchFamily="34" charset="0"/>
              </a:rPr>
              <a:t>ear</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latin typeface="Gill Sans MT" panose="020B0502020104020203" pitchFamily="34" charset="0"/>
              </a:rPr>
              <a:t>Is a </a:t>
            </a:r>
            <a:r>
              <a:rPr lang="en-GB" dirty="0">
                <a:latin typeface="Gill Sans MT" panose="020B0502020104020203" pitchFamily="34" charset="0"/>
              </a:rPr>
              <a:t>way to </a:t>
            </a:r>
            <a:r>
              <a:rPr lang="en-GB" dirty="0" smtClean="0">
                <a:latin typeface="Gill Sans MT" panose="020B0502020104020203" pitchFamily="34" charset="0"/>
              </a:rPr>
              <a:t>enhance </a:t>
            </a:r>
            <a:r>
              <a:rPr lang="en-GB" dirty="0">
                <a:latin typeface="Gill Sans MT" panose="020B0502020104020203" pitchFamily="34" charset="0"/>
              </a:rPr>
              <a:t>your CV </a:t>
            </a:r>
            <a:endParaRPr lang="en-GB" dirty="0" smtClean="0">
              <a:latin typeface="Gill Sans MT" panose="020B0502020104020203" pitchFamily="34" charset="0"/>
            </a:endParaRPr>
          </a:p>
          <a:p>
            <a:endParaRPr lang="en-GB" dirty="0">
              <a:latin typeface="Gill Sans MT" panose="020B0502020104020203" pitchFamily="34" charset="0"/>
            </a:endParaRPr>
          </a:p>
          <a:p>
            <a:r>
              <a:rPr lang="en-GB" dirty="0" smtClean="0">
                <a:latin typeface="Gill Sans MT" panose="020B0502020104020203" pitchFamily="34" charset="0"/>
              </a:rPr>
              <a:t>Is a way to gain </a:t>
            </a:r>
            <a:r>
              <a:rPr lang="en-GB" dirty="0">
                <a:latin typeface="Gill Sans MT" panose="020B0502020104020203" pitchFamily="34" charset="0"/>
              </a:rPr>
              <a:t>relevant work experience in a particular </a:t>
            </a:r>
            <a:r>
              <a:rPr lang="en-GB" dirty="0" smtClean="0">
                <a:latin typeface="Gill Sans MT" panose="020B0502020104020203" pitchFamily="34" charset="0"/>
              </a:rPr>
              <a:t>field</a:t>
            </a:r>
          </a:p>
          <a:p>
            <a:endParaRPr lang="en-GB" dirty="0" smtClean="0">
              <a:latin typeface="Gill Sans MT" panose="020B0502020104020203" pitchFamily="34" charset="0"/>
            </a:endParaRPr>
          </a:p>
          <a:p>
            <a:r>
              <a:rPr lang="en-GB" dirty="0" smtClean="0">
                <a:latin typeface="Gill Sans MT" panose="020B0502020104020203" pitchFamily="34" charset="0"/>
              </a:rPr>
              <a:t>Experience is what some employers are actively looking for when employing people</a:t>
            </a:r>
            <a:endParaRPr lang="en-GB" dirty="0">
              <a:latin typeface="Gill Sans MT" panose="020B0502020104020203" pitchFamily="34" charset="0"/>
            </a:endParaRPr>
          </a:p>
        </p:txBody>
      </p:sp>
    </p:spTree>
    <p:extLst>
      <p:ext uri="{BB962C8B-B14F-4D97-AF65-F5344CB8AC3E}">
        <p14:creationId xmlns:p14="http://schemas.microsoft.com/office/powerpoint/2010/main" val="2334551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Gill Sans MT" panose="020B0502020104020203" pitchFamily="34" charset="0"/>
              </a:rPr>
              <a:t>Important dates</a:t>
            </a:r>
            <a:endParaRPr lang="en-GB" sz="4000" b="1" dirty="0">
              <a:latin typeface="Gill Sans MT" panose="020B0502020104020203" pitchFamily="34" charset="0"/>
            </a:endParaRPr>
          </a:p>
        </p:txBody>
      </p:sp>
      <p:sp>
        <p:nvSpPr>
          <p:cNvPr id="3" name="Content Placeholder 2"/>
          <p:cNvSpPr>
            <a:spLocks noGrp="1"/>
          </p:cNvSpPr>
          <p:nvPr>
            <p:ph idx="1"/>
          </p:nvPr>
        </p:nvSpPr>
        <p:spPr/>
        <p:txBody>
          <a:bodyPr/>
          <a:lstStyle/>
          <a:p>
            <a:r>
              <a:rPr lang="en-GB" dirty="0" smtClean="0">
                <a:latin typeface="Gill Sans MT" panose="020B0502020104020203" pitchFamily="34" charset="0"/>
              </a:rPr>
              <a:t>UCAS dates and deadlines  - in the handbook</a:t>
            </a:r>
          </a:p>
          <a:p>
            <a:endParaRPr lang="en-GB" dirty="0">
              <a:latin typeface="Gill Sans MT" panose="020B0502020104020203" pitchFamily="34" charset="0"/>
            </a:endParaRPr>
          </a:p>
          <a:p>
            <a:r>
              <a:rPr lang="en-GB" dirty="0" smtClean="0">
                <a:latin typeface="Gill Sans MT" panose="020B0502020104020203" pitchFamily="34" charset="0"/>
              </a:rPr>
              <a:t>Careers Fair – 25 September 2018</a:t>
            </a:r>
            <a:endParaRPr lang="en-GB" dirty="0">
              <a:latin typeface="Gill Sans MT" panose="020B0502020104020203" pitchFamily="34" charset="0"/>
            </a:endParaRPr>
          </a:p>
        </p:txBody>
      </p:sp>
    </p:spTree>
    <p:extLst>
      <p:ext uri="{BB962C8B-B14F-4D97-AF65-F5344CB8AC3E}">
        <p14:creationId xmlns:p14="http://schemas.microsoft.com/office/powerpoint/2010/main" val="1784830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Gill Sans MT" panose="020B0502020104020203" pitchFamily="34" charset="0"/>
              </a:rPr>
              <a:t>Programme</a:t>
            </a:r>
            <a:endParaRPr lang="en-GB" dirty="0">
              <a:latin typeface="Gill Sans MT" panose="020B0502020104020203" pitchFamily="34" charset="0"/>
            </a:endParaRPr>
          </a:p>
        </p:txBody>
      </p:sp>
      <p:sp>
        <p:nvSpPr>
          <p:cNvPr id="3" name="Content Placeholder 2"/>
          <p:cNvSpPr>
            <a:spLocks noGrp="1"/>
          </p:cNvSpPr>
          <p:nvPr>
            <p:ph idx="1"/>
          </p:nvPr>
        </p:nvSpPr>
        <p:spPr>
          <a:xfrm>
            <a:off x="272481" y="1412777"/>
            <a:ext cx="9352618" cy="5184576"/>
          </a:xfrm>
        </p:spPr>
        <p:txBody>
          <a:bodyPr>
            <a:noAutofit/>
          </a:bodyPr>
          <a:lstStyle/>
          <a:p>
            <a:pPr marL="0" indent="0">
              <a:buNone/>
            </a:pPr>
            <a:r>
              <a:rPr lang="en-GB" sz="2400" b="1" dirty="0">
                <a:latin typeface="Gill Sans MT" panose="020B0502020104020203" pitchFamily="34" charset="0"/>
              </a:rPr>
              <a:t> </a:t>
            </a:r>
            <a:r>
              <a:rPr lang="en-GB" sz="2400" b="1" dirty="0" smtClean="0">
                <a:latin typeface="Gill Sans MT" panose="020B0502020104020203" pitchFamily="34" charset="0"/>
              </a:rPr>
              <a:t>  </a:t>
            </a:r>
            <a:endParaRPr lang="en-GB" sz="2400" dirty="0" smtClean="0">
              <a:latin typeface="Gill Sans MT" panose="020B0502020104020203" pitchFamily="34" charset="0"/>
            </a:endParaRPr>
          </a:p>
          <a:p>
            <a:pPr marL="0" indent="0">
              <a:buNone/>
            </a:pPr>
            <a:r>
              <a:rPr lang="en-GB" sz="2000" b="1" dirty="0" smtClean="0">
                <a:latin typeface="Gill Sans MT" panose="020B0502020104020203" pitchFamily="34" charset="0"/>
              </a:rPr>
              <a:t>   Part 11</a:t>
            </a:r>
          </a:p>
          <a:p>
            <a:pPr marL="0" indent="0">
              <a:buNone/>
            </a:pPr>
            <a:endParaRPr lang="en-GB" sz="2000" dirty="0" smtClean="0">
              <a:latin typeface="Gill Sans MT" panose="020B0502020104020203" pitchFamily="34" charset="0"/>
            </a:endParaRPr>
          </a:p>
          <a:p>
            <a:r>
              <a:rPr lang="en-GB" sz="2000" dirty="0" smtClean="0">
                <a:latin typeface="Gill Sans MT" panose="020B0502020104020203" pitchFamily="34" charset="0"/>
              </a:rPr>
              <a:t>8.30pm-9.15pm – In House groups</a:t>
            </a:r>
            <a:endParaRPr lang="en-GB" sz="2000" dirty="0">
              <a:latin typeface="Gill Sans MT" panose="020B0502020104020203" pitchFamily="34" charset="0"/>
            </a:endParaRPr>
          </a:p>
        </p:txBody>
      </p:sp>
    </p:spTree>
    <p:extLst>
      <p:ext uri="{BB962C8B-B14F-4D97-AF65-F5344CB8AC3E}">
        <p14:creationId xmlns:p14="http://schemas.microsoft.com/office/powerpoint/2010/main" val="37903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bert-Einstein-genius.jpg"/>
          <p:cNvPicPr>
            <a:picLocks noChangeAspect="1"/>
          </p:cNvPicPr>
          <p:nvPr/>
        </p:nvPicPr>
        <p:blipFill>
          <a:blip r:embed="rId3" cstate="screen">
            <a:lum bright="-9000"/>
          </a:blip>
          <a:srcRect/>
          <a:stretch>
            <a:fillRect/>
          </a:stretch>
        </p:blipFill>
        <p:spPr>
          <a:xfrm>
            <a:off x="0" y="0"/>
            <a:ext cx="9906000" cy="6858000"/>
          </a:xfrm>
          <a:prstGeom prst="rect">
            <a:avLst/>
          </a:prstGeom>
        </p:spPr>
      </p:pic>
      <p:sp>
        <p:nvSpPr>
          <p:cNvPr id="3" name="TextBox 2"/>
          <p:cNvSpPr txBox="1"/>
          <p:nvPr/>
        </p:nvSpPr>
        <p:spPr>
          <a:xfrm>
            <a:off x="390043" y="2156658"/>
            <a:ext cx="9009451" cy="5016758"/>
          </a:xfrm>
          <a:prstGeom prst="rect">
            <a:avLst/>
          </a:prstGeom>
          <a:noFill/>
        </p:spPr>
        <p:txBody>
          <a:bodyPr wrap="square" rtlCol="0">
            <a:spAutoFit/>
          </a:bodyPr>
          <a:lstStyle/>
          <a:p>
            <a:pPr algn="ctr"/>
            <a:r>
              <a:rPr lang="en-GB" sz="4000" dirty="0" smtClean="0">
                <a:solidFill>
                  <a:schemeClr val="bg1"/>
                </a:solidFill>
                <a:effectLst>
                  <a:outerShdw blurRad="63500" sx="102000" sy="102000" algn="ctr" rotWithShape="0">
                    <a:prstClr val="black">
                      <a:alpha val="40000"/>
                    </a:prstClr>
                  </a:outerShdw>
                </a:effectLst>
              </a:rPr>
              <a:t>“You have to learn the rules of the game. And then you have to play better than anyone else.”</a:t>
            </a:r>
          </a:p>
          <a:p>
            <a:pPr algn="ctr"/>
            <a:endParaRPr lang="en-GB" sz="4000" dirty="0" smtClean="0">
              <a:solidFill>
                <a:schemeClr val="bg1"/>
              </a:solidFill>
              <a:effectLst>
                <a:outerShdw blurRad="63500" sx="102000" sy="102000" algn="ctr" rotWithShape="0">
                  <a:prstClr val="black">
                    <a:alpha val="40000"/>
                  </a:prstClr>
                </a:outerShdw>
              </a:effectLst>
            </a:endParaRPr>
          </a:p>
          <a:p>
            <a:pPr algn="ctr"/>
            <a:r>
              <a:rPr lang="en-GB" sz="4000" b="1" i="1" dirty="0" smtClean="0">
                <a:solidFill>
                  <a:schemeClr val="bg1"/>
                </a:solidFill>
                <a:effectLst>
                  <a:outerShdw blurRad="63500" sx="102000" sy="102000" algn="ctr" rotWithShape="0">
                    <a:prstClr val="black">
                      <a:alpha val="40000"/>
                    </a:prstClr>
                  </a:outerShdw>
                </a:effectLst>
              </a:rPr>
              <a:t>Albert Einstein</a:t>
            </a:r>
            <a:endParaRPr lang="en-GB" sz="4000" b="1" dirty="0" smtClean="0">
              <a:solidFill>
                <a:schemeClr val="bg1"/>
              </a:solidFill>
              <a:effectLst>
                <a:outerShdw blurRad="63500" sx="102000" sy="102000" algn="ctr" rotWithShape="0">
                  <a:prstClr val="black">
                    <a:alpha val="40000"/>
                  </a:prstClr>
                </a:outerShdw>
              </a:effectLst>
            </a:endParaRPr>
          </a:p>
          <a:p>
            <a:pPr algn="ctr"/>
            <a:r>
              <a:rPr lang="en-GB" sz="4000" dirty="0" smtClean="0">
                <a:solidFill>
                  <a:schemeClr val="tx1">
                    <a:lumMod val="85000"/>
                    <a:lumOff val="15000"/>
                  </a:schemeClr>
                </a:solidFill>
                <a:effectLst>
                  <a:outerShdw blurRad="63500" sx="102000" sy="102000" algn="ctr" rotWithShape="0">
                    <a:prstClr val="black">
                      <a:alpha val="40000"/>
                    </a:prstClr>
                  </a:outerShdw>
                </a:effectLst>
              </a:rPr>
              <a:t/>
            </a:r>
            <a:br>
              <a:rPr lang="en-GB" sz="4000" dirty="0" smtClean="0">
                <a:solidFill>
                  <a:schemeClr val="tx1">
                    <a:lumMod val="85000"/>
                    <a:lumOff val="15000"/>
                  </a:schemeClr>
                </a:solidFill>
                <a:effectLst>
                  <a:outerShdw blurRad="63500" sx="102000" sy="102000" algn="ctr" rotWithShape="0">
                    <a:prstClr val="black">
                      <a:alpha val="40000"/>
                    </a:prstClr>
                  </a:outerShdw>
                </a:effectLst>
              </a:rPr>
            </a:br>
            <a:r>
              <a:rPr lang="en-GB" sz="4000" dirty="0" smtClean="0">
                <a:solidFill>
                  <a:schemeClr val="tx1">
                    <a:lumMod val="85000"/>
                    <a:lumOff val="15000"/>
                  </a:schemeClr>
                </a:solidFill>
                <a:effectLst>
                  <a:outerShdw blurRad="63500" sx="102000" sy="102000" algn="ctr" rotWithShape="0">
                    <a:prstClr val="black">
                      <a:alpha val="40000"/>
                    </a:prstClr>
                  </a:outerShdw>
                </a:effectLst>
              </a:rPr>
              <a:t/>
            </a:r>
            <a:br>
              <a:rPr lang="en-GB" sz="4000" dirty="0" smtClean="0">
                <a:solidFill>
                  <a:schemeClr val="tx1">
                    <a:lumMod val="85000"/>
                    <a:lumOff val="15000"/>
                  </a:schemeClr>
                </a:solidFill>
                <a:effectLst>
                  <a:outerShdw blurRad="63500" sx="102000" sy="102000" algn="ctr" rotWithShape="0">
                    <a:prstClr val="black">
                      <a:alpha val="40000"/>
                    </a:prstClr>
                  </a:outerShdw>
                </a:effectLst>
              </a:rPr>
            </a:br>
            <a:endParaRPr lang="en-GB" sz="4000" dirty="0" smtClean="0">
              <a:solidFill>
                <a:schemeClr val="tx1">
                  <a:lumMod val="85000"/>
                  <a:lumOff val="15000"/>
                </a:schemeClr>
              </a:solidFill>
              <a:effectLst>
                <a:outerShdw blurRad="63500" sx="102000" sy="102000" algn="ctr" rotWithShape="0">
                  <a:prstClr val="black">
                    <a:alpha val="40000"/>
                  </a:prstClr>
                </a:outerShdw>
              </a:effectLst>
            </a:endParaRPr>
          </a:p>
        </p:txBody>
      </p:sp>
      <p:pic>
        <p:nvPicPr>
          <p:cNvPr id="10" name="Developing pres 2286-3.wav">
            <a:hlinkClick r:id="" action="ppaction://media"/>
          </p:cNvPr>
          <p:cNvPicPr>
            <a:picLocks noRot="1" noChangeAspect="1"/>
          </p:cNvPicPr>
          <p:nvPr>
            <a:wavAudioFile r:embed="rId1" name="Developing pres 2286-3.wav"/>
          </p:nvPr>
        </p:nvPicPr>
        <p:blipFill>
          <a:blip r:embed="rId4"/>
          <a:stretch>
            <a:fillRect/>
          </a:stretch>
        </p:blipFill>
        <p:spPr>
          <a:xfrm>
            <a:off x="9575800" y="6553200"/>
            <a:ext cx="330200" cy="304800"/>
          </a:xfrm>
          <a:prstGeom prst="rect">
            <a:avLst/>
          </a:prstGeom>
        </p:spPr>
      </p:pic>
    </p:spTree>
    <p:extLst>
      <p:ext uri="{BB962C8B-B14F-4D97-AF65-F5344CB8AC3E}">
        <p14:creationId xmlns:p14="http://schemas.microsoft.com/office/powerpoint/2010/main" val="2169770369"/>
      </p:ext>
    </p:extLst>
  </p:cSld>
  <p:clrMapOvr>
    <a:masterClrMapping/>
  </p:clrMapOvr>
  <p:transition advTm="178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4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Content Placeholder 2"/>
          <p:cNvSpPr txBox="1">
            <a:spLocks/>
          </p:cNvSpPr>
          <p:nvPr/>
        </p:nvSpPr>
        <p:spPr bwMode="auto">
          <a:xfrm>
            <a:off x="428259" y="3681028"/>
            <a:ext cx="195045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63" indent="-166688"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63" indent="-188913"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8" indent="-173038"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900000" indent="-183600" algn="l" rtl="0" eaLnBrk="1" fontAlgn="base" hangingPunct="1">
              <a:spcBef>
                <a:spcPct val="0"/>
              </a:spcBef>
              <a:spcAft>
                <a:spcPct val="0"/>
              </a:spcAft>
              <a:buClr>
                <a:srgbClr val="C9122B"/>
              </a:buClr>
              <a:buSzPct val="110000"/>
              <a:buFont typeface="Lucida Grande"/>
              <a:buChar char="■"/>
              <a:defRPr sz="1800">
                <a:solidFill>
                  <a:schemeClr val="tx1"/>
                </a:solidFill>
                <a:latin typeface="+mn-lt"/>
                <a:ea typeface="ＭＳ Ｐゴシック" pitchFamily="-110" charset="-128"/>
              </a:defRPr>
            </a:lvl5pPr>
            <a:lvl6pPr marL="13557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3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9pPr>
          </a:lstStyle>
          <a:p>
            <a:pPr marL="0" indent="0">
              <a:buFont typeface="Lucida Grande"/>
              <a:buNone/>
            </a:pPr>
            <a:r>
              <a:rPr lang="en-US" sz="1200" b="1" kern="0" dirty="0" smtClean="0">
                <a:solidFill>
                  <a:srgbClr val="000000"/>
                </a:solidFill>
              </a:rPr>
              <a:t>Kat Knight</a:t>
            </a:r>
          </a:p>
          <a:p>
            <a:pPr marL="0" indent="0">
              <a:buFont typeface="Lucida Grande"/>
              <a:buNone/>
            </a:pPr>
            <a:r>
              <a:rPr lang="en-US" sz="1200" kern="0" dirty="0" smtClean="0">
                <a:solidFill>
                  <a:srgbClr val="000000"/>
                </a:solidFill>
              </a:rPr>
              <a:t>UK Marketing and Recruitment Officer</a:t>
            </a:r>
          </a:p>
          <a:p>
            <a:pPr marL="0" indent="0">
              <a:buFont typeface="Lucida Grande"/>
              <a:buNone/>
            </a:pPr>
            <a:endParaRPr lang="en-US" sz="1200" kern="0" dirty="0">
              <a:solidFill>
                <a:srgbClr val="000000"/>
              </a:solidFill>
            </a:endParaRPr>
          </a:p>
          <a:p>
            <a:pPr marL="0" indent="0">
              <a:buFont typeface="Lucida Grande"/>
              <a:buNone/>
            </a:pPr>
            <a:r>
              <a:rPr lang="en-US" sz="1200" b="1" kern="0" dirty="0" smtClean="0">
                <a:solidFill>
                  <a:srgbClr val="000000"/>
                </a:solidFill>
              </a:rPr>
              <a:t>Email:</a:t>
            </a:r>
          </a:p>
          <a:p>
            <a:pPr marL="0" indent="0">
              <a:buFont typeface="Lucida Grande"/>
              <a:buNone/>
            </a:pPr>
            <a:r>
              <a:rPr lang="en-US" sz="1200" kern="0" dirty="0" smtClean="0">
                <a:solidFill>
                  <a:srgbClr val="000000"/>
                </a:solidFill>
                <a:hlinkClick r:id="rId2"/>
              </a:rPr>
              <a:t>schoolsliasion@city.ac.uk</a:t>
            </a:r>
            <a:endParaRPr lang="en-US" sz="1200" kern="0" dirty="0" smtClean="0">
              <a:solidFill>
                <a:srgbClr val="000000"/>
              </a:solidFill>
            </a:endParaRPr>
          </a:p>
          <a:p>
            <a:pPr marL="0" indent="0">
              <a:buFont typeface="Lucida Grande"/>
              <a:buNone/>
            </a:pPr>
            <a:endParaRPr lang="en-US" sz="1200" b="1" kern="0" dirty="0" smtClean="0">
              <a:solidFill>
                <a:srgbClr val="000000"/>
              </a:solidFill>
            </a:endParaRPr>
          </a:p>
          <a:p>
            <a:pPr marL="0" indent="0">
              <a:buFont typeface="Lucida Grande"/>
              <a:buNone/>
            </a:pPr>
            <a:r>
              <a:rPr lang="en-US" sz="1200" b="1" kern="0" dirty="0" smtClean="0">
                <a:solidFill>
                  <a:srgbClr val="000000"/>
                </a:solidFill>
              </a:rPr>
              <a:t>Web: </a:t>
            </a:r>
          </a:p>
          <a:p>
            <a:pPr marL="0" indent="0">
              <a:buFont typeface="Lucida Grande"/>
              <a:buNone/>
            </a:pPr>
            <a:r>
              <a:rPr lang="en-US" sz="1200" kern="0" dirty="0" smtClean="0">
                <a:solidFill>
                  <a:srgbClr val="000000"/>
                </a:solidFill>
                <a:hlinkClick r:id="rId3"/>
              </a:rPr>
              <a:t>www.city.ac.uk</a:t>
            </a:r>
            <a:r>
              <a:rPr lang="en-US" sz="1200" kern="0" dirty="0" smtClean="0">
                <a:solidFill>
                  <a:srgbClr val="000000"/>
                </a:solidFill>
              </a:rPr>
              <a:t> </a:t>
            </a:r>
          </a:p>
          <a:p>
            <a:pPr marL="0" indent="0">
              <a:buFont typeface="Lucida Grande"/>
              <a:buNone/>
            </a:pPr>
            <a:endParaRPr lang="en-US" sz="1200" b="1" kern="0" dirty="0" smtClean="0">
              <a:solidFill>
                <a:srgbClr val="000000"/>
              </a:solidFill>
            </a:endParaRPr>
          </a:p>
          <a:p>
            <a:pPr marL="0" indent="0">
              <a:buFont typeface="Lucida Grande"/>
              <a:buNone/>
            </a:pPr>
            <a:r>
              <a:rPr lang="en-US" sz="1200" b="1" kern="0" dirty="0" smtClean="0">
                <a:solidFill>
                  <a:srgbClr val="000000"/>
                </a:solidFill>
              </a:rPr>
              <a:t>Address:</a:t>
            </a:r>
          </a:p>
          <a:p>
            <a:pPr marL="0" indent="0">
              <a:buFont typeface="Lucida Grande"/>
              <a:buNone/>
            </a:pPr>
            <a:r>
              <a:rPr lang="en-US" sz="1200" kern="0" dirty="0" smtClean="0">
                <a:solidFill>
                  <a:srgbClr val="000000"/>
                </a:solidFill>
              </a:rPr>
              <a:t>City, University of London Northampton Square London </a:t>
            </a:r>
          </a:p>
          <a:p>
            <a:pPr marL="0" indent="0">
              <a:buFont typeface="Lucida Grande"/>
              <a:buNone/>
            </a:pPr>
            <a:r>
              <a:rPr lang="en-US" sz="1200" kern="0" dirty="0" smtClean="0">
                <a:solidFill>
                  <a:srgbClr val="000000"/>
                </a:solidFill>
              </a:rPr>
              <a:t>EC1V 0HB</a:t>
            </a:r>
            <a:endParaRPr lang="en-US" sz="1200" b="1" kern="0" dirty="0">
              <a:solidFill>
                <a:srgbClr val="00000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4733" y="1916832"/>
            <a:ext cx="3954402" cy="4464496"/>
          </a:xfrm>
          <a:prstGeom prst="rect">
            <a:avLst/>
          </a:prstGeom>
        </p:spPr>
      </p:pic>
      <p:sp>
        <p:nvSpPr>
          <p:cNvPr id="9" name="TextBox 8"/>
          <p:cNvSpPr txBox="1"/>
          <p:nvPr/>
        </p:nvSpPr>
        <p:spPr>
          <a:xfrm>
            <a:off x="6489135" y="1986471"/>
            <a:ext cx="3300404" cy="4770537"/>
          </a:xfrm>
          <a:prstGeom prst="rect">
            <a:avLst/>
          </a:prstGeom>
          <a:noFill/>
        </p:spPr>
        <p:txBody>
          <a:bodyPr wrap="square" rtlCol="0">
            <a:spAutoFit/>
          </a:bodyPr>
          <a:lstStyle/>
          <a:p>
            <a:r>
              <a:rPr lang="en-GB" sz="1600" dirty="0" smtClean="0">
                <a:solidFill>
                  <a:srgbClr val="000000"/>
                </a:solidFill>
                <a:latin typeface="Arial" charset="0"/>
                <a:ea typeface="ＭＳ Ｐゴシック" pitchFamily="-107" charset="-128"/>
              </a:rPr>
              <a:t>Our nearest stations are:</a:t>
            </a:r>
          </a:p>
          <a:p>
            <a:endParaRPr lang="en-GB" sz="1600" dirty="0">
              <a:solidFill>
                <a:srgbClr val="000000"/>
              </a:solidFill>
              <a:latin typeface="Arial" charset="0"/>
              <a:ea typeface="ＭＳ Ｐゴシック" pitchFamily="-107" charset="-128"/>
            </a:endParaRPr>
          </a:p>
          <a:p>
            <a:r>
              <a:rPr lang="en-GB" sz="1600" b="1" dirty="0" smtClean="0">
                <a:solidFill>
                  <a:srgbClr val="000000"/>
                </a:solidFill>
                <a:latin typeface="Arial" charset="0"/>
                <a:ea typeface="ＭＳ Ｐゴシック" pitchFamily="-107" charset="-128"/>
              </a:rPr>
              <a:t>Northern Line</a:t>
            </a:r>
          </a:p>
          <a:p>
            <a:r>
              <a:rPr lang="en-GB" sz="1600" dirty="0" smtClean="0">
                <a:solidFill>
                  <a:srgbClr val="000000"/>
                </a:solidFill>
                <a:latin typeface="Arial" charset="0"/>
                <a:ea typeface="ＭＳ Ｐゴシック" pitchFamily="-107" charset="-128"/>
              </a:rPr>
              <a:t>Angel</a:t>
            </a:r>
          </a:p>
          <a:p>
            <a:endParaRPr lang="en-GB" sz="1600" dirty="0">
              <a:solidFill>
                <a:srgbClr val="000000"/>
              </a:solidFill>
              <a:latin typeface="Arial" charset="0"/>
              <a:ea typeface="ＭＳ Ｐゴシック" pitchFamily="-107" charset="-128"/>
            </a:endParaRPr>
          </a:p>
          <a:p>
            <a:r>
              <a:rPr lang="en-GB" sz="1600" b="1" dirty="0" smtClean="0">
                <a:solidFill>
                  <a:srgbClr val="000000"/>
                </a:solidFill>
                <a:latin typeface="Arial" charset="0"/>
                <a:ea typeface="ＭＳ Ｐゴシック" pitchFamily="-107" charset="-128"/>
              </a:rPr>
              <a:t>Hammersmith and City, Metropolitan, Circle lines and </a:t>
            </a:r>
            <a:r>
              <a:rPr lang="en-GB" sz="1600" b="1" dirty="0" err="1" smtClean="0">
                <a:solidFill>
                  <a:srgbClr val="000000"/>
                </a:solidFill>
                <a:latin typeface="Arial" charset="0"/>
                <a:ea typeface="ＭＳ Ｐゴシック" pitchFamily="-107" charset="-128"/>
              </a:rPr>
              <a:t>overground</a:t>
            </a:r>
            <a:r>
              <a:rPr lang="en-GB" sz="1600" b="1" dirty="0" smtClean="0">
                <a:solidFill>
                  <a:srgbClr val="000000"/>
                </a:solidFill>
                <a:latin typeface="Arial" charset="0"/>
                <a:ea typeface="ＭＳ Ｐゴシック" pitchFamily="-107" charset="-128"/>
              </a:rPr>
              <a:t> trains</a:t>
            </a:r>
          </a:p>
          <a:p>
            <a:r>
              <a:rPr lang="en-GB" sz="1600" dirty="0" smtClean="0">
                <a:solidFill>
                  <a:srgbClr val="000000"/>
                </a:solidFill>
                <a:latin typeface="Arial" charset="0"/>
                <a:ea typeface="ＭＳ Ｐゴシック" pitchFamily="-107" charset="-128"/>
              </a:rPr>
              <a:t>Farringdon</a:t>
            </a:r>
          </a:p>
          <a:p>
            <a:endParaRPr lang="en-GB" sz="1600" dirty="0">
              <a:solidFill>
                <a:srgbClr val="000000"/>
              </a:solidFill>
              <a:latin typeface="Arial" charset="0"/>
              <a:ea typeface="ＭＳ Ｐゴシック" pitchFamily="-107" charset="-128"/>
            </a:endParaRPr>
          </a:p>
          <a:p>
            <a:r>
              <a:rPr lang="en-GB" sz="1600" dirty="0" smtClean="0">
                <a:solidFill>
                  <a:srgbClr val="000000"/>
                </a:solidFill>
                <a:latin typeface="Arial" charset="0"/>
                <a:ea typeface="ＭＳ Ｐゴシック" pitchFamily="-107" charset="-128"/>
              </a:rPr>
              <a:t>We are about a 10 minute walk from these stations.</a:t>
            </a:r>
          </a:p>
          <a:p>
            <a:endParaRPr lang="en-GB" sz="1600" dirty="0">
              <a:solidFill>
                <a:srgbClr val="000000"/>
              </a:solidFill>
              <a:latin typeface="Arial" charset="0"/>
              <a:ea typeface="ＭＳ Ｐゴシック" pitchFamily="-107" charset="-128"/>
            </a:endParaRPr>
          </a:p>
          <a:p>
            <a:r>
              <a:rPr lang="en-GB" sz="1600" b="1" dirty="0" smtClean="0">
                <a:solidFill>
                  <a:srgbClr val="000000"/>
                </a:solidFill>
                <a:latin typeface="Arial" charset="0"/>
                <a:ea typeface="ＭＳ Ｐゴシック" pitchFamily="-107" charset="-128"/>
              </a:rPr>
              <a:t>We are 1 tube stop from</a:t>
            </a:r>
          </a:p>
          <a:p>
            <a:r>
              <a:rPr lang="en-GB" sz="1600" dirty="0" smtClean="0">
                <a:solidFill>
                  <a:srgbClr val="000000"/>
                </a:solidFill>
                <a:latin typeface="Arial" charset="0"/>
                <a:ea typeface="ＭＳ Ｐゴシック" pitchFamily="-107" charset="-128"/>
              </a:rPr>
              <a:t>Kings Cross St Pancras</a:t>
            </a:r>
          </a:p>
          <a:p>
            <a:endParaRPr lang="en-GB" sz="1600" dirty="0">
              <a:solidFill>
                <a:srgbClr val="000000"/>
              </a:solidFill>
              <a:latin typeface="Arial" charset="0"/>
              <a:ea typeface="ＭＳ Ｐゴシック" pitchFamily="-107" charset="-128"/>
            </a:endParaRPr>
          </a:p>
          <a:p>
            <a:r>
              <a:rPr lang="en-GB" sz="1600" b="1" dirty="0" smtClean="0">
                <a:solidFill>
                  <a:srgbClr val="000000"/>
                </a:solidFill>
                <a:latin typeface="Arial" charset="0"/>
                <a:ea typeface="ＭＳ Ｐゴシック" pitchFamily="-107" charset="-128"/>
              </a:rPr>
              <a:t>We are 2 tube stops from</a:t>
            </a:r>
          </a:p>
          <a:p>
            <a:r>
              <a:rPr lang="en-GB" sz="1600" dirty="0" smtClean="0">
                <a:solidFill>
                  <a:srgbClr val="000000"/>
                </a:solidFill>
                <a:latin typeface="Arial" charset="0"/>
                <a:ea typeface="ＭＳ Ｐゴシック" pitchFamily="-107" charset="-128"/>
              </a:rPr>
              <a:t>London Euston</a:t>
            </a:r>
            <a:br>
              <a:rPr lang="en-GB" sz="1600" dirty="0" smtClean="0">
                <a:solidFill>
                  <a:srgbClr val="000000"/>
                </a:solidFill>
                <a:latin typeface="Arial" charset="0"/>
                <a:ea typeface="ＭＳ Ｐゴシック" pitchFamily="-107" charset="-128"/>
              </a:rPr>
            </a:br>
            <a:endParaRPr lang="en-GB" sz="1600" dirty="0" smtClean="0">
              <a:solidFill>
                <a:srgbClr val="000000"/>
              </a:solidFill>
              <a:latin typeface="Arial" charset="0"/>
              <a:ea typeface="ＭＳ Ｐゴシック" pitchFamily="-107" charset="-128"/>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61" y="2026134"/>
            <a:ext cx="1782442" cy="1546885"/>
          </a:xfrm>
          <a:prstGeom prst="rect">
            <a:avLst/>
          </a:prstGeom>
        </p:spPr>
      </p:pic>
    </p:spTree>
    <p:extLst>
      <p:ext uri="{BB962C8B-B14F-4D97-AF65-F5344CB8AC3E}">
        <p14:creationId xmlns:p14="http://schemas.microsoft.com/office/powerpoint/2010/main" val="24592851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3"/>
</p:tagLst>
</file>

<file path=ppt/tags/tag2.xml><?xml version="1.0" encoding="utf-8"?>
<p:tagLst xmlns:a="http://schemas.openxmlformats.org/drawingml/2006/main" xmlns:r="http://schemas.openxmlformats.org/officeDocument/2006/relationships" xmlns:p="http://schemas.openxmlformats.org/presentationml/2006/main">
  <p:tag name="TIMING" val="|13.3"/>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y master final Unlocked">
  <a:themeElements>
    <a:clrScheme name="Custom 5">
      <a:dk1>
        <a:srgbClr val="000000"/>
      </a:dk1>
      <a:lt1>
        <a:srgbClr val="FFFFFF"/>
      </a:lt1>
      <a:dk2>
        <a:srgbClr val="999999"/>
      </a:dk2>
      <a:lt2>
        <a:srgbClr val="DCDCDC"/>
      </a:lt2>
      <a:accent1>
        <a:srgbClr val="006899"/>
      </a:accent1>
      <a:accent2>
        <a:srgbClr val="003366"/>
      </a:accent2>
      <a:accent3>
        <a:srgbClr val="FFFFFF"/>
      </a:accent3>
      <a:accent4>
        <a:srgbClr val="000000"/>
      </a:accent4>
      <a:accent5>
        <a:srgbClr val="CCCC00"/>
      </a:accent5>
      <a:accent6>
        <a:srgbClr val="394A59"/>
      </a:accent6>
      <a:hlink>
        <a:srgbClr val="CC6600"/>
      </a:hlink>
      <a:folHlink>
        <a:srgbClr val="99333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11657</TotalTime>
  <Words>5006</Words>
  <Application>Microsoft Office PowerPoint</Application>
  <PresentationFormat>A4 Paper (210x297 mm)</PresentationFormat>
  <Paragraphs>853</Paragraphs>
  <Slides>86</Slides>
  <Notes>2</Notes>
  <HiddenSlides>0</HiddenSlides>
  <MMClips>2</MMClips>
  <ScaleCrop>false</ScaleCrop>
  <HeadingPairs>
    <vt:vector size="4" baseType="variant">
      <vt:variant>
        <vt:lpstr>Theme</vt:lpstr>
      </vt:variant>
      <vt:variant>
        <vt:i4>4</vt:i4>
      </vt:variant>
      <vt:variant>
        <vt:lpstr>Slide Titles</vt:lpstr>
      </vt:variant>
      <vt:variant>
        <vt:i4>86</vt:i4>
      </vt:variant>
    </vt:vector>
  </HeadingPairs>
  <TitlesOfParts>
    <vt:vector size="90" baseType="lpstr">
      <vt:lpstr>Default Design</vt:lpstr>
      <vt:lpstr>Office Theme</vt:lpstr>
      <vt:lpstr>1_Office Theme</vt:lpstr>
      <vt:lpstr>Grey master final Unlocked</vt:lpstr>
      <vt:lpstr>PowerPoint Presentation</vt:lpstr>
      <vt:lpstr>Programme</vt:lpstr>
      <vt:lpstr>Where did all the time go?</vt:lpstr>
      <vt:lpstr>Making the right choice</vt:lpstr>
      <vt:lpstr>Russell Group? </vt:lpstr>
      <vt:lpstr>Get your priorities straight</vt:lpstr>
      <vt:lpstr>Finally - It’s not school </vt:lpstr>
      <vt:lpstr>Introduction to Higher Education</vt:lpstr>
      <vt:lpstr>Introduction</vt:lpstr>
      <vt:lpstr>Objectives</vt:lpstr>
      <vt:lpstr>Objectives</vt:lpstr>
      <vt:lpstr>Current climate</vt:lpstr>
      <vt:lpstr>Unconditional offers / flexible offer schemes</vt:lpstr>
      <vt:lpstr>Offers - what this means for you</vt:lpstr>
      <vt:lpstr>Qualification reform</vt:lpstr>
      <vt:lpstr>Teaching Excellence Framework (TEF)</vt:lpstr>
      <vt:lpstr>TEF – what this means for you</vt:lpstr>
      <vt:lpstr>Objectives</vt:lpstr>
      <vt:lpstr>What is Higher Education?</vt:lpstr>
      <vt:lpstr>What are the benefits of Higher Education?</vt:lpstr>
      <vt:lpstr>What are the benefits of Higher Education?</vt:lpstr>
      <vt:lpstr>What are the benefits of Higher Education?</vt:lpstr>
      <vt:lpstr>What are the benefits of Higher Education?</vt:lpstr>
      <vt:lpstr>My journey</vt:lpstr>
      <vt:lpstr>Objectives</vt:lpstr>
      <vt:lpstr>Choosing a Course / University</vt:lpstr>
      <vt:lpstr>Choosing a course</vt:lpstr>
      <vt:lpstr>Choosing a course</vt:lpstr>
      <vt:lpstr>Choosing a course</vt:lpstr>
      <vt:lpstr>Choosing a course</vt:lpstr>
      <vt:lpstr>Things to consider</vt:lpstr>
      <vt:lpstr>Choosing a university - things to consider</vt:lpstr>
      <vt:lpstr>Choosing a university - things to consider</vt:lpstr>
      <vt:lpstr>Entry Requirements</vt:lpstr>
      <vt:lpstr>Entry requirements</vt:lpstr>
      <vt:lpstr>The UCAS Tariff 2017 entry onwards</vt:lpstr>
      <vt:lpstr>Objectives</vt:lpstr>
      <vt:lpstr>What is UCAS?</vt:lpstr>
      <vt:lpstr>Timeline to apply</vt:lpstr>
      <vt:lpstr>Decisions</vt:lpstr>
      <vt:lpstr>Decisions</vt:lpstr>
      <vt:lpstr>Objectives</vt:lpstr>
      <vt:lpstr>Student Finance</vt:lpstr>
      <vt:lpstr>Student Finance England</vt:lpstr>
      <vt:lpstr>Student Finance England</vt:lpstr>
      <vt:lpstr>Tuition Fee Loan</vt:lpstr>
      <vt:lpstr>Maintenance Loan</vt:lpstr>
      <vt:lpstr>Maintenance Loan</vt:lpstr>
      <vt:lpstr>Maintenance Loan</vt:lpstr>
      <vt:lpstr>What does this mean for parents?</vt:lpstr>
      <vt:lpstr>Extra Support</vt:lpstr>
      <vt:lpstr>Extra Support</vt:lpstr>
      <vt:lpstr>How to apply</vt:lpstr>
      <vt:lpstr>Students will need</vt:lpstr>
      <vt:lpstr>Repayments</vt:lpstr>
      <vt:lpstr>Repayments</vt:lpstr>
      <vt:lpstr>Interest</vt:lpstr>
      <vt:lpstr>Objectives</vt:lpstr>
      <vt:lpstr>Rewind: how can you prepare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apprenticeship?</vt:lpstr>
      <vt:lpstr>Benefits</vt:lpstr>
      <vt:lpstr>PowerPoint Presentation</vt:lpstr>
      <vt:lpstr>Pay</vt:lpstr>
      <vt:lpstr>PowerPoint Presentation</vt:lpstr>
      <vt:lpstr>Level of Apprenticeships</vt:lpstr>
      <vt:lpstr>PowerPoint Presentation</vt:lpstr>
      <vt:lpstr>How to apply</vt:lpstr>
      <vt:lpstr>PowerPoint Presentation</vt:lpstr>
      <vt:lpstr>Top 10 Apprenticeship Employers of 2017</vt:lpstr>
      <vt:lpstr>PowerPoint Presentation</vt:lpstr>
      <vt:lpstr>PowerPoint Presentation</vt:lpstr>
      <vt:lpstr>A gap year…</vt:lpstr>
      <vt:lpstr>Important dates</vt:lpstr>
      <vt:lpstr>Programme</vt:lpstr>
      <vt:lpstr>PowerPoint Presentation</vt:lpstr>
    </vt:vector>
  </TitlesOfParts>
  <Company>Aldenham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Aldenham School Sixth Form</dc:title>
  <dc:creator>Your User Name</dc:creator>
  <cp:lastModifiedBy>Evagora</cp:lastModifiedBy>
  <cp:revision>213</cp:revision>
  <cp:lastPrinted>2018-04-25T11:24:41Z</cp:lastPrinted>
  <dcterms:created xsi:type="dcterms:W3CDTF">2003-01-26T18:59:05Z</dcterms:created>
  <dcterms:modified xsi:type="dcterms:W3CDTF">2018-08-25T17:50:34Z</dcterms:modified>
</cp:coreProperties>
</file>