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86" r:id="rId4"/>
    <p:sldId id="289" r:id="rId5"/>
    <p:sldId id="290" r:id="rId6"/>
    <p:sldId id="308" r:id="rId7"/>
    <p:sldId id="292" r:id="rId8"/>
    <p:sldId id="293" r:id="rId9"/>
    <p:sldId id="294" r:id="rId10"/>
    <p:sldId id="309" r:id="rId11"/>
    <p:sldId id="295" r:id="rId12"/>
    <p:sldId id="311" r:id="rId13"/>
    <p:sldId id="310" r:id="rId14"/>
    <p:sldId id="312" r:id="rId15"/>
    <p:sldId id="375" r:id="rId16"/>
    <p:sldId id="298" r:id="rId17"/>
    <p:sldId id="299" r:id="rId18"/>
    <p:sldId id="300" r:id="rId19"/>
    <p:sldId id="301" r:id="rId20"/>
    <p:sldId id="302"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99FFCC"/>
    <a:srgbClr val="FFFFCC"/>
    <a:srgbClr val="CCFFFF"/>
    <a:srgbClr val="B8E1FA"/>
    <a:srgbClr val="FF99FF"/>
    <a:srgbClr val="CCFFCC"/>
    <a:srgbClr val="001848"/>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52B63-8967-44F7-9C1C-7CC736523C70}" type="datetimeFigureOut">
              <a:rPr lang="en-GB" smtClean="0"/>
              <a:t>05/12/2022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8C2A0-FE4C-4F9D-99D7-DBA78C88FBC7}" type="slidenum">
              <a:rPr lang="en-GB" smtClean="0"/>
              <a:t>‹#›</a:t>
            </a:fld>
            <a:endParaRPr lang="en-GB"/>
          </a:p>
        </p:txBody>
      </p:sp>
    </p:spTree>
    <p:extLst>
      <p:ext uri="{BB962C8B-B14F-4D97-AF65-F5344CB8AC3E}">
        <p14:creationId xmlns:p14="http://schemas.microsoft.com/office/powerpoint/2010/main" val="244898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5E98C-D8C1-410A-88FD-E4761D8D85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91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48C2A0-FE4C-4F9D-99D7-DBA78C88FBC7}" type="slidenum">
              <a:rPr lang="en-GB" smtClean="0"/>
              <a:t>8</a:t>
            </a:fld>
            <a:endParaRPr lang="en-GB"/>
          </a:p>
        </p:txBody>
      </p:sp>
    </p:spTree>
    <p:extLst>
      <p:ext uri="{BB962C8B-B14F-4D97-AF65-F5344CB8AC3E}">
        <p14:creationId xmlns:p14="http://schemas.microsoft.com/office/powerpoint/2010/main" val="63123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6A83F-C26C-4ABB-BF1C-A8409E466B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58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35C27D00-3A23-4D34-901D-D6C5A10031C9}" type="datetime1">
              <a:rPr lang="en-GB" smtClean="0"/>
              <a:pPr lvl="0"/>
              <a:t>05/12/2022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39FD58E-B1BF-4155-8E29-DC6539104C4A}" type="slidenum">
              <a:rPr lang="en-GB" smtClean="0"/>
              <a:t>‹#›</a:t>
            </a:fld>
            <a:endParaRPr lang="en-GB"/>
          </a:p>
        </p:txBody>
      </p:sp>
    </p:spTree>
    <p:extLst>
      <p:ext uri="{BB962C8B-B14F-4D97-AF65-F5344CB8AC3E}">
        <p14:creationId xmlns:p14="http://schemas.microsoft.com/office/powerpoint/2010/main" val="40606988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4104F5E1-074D-4B58-A4AC-43273FB8DF62}" type="datetime1">
              <a:rPr lang="en-GB" smtClean="0"/>
              <a:pPr lvl="0"/>
              <a:t>05/12/2022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4F219D3A-78CE-40F8-92E1-18F099B2204C}" type="slidenum">
              <a:rPr lang="en-GB" smtClean="0"/>
              <a:t>‹#›</a:t>
            </a:fld>
            <a:endParaRPr lang="en-GB"/>
          </a:p>
        </p:txBody>
      </p:sp>
    </p:spTree>
    <p:extLst>
      <p:ext uri="{BB962C8B-B14F-4D97-AF65-F5344CB8AC3E}">
        <p14:creationId xmlns:p14="http://schemas.microsoft.com/office/powerpoint/2010/main" val="37998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5ADD577F-B3D8-40C5-9D02-2719443C194E}" type="datetime1">
              <a:rPr lang="en-GB" smtClean="0"/>
              <a:pPr lvl="0"/>
              <a:t>05/12/2022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9E2136E-0662-44AD-B0E6-FDC32417BEE9}" type="slidenum">
              <a:rPr lang="en-GB" smtClean="0"/>
              <a:t>‹#›</a:t>
            </a:fld>
            <a:endParaRPr lang="en-GB"/>
          </a:p>
        </p:txBody>
      </p:sp>
    </p:spTree>
    <p:extLst>
      <p:ext uri="{BB962C8B-B14F-4D97-AF65-F5344CB8AC3E}">
        <p14:creationId xmlns:p14="http://schemas.microsoft.com/office/powerpoint/2010/main" val="16667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BA63-1E48-4CAC-A069-C361879CF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AD2F7A-72AF-4830-82B8-C32A3601A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F141CE-2421-4E81-B1DA-4C4C136743CF}"/>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FCE69E7C-D598-4BF4-BAD0-1D093DA5FB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B0FB10-CD1F-4055-908B-1AEC8073CF23}"/>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390491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4BA4-4B72-4776-B314-9692E253D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E064F6-C8C0-4B1C-9A68-F21C1F375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07EA4F-7DCE-4382-A8F1-7D510958C95F}"/>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6E2426FF-16A0-4593-BA38-D234F8C864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2733612-F78A-479A-9E98-E854F04EA652}"/>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218825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26A4-7619-4442-83CE-F654E304E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26A72B-BAD9-4C85-B680-15AC72EF3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9CEBED-571D-4645-A893-74FE499DBA8C}"/>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A796B417-137E-4B68-94D6-10F934A1AC1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74A914-3E1A-4C4C-B24A-F573623F5432}"/>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3903357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6541-A34C-4089-9E63-A6AD8898AA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8F3C01-BD0C-48A3-A74A-FA34D94F4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17F751-B074-4A8F-BEBE-9893C3D70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A37287-561A-4877-8E4D-B020F482E1A9}"/>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6" name="Footer Placeholder 5">
            <a:extLst>
              <a:ext uri="{FF2B5EF4-FFF2-40B4-BE49-F238E27FC236}">
                <a16:creationId xmlns:a16="http://schemas.microsoft.com/office/drawing/2014/main" id="{00BEF399-23AE-4487-B419-AC9E411816F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135E07-556C-47DF-9615-3CF36F83710B}"/>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113959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AA54-A9B7-465F-A17A-D1E7E84387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E7D068-32B3-4BAE-8866-87E1DCE91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B692-5A4E-4DAB-BBE1-FE1AA1F2A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686F92-1B52-4BEC-BAF9-FD6E76BEF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A06AA-A5A8-4A1F-A0F6-447014C2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E71571-C685-4825-BF93-AF027D30A9F1}"/>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8" name="Footer Placeholder 7">
            <a:extLst>
              <a:ext uri="{FF2B5EF4-FFF2-40B4-BE49-F238E27FC236}">
                <a16:creationId xmlns:a16="http://schemas.microsoft.com/office/drawing/2014/main" id="{C0B4ED75-BAFC-472D-B7C6-C64987F5759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C7C4162-BD6D-4D4B-A1EB-A125FE8A9606}"/>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17904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1898-72E3-42ED-B27E-989AD5088F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F5260C-801B-4A21-AAC6-245DE307ED8B}"/>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4" name="Footer Placeholder 3">
            <a:extLst>
              <a:ext uri="{FF2B5EF4-FFF2-40B4-BE49-F238E27FC236}">
                <a16:creationId xmlns:a16="http://schemas.microsoft.com/office/drawing/2014/main" id="{57E32EB3-4810-4B60-9DAA-142C28AC2A7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B5C45A-688A-496B-914C-201CEA731D3D}"/>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81510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8D01A-2946-47D0-970B-994FC51BCD2A}"/>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3" name="Footer Placeholder 2">
            <a:extLst>
              <a:ext uri="{FF2B5EF4-FFF2-40B4-BE49-F238E27FC236}">
                <a16:creationId xmlns:a16="http://schemas.microsoft.com/office/drawing/2014/main" id="{BA580E5E-0AE4-4B99-9F87-0B795BEC01A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900FF94-035B-45FE-B0AC-DBAD70442CF4}"/>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127322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ACC9-4F69-45D9-B71D-BB2491585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A570C0-F3E0-49B2-AA48-E10F4AC39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615B59-C960-48EB-B1BB-438039021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53AEE-2B2C-4FCB-8E12-A06673F5FEBE}"/>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6" name="Footer Placeholder 5">
            <a:extLst>
              <a:ext uri="{FF2B5EF4-FFF2-40B4-BE49-F238E27FC236}">
                <a16:creationId xmlns:a16="http://schemas.microsoft.com/office/drawing/2014/main" id="{6DAFECC8-E50C-412C-B080-2D78B38AD96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081553-6F6A-40DF-A0A7-F138311B6C5E}"/>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394127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7D63F01F-27E2-4A0B-864D-6BDB31F5F83B}" type="datetime1">
              <a:rPr lang="en-GB" smtClean="0"/>
              <a:pPr lvl="0"/>
              <a:t>05/12/2022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DD02637-7532-4F4A-8C13-CDC026EE56FE}" type="slidenum">
              <a:rPr lang="en-GB" smtClean="0"/>
              <a:t>‹#›</a:t>
            </a:fld>
            <a:endParaRPr lang="en-GB"/>
          </a:p>
        </p:txBody>
      </p:sp>
    </p:spTree>
    <p:extLst>
      <p:ext uri="{BB962C8B-B14F-4D97-AF65-F5344CB8AC3E}">
        <p14:creationId xmlns:p14="http://schemas.microsoft.com/office/powerpoint/2010/main" val="42419297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A72D-E16F-4104-A579-000616B20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C78C31-DE09-48A2-B477-69E386E2E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C6A55D1-7AA8-4E04-AECE-33B110BE7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E7028-58BA-46BF-805B-6585F3FD4B0E}"/>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6" name="Footer Placeholder 5">
            <a:extLst>
              <a:ext uri="{FF2B5EF4-FFF2-40B4-BE49-F238E27FC236}">
                <a16:creationId xmlns:a16="http://schemas.microsoft.com/office/drawing/2014/main" id="{A88B1553-08B6-4BC5-8CFB-49C1F8ED8F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5AA2A8C-A66C-4FBB-BC3E-92170D2B436E}"/>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2223291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DE55-991D-44B3-87BF-694104AE72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CC5EB-A618-430E-84C0-7148C20FB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DF1D8-5250-4F96-BE13-618554477792}"/>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43C8E319-60BB-464D-85D1-AA7496A8032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BB29EC-BC36-4946-BD79-78AA4188A575}"/>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1444269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D6636-6E24-4E81-806F-5D94DCC8B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750157-C894-4F6F-A142-F9F043875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7C5B45-59C8-406A-A018-77A901516236}"/>
              </a:ext>
            </a:extLst>
          </p:cNvPr>
          <p:cNvSpPr>
            <a:spLocks noGrp="1"/>
          </p:cNvSpPr>
          <p:nvPr>
            <p:ph type="dt" sz="half" idx="10"/>
          </p:nvPr>
        </p:nvSpPr>
        <p:spPr/>
        <p:txBody>
          <a:body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129748E8-0EB5-4295-BD8B-C789DA4C1A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FD6C19-ADE8-4157-BE7E-8C7765CC3153}"/>
              </a:ext>
            </a:extLst>
          </p:cNvPr>
          <p:cNvSpPr>
            <a:spLocks noGrp="1"/>
          </p:cNvSpPr>
          <p:nvPr>
            <p:ph type="sldNum" sz="quarter" idx="12"/>
          </p:nvPr>
        </p:nvSpPr>
        <p:spPr/>
        <p:txBody>
          <a:bodyPr/>
          <a:lstStyle/>
          <a:p>
            <a:fld id="{661A0400-D843-42E9-A3EE-B41C737BEA98}" type="slidenum">
              <a:rPr lang="en-GB" smtClean="0"/>
              <a:t>‹#›</a:t>
            </a:fld>
            <a:endParaRPr lang="en-GB" dirty="0"/>
          </a:p>
        </p:txBody>
      </p:sp>
    </p:spTree>
    <p:extLst>
      <p:ext uri="{BB962C8B-B14F-4D97-AF65-F5344CB8AC3E}">
        <p14:creationId xmlns:p14="http://schemas.microsoft.com/office/powerpoint/2010/main" val="31569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C2B0-96AE-4D36-B104-08AB83696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6364A-9AFE-48C9-8E3E-217FB7C20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9A9987-7713-49B1-AE10-C7BAD2E886F2}"/>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88B0081E-B4A3-42F5-B44D-7E9D6912A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B1DD0-4B24-4A1F-A18B-D91A7CB0E2FC}"/>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3991862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8956-9C70-4663-B813-19F56C92BA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F0680F-3825-42C6-90A4-F1B59834E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CD14A-2F03-4C2B-91D9-5006F91071FC}"/>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D7B21B65-4410-4B29-A17A-60113EE08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93A4D-382C-46E0-95C9-67662BA2A218}"/>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473474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1AA2-B5D6-4071-AB51-A3C3D74B7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7BE3B-28C6-4C60-B1A4-91424B46C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F45F6-200E-40E3-B36C-5DBAD378833A}"/>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ECD94D55-0E10-4DF7-B21F-5D3A815F2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6471DB-D6EC-4739-A110-FB8A9563C244}"/>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57518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A527-073D-4B8B-91F7-BABCBF737B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75CCC2-87D6-46A3-98A7-F57AF2260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C6708C-A157-4FF4-AC2F-C13F4B55AD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20DC5C-3EBB-492A-8743-BF7A654D3846}"/>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6" name="Footer Placeholder 5">
            <a:extLst>
              <a:ext uri="{FF2B5EF4-FFF2-40B4-BE49-F238E27FC236}">
                <a16:creationId xmlns:a16="http://schemas.microsoft.com/office/drawing/2014/main" id="{CF8EEF1B-B3E9-4901-B439-0503180DEA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88E0E-F1E7-4384-9005-A31389272B22}"/>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2782849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01BA-0B97-4468-9408-DA676F051D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3502FC-9F0E-4E8A-916A-0C7215139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76643-3163-405E-8D3A-E4372918B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465B9-4C42-4BAF-83B7-97FD53AA2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7795F-0D18-43ED-882B-7AFA0B0A4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A9EF9D-0925-444A-9A36-C475D0869EF8}"/>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8" name="Footer Placeholder 7">
            <a:extLst>
              <a:ext uri="{FF2B5EF4-FFF2-40B4-BE49-F238E27FC236}">
                <a16:creationId xmlns:a16="http://schemas.microsoft.com/office/drawing/2014/main" id="{FFBA617B-0984-4FA0-A543-D706DA0972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703CF5-B0FB-486C-A8BF-657AFAD6E0EC}"/>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405064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0F0A-A065-48E4-97F1-3CEB705C4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CC30BA-6028-454B-AF68-ADD8196D3000}"/>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4" name="Footer Placeholder 3">
            <a:extLst>
              <a:ext uri="{FF2B5EF4-FFF2-40B4-BE49-F238E27FC236}">
                <a16:creationId xmlns:a16="http://schemas.microsoft.com/office/drawing/2014/main" id="{65E68E53-09A1-45F0-B529-CBFCBDF3A1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1060E0-F7B0-496E-94B6-C0E6EE1DE84C}"/>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3935760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FD4B5-4C46-45BF-A2D5-49CDDAA76FE0}"/>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3" name="Footer Placeholder 2">
            <a:extLst>
              <a:ext uri="{FF2B5EF4-FFF2-40B4-BE49-F238E27FC236}">
                <a16:creationId xmlns:a16="http://schemas.microsoft.com/office/drawing/2014/main" id="{40A588A7-E463-46A8-B779-1FA9B6E45B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5EF46-A4BC-435B-B889-27A1F749547A}"/>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3920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6AB32B11-03C0-409E-9FB0-7A9CCA144430}" type="datetime1">
              <a:rPr lang="en-GB" smtClean="0"/>
              <a:pPr lvl="0"/>
              <a:t>05/12/2022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D1A53E6-20D3-464B-8C4D-D992B310D26F}" type="slidenum">
              <a:rPr lang="en-GB" smtClean="0"/>
              <a:t>‹#›</a:t>
            </a:fld>
            <a:endParaRPr lang="en-GB"/>
          </a:p>
        </p:txBody>
      </p:sp>
    </p:spTree>
    <p:extLst>
      <p:ext uri="{BB962C8B-B14F-4D97-AF65-F5344CB8AC3E}">
        <p14:creationId xmlns:p14="http://schemas.microsoft.com/office/powerpoint/2010/main" val="4028955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AFCB-7B62-4233-A456-CD92C97E7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D2F27-E09D-4B7A-854E-CA57EFF53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FFF0F9-72EB-497E-956C-209C9B523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6911E-2439-4147-BBC2-A11594914B0E}"/>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6" name="Footer Placeholder 5">
            <a:extLst>
              <a:ext uri="{FF2B5EF4-FFF2-40B4-BE49-F238E27FC236}">
                <a16:creationId xmlns:a16="http://schemas.microsoft.com/office/drawing/2014/main" id="{05679909-DF10-4199-A9B0-B3512A091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A0CDC8-0A9A-4EB3-933D-43CC783D5654}"/>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2689010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ECC5-C941-412E-9130-B86E7FDA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9C5C05-071E-47F6-B372-C44A0B5A0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781F7A-FC0E-44A0-87C7-78B447F5B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CC6C2-5F59-467F-9054-C7BE7064A97C}"/>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6" name="Footer Placeholder 5">
            <a:extLst>
              <a:ext uri="{FF2B5EF4-FFF2-40B4-BE49-F238E27FC236}">
                <a16:creationId xmlns:a16="http://schemas.microsoft.com/office/drawing/2014/main" id="{E51F9030-0199-4838-8A29-91D04EB01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85A9EF-ED30-44B4-92A9-3A9B91D9F103}"/>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2291097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875B-DC74-4733-AC97-881AC4DDF4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A8BD5D-9DBC-40B4-851F-15AA1B9C2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58096-B0C1-47EC-ADA8-04AD1A7DE634}"/>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63DE0514-34A3-4FAC-9448-CC0E6396A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076CDD-C8D6-48C8-BD0C-18613E27CDF1}"/>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321806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5A7E3-0EFE-48D5-9E6B-6478473EAE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E4E005-0E4A-4E36-8F16-6668BBA82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CE115-B6D8-4A6A-8F19-3B8ABC1A6E9F}"/>
              </a:ext>
            </a:extLst>
          </p:cNvPr>
          <p:cNvSpPr>
            <a:spLocks noGrp="1"/>
          </p:cNvSpPr>
          <p:nvPr>
            <p:ph type="dt" sz="half" idx="10"/>
          </p:nvPr>
        </p:nvSpPr>
        <p:spPr/>
        <p:txBody>
          <a:body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B21DA4A2-7B20-4F73-934B-A2B703411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8746-EF36-4D8E-A3D2-C12E4756EB2D}"/>
              </a:ext>
            </a:extLst>
          </p:cNvPr>
          <p:cNvSpPr>
            <a:spLocks noGrp="1"/>
          </p:cNvSpPr>
          <p:nvPr>
            <p:ph type="sldNum" sz="quarter" idx="12"/>
          </p:nvPr>
        </p:nvSpPr>
        <p:spPr/>
        <p:txBody>
          <a:bodyPr/>
          <a:lstStyle/>
          <a:p>
            <a:fld id="{0DBB9E58-65DE-4719-87B7-7A3E072576A3}" type="slidenum">
              <a:rPr lang="en-GB" smtClean="0"/>
              <a:t>‹#›</a:t>
            </a:fld>
            <a:endParaRPr lang="en-GB"/>
          </a:p>
        </p:txBody>
      </p:sp>
    </p:spTree>
    <p:extLst>
      <p:ext uri="{BB962C8B-B14F-4D97-AF65-F5344CB8AC3E}">
        <p14:creationId xmlns:p14="http://schemas.microsoft.com/office/powerpoint/2010/main" val="64682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18F4BC81-21BF-4CA4-840E-5998BD401D60}" type="datetime1">
              <a:rPr lang="en-GB" smtClean="0"/>
              <a:pPr lvl="0"/>
              <a:t>05/12/2022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67AA4D6-756C-423A-B61E-5725E8552E63}" type="slidenum">
              <a:rPr lang="en-GB" smtClean="0"/>
              <a:t>‹#›</a:t>
            </a:fld>
            <a:endParaRPr lang="en-GB"/>
          </a:p>
        </p:txBody>
      </p:sp>
    </p:spTree>
    <p:extLst>
      <p:ext uri="{BB962C8B-B14F-4D97-AF65-F5344CB8AC3E}">
        <p14:creationId xmlns:p14="http://schemas.microsoft.com/office/powerpoint/2010/main" val="3850942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5F96C22E-09EA-41C6-AD49-05033A760F94}" type="datetime1">
              <a:rPr lang="en-GB" smtClean="0"/>
              <a:pPr lvl="0"/>
              <a:t>05/12/2022</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1D91B61A-AB26-435F-B89B-8690FA7A6D0C}" type="slidenum">
              <a:rPr lang="en-GB" smtClean="0"/>
              <a:t>‹#›</a:t>
            </a:fld>
            <a:endParaRPr lang="en-GB"/>
          </a:p>
        </p:txBody>
      </p:sp>
    </p:spTree>
    <p:extLst>
      <p:ext uri="{BB962C8B-B14F-4D97-AF65-F5344CB8AC3E}">
        <p14:creationId xmlns:p14="http://schemas.microsoft.com/office/powerpoint/2010/main" val="33617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A6EAFB18-2552-4E44-B720-39E9EAA56D8C}" type="datetime1">
              <a:rPr lang="en-GB" smtClean="0"/>
              <a:pPr lvl="0"/>
              <a:t>05/12/2022</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3FCA5FE2-E411-49EF-B556-F9DDDD1224A1}" type="slidenum">
              <a:rPr lang="en-GB" smtClean="0"/>
              <a:t>‹#›</a:t>
            </a:fld>
            <a:endParaRPr lang="en-GB"/>
          </a:p>
        </p:txBody>
      </p:sp>
    </p:spTree>
    <p:extLst>
      <p:ext uri="{BB962C8B-B14F-4D97-AF65-F5344CB8AC3E}">
        <p14:creationId xmlns:p14="http://schemas.microsoft.com/office/powerpoint/2010/main" val="12019757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4E50D0F-8219-4F26-A3D6-2EF0A0EE6E4A}" type="datetime1">
              <a:rPr lang="en-GB" smtClean="0"/>
              <a:pPr lvl="0"/>
              <a:t>05/12/2022</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E6562EBE-33E0-463B-ABC8-8E198DB930EA}" type="slidenum">
              <a:rPr lang="en-GB" smtClean="0"/>
              <a:t>‹#›</a:t>
            </a:fld>
            <a:endParaRPr lang="en-GB"/>
          </a:p>
        </p:txBody>
      </p:sp>
    </p:spTree>
    <p:extLst>
      <p:ext uri="{BB962C8B-B14F-4D97-AF65-F5344CB8AC3E}">
        <p14:creationId xmlns:p14="http://schemas.microsoft.com/office/powerpoint/2010/main" val="8120132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ED2B7050-06D8-4A4B-BAEE-CA1E53B93FF5}" type="datetime1">
              <a:rPr lang="en-GB" smtClean="0"/>
              <a:pPr lvl="0"/>
              <a:t>05/12/2022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56619227-93B3-4076-9FC2-99DC6E93008A}" type="slidenum">
              <a:rPr lang="en-GB" smtClean="0"/>
              <a:t>‹#›</a:t>
            </a:fld>
            <a:endParaRPr lang="en-GB"/>
          </a:p>
        </p:txBody>
      </p:sp>
    </p:spTree>
    <p:extLst>
      <p:ext uri="{BB962C8B-B14F-4D97-AF65-F5344CB8AC3E}">
        <p14:creationId xmlns:p14="http://schemas.microsoft.com/office/powerpoint/2010/main" val="146408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8399F8E8-F09F-43DC-88F8-6C6E98313576}" type="datetime1">
              <a:rPr lang="en-GB" smtClean="0"/>
              <a:pPr lvl="0"/>
              <a:t>05/12/2022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9094F9F-CC86-456F-AE54-4B8938C7FF9E}" type="slidenum">
              <a:rPr lang="en-GB" smtClean="0"/>
              <a:t>‹#›</a:t>
            </a:fld>
            <a:endParaRPr lang="en-GB"/>
          </a:p>
        </p:txBody>
      </p:sp>
    </p:spTree>
    <p:extLst>
      <p:ext uri="{BB962C8B-B14F-4D97-AF65-F5344CB8AC3E}">
        <p14:creationId xmlns:p14="http://schemas.microsoft.com/office/powerpoint/2010/main" val="380587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48617097-B64B-4337-B9CC-942A24BA7C91}" type="datetime1">
              <a:rPr lang="en-GB" smtClean="0"/>
              <a:pPr lvl="0"/>
              <a:t>05/12/2022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622FB6C8-E712-4710-BA2B-430883F460CF}" type="slidenum">
              <a:rPr lang="en-GB" smtClean="0"/>
              <a:t>‹#›</a:t>
            </a:fld>
            <a:endParaRPr lang="en-GB"/>
          </a:p>
        </p:txBody>
      </p:sp>
    </p:spTree>
    <p:extLst>
      <p:ext uri="{BB962C8B-B14F-4D97-AF65-F5344CB8AC3E}">
        <p14:creationId xmlns:p14="http://schemas.microsoft.com/office/powerpoint/2010/main" val="63446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63E4E-283C-4DBD-9FE1-E72DD7C26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1E1426-0794-497C-A25C-1D0FCAFDD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D57B-4E51-480E-B942-2020F1949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FC364-5D9D-4CB8-AA93-977920417F5A}" type="datetimeFigureOut">
              <a:rPr lang="en-GB" smtClean="0"/>
              <a:t>05/12/2022</a:t>
            </a:fld>
            <a:endParaRPr lang="en-GB" dirty="0"/>
          </a:p>
        </p:txBody>
      </p:sp>
      <p:sp>
        <p:nvSpPr>
          <p:cNvPr id="5" name="Footer Placeholder 4">
            <a:extLst>
              <a:ext uri="{FF2B5EF4-FFF2-40B4-BE49-F238E27FC236}">
                <a16:creationId xmlns:a16="http://schemas.microsoft.com/office/drawing/2014/main" id="{D5D2F827-9B8F-417C-AA33-1D4FA2033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7F839DC-A3CA-4413-AAE3-CBCA98560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A0400-D843-42E9-A3EE-B41C737BEA98}" type="slidenum">
              <a:rPr lang="en-GB" smtClean="0"/>
              <a:t>‹#›</a:t>
            </a:fld>
            <a:endParaRPr lang="en-GB" dirty="0"/>
          </a:p>
        </p:txBody>
      </p:sp>
    </p:spTree>
    <p:extLst>
      <p:ext uri="{BB962C8B-B14F-4D97-AF65-F5344CB8AC3E}">
        <p14:creationId xmlns:p14="http://schemas.microsoft.com/office/powerpoint/2010/main" val="1675721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FB73F-52A3-496F-883A-AD5B31C09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F4C32-C1A1-4A81-BF2D-AF2DABC3F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4F2F07-A8E3-4416-AF4C-8A3453CEB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635B-64DD-4A9B-9373-85532077EDAE}" type="datetimeFigureOut">
              <a:rPr lang="en-GB" smtClean="0"/>
              <a:t>05/12/2022</a:t>
            </a:fld>
            <a:endParaRPr lang="en-GB"/>
          </a:p>
        </p:txBody>
      </p:sp>
      <p:sp>
        <p:nvSpPr>
          <p:cNvPr id="5" name="Footer Placeholder 4">
            <a:extLst>
              <a:ext uri="{FF2B5EF4-FFF2-40B4-BE49-F238E27FC236}">
                <a16:creationId xmlns:a16="http://schemas.microsoft.com/office/drawing/2014/main" id="{A6C130C7-51BD-4BD5-A8D5-9BBF5D907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F494E8-77AF-4A5B-B497-77B649626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B9E58-65DE-4719-87B7-7A3E072576A3}" type="slidenum">
              <a:rPr lang="en-GB" smtClean="0"/>
              <a:t>‹#›</a:t>
            </a:fld>
            <a:endParaRPr lang="en-GB"/>
          </a:p>
        </p:txBody>
      </p:sp>
    </p:spTree>
    <p:extLst>
      <p:ext uri="{BB962C8B-B14F-4D97-AF65-F5344CB8AC3E}">
        <p14:creationId xmlns:p14="http://schemas.microsoft.com/office/powerpoint/2010/main" val="1290586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10851F-5CEA-4961-BD9C-4A75F3C6132C}"/>
              </a:ext>
            </a:extLst>
          </p:cNvPr>
          <p:cNvSpPr txBox="1"/>
          <p:nvPr/>
        </p:nvSpPr>
        <p:spPr>
          <a:xfrm>
            <a:off x="305166" y="1926765"/>
            <a:ext cx="6419789" cy="4739759"/>
          </a:xfrm>
          <a:prstGeom prst="rect">
            <a:avLst/>
          </a:prstGeom>
          <a:solidFill>
            <a:srgbClr val="CCFFFF"/>
          </a:solidFill>
          <a:ln w="28575">
            <a:solidFill>
              <a:schemeClr val="tx1"/>
            </a:solidFill>
          </a:ln>
        </p:spPr>
        <p:txBody>
          <a:bodyPr wrap="square" rtlCol="0">
            <a:spAutoFit/>
          </a:bodyPr>
          <a:lstStyle/>
          <a:p>
            <a:r>
              <a:rPr lang="en-US" sz="3200" b="1" u="sng" dirty="0"/>
              <a:t>DO NOW</a:t>
            </a:r>
            <a:r>
              <a:rPr lang="en-US" sz="3200" dirty="0"/>
              <a:t>:</a:t>
            </a:r>
            <a:endParaRPr lang="en-US" sz="3200" b="1" u="sng" dirty="0"/>
          </a:p>
          <a:p>
            <a:r>
              <a:rPr lang="en-US" sz="2700" dirty="0"/>
              <a:t>Three components of the working memory model are the central executive, the phonological loop and the visuo-spatial sketchpad.</a:t>
            </a:r>
          </a:p>
          <a:p>
            <a:endParaRPr lang="en-GB" sz="2700" dirty="0"/>
          </a:p>
          <a:p>
            <a:r>
              <a:rPr lang="en-US" sz="2700" dirty="0"/>
              <a:t>Briefly outline </a:t>
            </a:r>
            <a:r>
              <a:rPr lang="en-US" sz="2700" b="1" dirty="0"/>
              <a:t>each</a:t>
            </a:r>
            <a:r>
              <a:rPr lang="en-US" sz="2700" dirty="0"/>
              <a:t> of these components:</a:t>
            </a:r>
            <a:endParaRPr lang="en-GB" sz="2700" dirty="0"/>
          </a:p>
          <a:p>
            <a:pPr marL="342900" indent="-342900">
              <a:buFont typeface="+mj-lt"/>
              <a:buAutoNum type="arabicPeriod"/>
            </a:pPr>
            <a:r>
              <a:rPr lang="en-US" sz="2700" b="1" dirty="0"/>
              <a:t>Central executive</a:t>
            </a:r>
            <a:r>
              <a:rPr lang="en-US" sz="2700" dirty="0"/>
              <a:t> </a:t>
            </a:r>
          </a:p>
          <a:p>
            <a:pPr marL="342900" indent="-342900">
              <a:buFont typeface="+mj-lt"/>
              <a:buAutoNum type="arabicPeriod"/>
            </a:pPr>
            <a:r>
              <a:rPr lang="en-US" sz="2700" b="1" dirty="0"/>
              <a:t>Phonological loop</a:t>
            </a:r>
            <a:r>
              <a:rPr lang="en-US" sz="2700" dirty="0"/>
              <a:t> </a:t>
            </a:r>
          </a:p>
          <a:p>
            <a:pPr marL="342900" indent="-342900">
              <a:buFont typeface="+mj-lt"/>
              <a:buAutoNum type="arabicPeriod"/>
            </a:pPr>
            <a:r>
              <a:rPr lang="en-US" sz="2700" b="1" dirty="0"/>
              <a:t>Visuo-spatial sketchpad</a:t>
            </a:r>
            <a:r>
              <a:rPr lang="en-US" sz="2700" dirty="0"/>
              <a:t> </a:t>
            </a:r>
            <a:endParaRPr lang="en-GB" sz="2700" dirty="0"/>
          </a:p>
        </p:txBody>
      </p:sp>
      <p:sp>
        <p:nvSpPr>
          <p:cNvPr id="13" name="Rectangle: Rounded Corners 12">
            <a:extLst>
              <a:ext uri="{FF2B5EF4-FFF2-40B4-BE49-F238E27FC236}">
                <a16:creationId xmlns:a16="http://schemas.microsoft.com/office/drawing/2014/main" id="{1AA901E5-AB61-428D-9516-62DCEDC01DD6}"/>
              </a:ext>
            </a:extLst>
          </p:cNvPr>
          <p:cNvSpPr/>
          <p:nvPr/>
        </p:nvSpPr>
        <p:spPr>
          <a:xfrm>
            <a:off x="7126343" y="4501404"/>
            <a:ext cx="4760492" cy="2193166"/>
          </a:xfrm>
          <a:prstGeom prst="roundRect">
            <a:avLst/>
          </a:prstGeom>
          <a:solidFill>
            <a:srgbClr val="FF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u="sng" dirty="0">
                <a:solidFill>
                  <a:sysClr val="windowText" lastClr="000000"/>
                </a:solidFill>
              </a:rPr>
              <a:t>EXT</a:t>
            </a:r>
            <a:r>
              <a:rPr lang="en-GB" sz="2200" dirty="0">
                <a:solidFill>
                  <a:sysClr val="windowText" lastClr="000000"/>
                </a:solidFill>
              </a:rPr>
              <a:t>: Explain </a:t>
            </a:r>
            <a:r>
              <a:rPr lang="en-GB" sz="2200" b="1" dirty="0">
                <a:solidFill>
                  <a:sysClr val="windowText" lastClr="000000"/>
                </a:solidFill>
              </a:rPr>
              <a:t>one strength </a:t>
            </a:r>
            <a:r>
              <a:rPr lang="en-GB" sz="2200" dirty="0">
                <a:solidFill>
                  <a:sysClr val="windowText" lastClr="000000"/>
                </a:solidFill>
              </a:rPr>
              <a:t>of the working memory model.</a:t>
            </a:r>
          </a:p>
          <a:p>
            <a:endParaRPr lang="en-GB" sz="2200" dirty="0">
              <a:solidFill>
                <a:sysClr val="windowText" lastClr="000000"/>
              </a:solidFill>
            </a:endParaRPr>
          </a:p>
          <a:p>
            <a:r>
              <a:rPr lang="en-GB" sz="2200" b="1" u="sng" dirty="0">
                <a:solidFill>
                  <a:sysClr val="windowText" lastClr="000000"/>
                </a:solidFill>
              </a:rPr>
              <a:t>STRETCH</a:t>
            </a:r>
            <a:r>
              <a:rPr lang="en-GB" sz="2200" dirty="0">
                <a:solidFill>
                  <a:sysClr val="windowText" lastClr="000000"/>
                </a:solidFill>
              </a:rPr>
              <a:t>: Use an </a:t>
            </a:r>
            <a:r>
              <a:rPr lang="en-GB" sz="2200" b="1" dirty="0">
                <a:solidFill>
                  <a:sysClr val="windowText" lastClr="000000"/>
                </a:solidFill>
              </a:rPr>
              <a:t>issue and debate</a:t>
            </a:r>
            <a:r>
              <a:rPr lang="en-GB" sz="2200" dirty="0">
                <a:solidFill>
                  <a:sysClr val="windowText" lastClr="000000"/>
                </a:solidFill>
              </a:rPr>
              <a:t> to evaluate the working memory.</a:t>
            </a:r>
          </a:p>
        </p:txBody>
      </p:sp>
      <p:pic>
        <p:nvPicPr>
          <p:cNvPr id="15" name="Picture 14">
            <a:extLst>
              <a:ext uri="{FF2B5EF4-FFF2-40B4-BE49-F238E27FC236}">
                <a16:creationId xmlns:a16="http://schemas.microsoft.com/office/drawing/2014/main" id="{79A2A2AE-3FB6-457C-8ED5-C62EA0CD8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626" y="1944928"/>
            <a:ext cx="4455853" cy="2393281"/>
          </a:xfrm>
          <a:prstGeom prst="rect">
            <a:avLst/>
          </a:prstGeom>
        </p:spPr>
      </p:pic>
      <p:sp>
        <p:nvSpPr>
          <p:cNvPr id="8" name="Title 1">
            <a:extLst>
              <a:ext uri="{FF2B5EF4-FFF2-40B4-BE49-F238E27FC236}">
                <a16:creationId xmlns:a16="http://schemas.microsoft.com/office/drawing/2014/main" id="{64B4139A-4516-457E-B96C-F5C1B91689D3}"/>
              </a:ext>
            </a:extLst>
          </p:cNvPr>
          <p:cNvSpPr>
            <a:spLocks noGrp="1"/>
          </p:cNvSpPr>
          <p:nvPr>
            <p:ph type="title"/>
          </p:nvPr>
        </p:nvSpPr>
        <p:spPr>
          <a:xfrm>
            <a:off x="305166" y="776926"/>
            <a:ext cx="11623599" cy="969805"/>
          </a:xfrm>
          <a:solidFill>
            <a:srgbClr val="66FF99"/>
          </a:solidFill>
          <a:ln w="38100">
            <a:solidFill>
              <a:schemeClr val="tx1"/>
            </a:solidFill>
          </a:ln>
        </p:spPr>
        <p:txBody>
          <a:bodyPr>
            <a:normAutofit/>
          </a:bodyPr>
          <a:lstStyle/>
          <a:p>
            <a:pPr algn="ctr"/>
            <a:r>
              <a:rPr lang="en-GB" b="1" dirty="0">
                <a:latin typeface="Arial Narrow" panose="020B0606020202030204" pitchFamily="34" charset="0"/>
              </a:rPr>
              <a:t>Explanations of Forgetting: </a:t>
            </a:r>
            <a:r>
              <a:rPr lang="en-GB" b="1" dirty="0">
                <a:solidFill>
                  <a:srgbClr val="002060"/>
                </a:solidFill>
                <a:latin typeface="Arial Narrow" panose="020B0606020202030204" pitchFamily="34" charset="0"/>
              </a:rPr>
              <a:t>1) Interference</a:t>
            </a:r>
          </a:p>
        </p:txBody>
      </p:sp>
      <p:sp>
        <p:nvSpPr>
          <p:cNvPr id="9" name="TextBox 8">
            <a:extLst>
              <a:ext uri="{FF2B5EF4-FFF2-40B4-BE49-F238E27FC236}">
                <a16:creationId xmlns:a16="http://schemas.microsoft.com/office/drawing/2014/main" id="{9224E5C0-7DE6-47AD-8729-97922F63FE48}"/>
              </a:ext>
            </a:extLst>
          </p:cNvPr>
          <p:cNvSpPr txBox="1"/>
          <p:nvPr/>
        </p:nvSpPr>
        <p:spPr>
          <a:xfrm>
            <a:off x="146886" y="424940"/>
            <a:ext cx="2042135" cy="523220"/>
          </a:xfrm>
          <a:prstGeom prst="rect">
            <a:avLst/>
          </a:prstGeom>
          <a:solidFill>
            <a:schemeClr val="accent6">
              <a:lumMod val="50000"/>
            </a:schemeClr>
          </a:solidFill>
          <a:ln w="28575">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omic Sans MS"/>
                <a:ea typeface="+mn-ea"/>
                <a:cs typeface="+mn-cs"/>
              </a:rPr>
              <a:t>Memory</a:t>
            </a:r>
          </a:p>
        </p:txBody>
      </p:sp>
      <p:sp>
        <p:nvSpPr>
          <p:cNvPr id="11" name="Date Placeholder 6">
            <a:extLst>
              <a:ext uri="{FF2B5EF4-FFF2-40B4-BE49-F238E27FC236}">
                <a16:creationId xmlns:a16="http://schemas.microsoft.com/office/drawing/2014/main" id="{505BEC93-BB61-48F3-AC46-6BBF1389F6EC}"/>
              </a:ext>
            </a:extLst>
          </p:cNvPr>
          <p:cNvSpPr txBox="1">
            <a:spLocks/>
          </p:cNvSpPr>
          <p:nvPr/>
        </p:nvSpPr>
        <p:spPr>
          <a:xfrm>
            <a:off x="6819344" y="138431"/>
            <a:ext cx="5150620" cy="5232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76728D-41CC-4A3D-8F12-FB88783B48FB}" type="datetime2">
              <a:rPr kumimoji="0" lang="en-GB" sz="2800" b="1" i="0" u="none" strike="noStrike" kern="1200" cap="none" spc="0" normalizeH="0" baseline="0" noProof="0" smtClean="0">
                <a:ln>
                  <a:noFill/>
                </a:ln>
                <a:solidFill>
                  <a:prstClr val="black"/>
                </a:solidFill>
                <a:effectLst/>
                <a:uLnTx/>
                <a:uFillTx/>
                <a:latin typeface="Arial Narrow" panose="020B06060202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Monday, 05 December 2022</a:t>
            </a:fld>
            <a:endParaRPr kumimoji="0" lang="en-GB"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3B82F17-C6F0-4C15-B858-C7A89EE1D4E4}"/>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787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5369-D193-4BF0-9A4E-0C9A7AA936EA}"/>
              </a:ext>
            </a:extLst>
          </p:cNvPr>
          <p:cNvSpPr>
            <a:spLocks noGrp="1"/>
          </p:cNvSpPr>
          <p:nvPr>
            <p:ph type="title"/>
          </p:nvPr>
        </p:nvSpPr>
        <p:spPr>
          <a:xfrm>
            <a:off x="133350" y="312822"/>
            <a:ext cx="11963400" cy="835192"/>
          </a:xfrm>
          <a:noFill/>
          <a:ln>
            <a:noFill/>
          </a:ln>
        </p:spPr>
        <p:txBody>
          <a:bodyPr>
            <a:normAutofit/>
          </a:bodyPr>
          <a:lstStyle/>
          <a:p>
            <a:pPr algn="ctr"/>
            <a:r>
              <a:rPr lang="en-GB" sz="4800" b="1" u="sng" dirty="0">
                <a:latin typeface="Arial Narrow" panose="020B0606020202030204" pitchFamily="34" charset="0"/>
              </a:rPr>
              <a:t>Check your knowledge answers:</a:t>
            </a:r>
          </a:p>
        </p:txBody>
      </p:sp>
      <p:sp>
        <p:nvSpPr>
          <p:cNvPr id="3" name="Content Placeholder 2">
            <a:extLst>
              <a:ext uri="{FF2B5EF4-FFF2-40B4-BE49-F238E27FC236}">
                <a16:creationId xmlns:a16="http://schemas.microsoft.com/office/drawing/2014/main" id="{66B7C4F4-8EE3-4E1D-8C46-58FC9A0DD7BB}"/>
              </a:ext>
            </a:extLst>
          </p:cNvPr>
          <p:cNvSpPr>
            <a:spLocks noGrp="1"/>
          </p:cNvSpPr>
          <p:nvPr>
            <p:ph idx="1"/>
          </p:nvPr>
        </p:nvSpPr>
        <p:spPr>
          <a:xfrm>
            <a:off x="133350" y="1540042"/>
            <a:ext cx="11925300" cy="5165558"/>
          </a:xfrm>
        </p:spPr>
        <p:txBody>
          <a:bodyPr>
            <a:normAutofit/>
          </a:bodyPr>
          <a:lstStyle/>
          <a:p>
            <a:pPr marL="514350" indent="-514350">
              <a:buAutoNum type="arabicPeriod"/>
            </a:pPr>
            <a:r>
              <a:rPr lang="en-GB" sz="3200" b="1" dirty="0"/>
              <a:t>Explain proactive interference as an explanation for forgetting. [2]</a:t>
            </a:r>
          </a:p>
          <a:p>
            <a:pPr marL="457200" lvl="1" indent="0">
              <a:buNone/>
            </a:pPr>
            <a:r>
              <a:rPr lang="en-GB" sz="3600" dirty="0">
                <a:solidFill>
                  <a:srgbClr val="002060"/>
                </a:solidFill>
              </a:rPr>
              <a:t>Proactive interference is when recent/new information hinders the recall of old information. </a:t>
            </a:r>
          </a:p>
          <a:p>
            <a:pPr marL="0" indent="0">
              <a:buNone/>
            </a:pPr>
            <a:endParaRPr lang="en-GB" sz="3200" dirty="0"/>
          </a:p>
          <a:p>
            <a:pPr marL="514350" indent="-514350">
              <a:buFont typeface="+mj-lt"/>
              <a:buAutoNum type="arabicPeriod" startAt="2"/>
            </a:pPr>
            <a:r>
              <a:rPr lang="en-GB" sz="3200" b="1" dirty="0"/>
              <a:t>Explain retroactive interference as an explanation for forgetting. [2]</a:t>
            </a:r>
          </a:p>
          <a:p>
            <a:pPr marL="457200" lvl="1" indent="0">
              <a:buNone/>
            </a:pPr>
            <a:r>
              <a:rPr lang="en-GB" sz="3600" dirty="0">
                <a:solidFill>
                  <a:srgbClr val="002060"/>
                </a:solidFill>
              </a:rPr>
              <a:t>Retroactive interference is when past/old information hinders the recall of new information</a:t>
            </a:r>
          </a:p>
          <a:p>
            <a:pPr marL="457200" lvl="1" indent="0">
              <a:buNone/>
            </a:pPr>
            <a:endParaRPr lang="en-GB" sz="2800" b="1" dirty="0"/>
          </a:p>
          <a:p>
            <a:pPr marL="514350" indent="-514350">
              <a:buAutoNum type="arabicPeriod" startAt="2"/>
            </a:pPr>
            <a:endParaRPr lang="en-GB" sz="3200" dirty="0"/>
          </a:p>
        </p:txBody>
      </p:sp>
      <p:sp>
        <p:nvSpPr>
          <p:cNvPr id="4" name="Rectangle 3">
            <a:extLst>
              <a:ext uri="{FF2B5EF4-FFF2-40B4-BE49-F238E27FC236}">
                <a16:creationId xmlns:a16="http://schemas.microsoft.com/office/drawing/2014/main" id="{FE2A660E-9B44-4546-A7E3-77F26849FD4C}"/>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4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7C4F4-8EE3-4E1D-8C46-58FC9A0DD7BB}"/>
              </a:ext>
            </a:extLst>
          </p:cNvPr>
          <p:cNvSpPr>
            <a:spLocks noGrp="1"/>
          </p:cNvSpPr>
          <p:nvPr>
            <p:ph idx="1"/>
          </p:nvPr>
        </p:nvSpPr>
        <p:spPr>
          <a:xfrm>
            <a:off x="293771" y="545430"/>
            <a:ext cx="11604458" cy="6047875"/>
          </a:xfrm>
        </p:spPr>
        <p:txBody>
          <a:bodyPr>
            <a:normAutofit lnSpcReduction="10000"/>
          </a:bodyPr>
          <a:lstStyle/>
          <a:p>
            <a:pPr marL="514350" indent="-514350">
              <a:buFont typeface="+mj-lt"/>
              <a:buAutoNum type="arabicPeriod" startAt="3"/>
            </a:pPr>
            <a:r>
              <a:rPr lang="en-GB" sz="3200" b="1" dirty="0"/>
              <a:t>Outline interference as an explanation for forgetting. [4]</a:t>
            </a:r>
          </a:p>
          <a:p>
            <a:pPr marL="457200" lvl="1" indent="0">
              <a:buNone/>
            </a:pPr>
            <a:endParaRPr lang="en-GB" sz="2800" b="1" dirty="0"/>
          </a:p>
          <a:p>
            <a:r>
              <a:rPr lang="en-GB" sz="3500" dirty="0">
                <a:solidFill>
                  <a:srgbClr val="002060"/>
                </a:solidFill>
                <a:latin typeface="+mj-lt"/>
              </a:rPr>
              <a:t>Interference is an explanation for forgetting in long term memory.</a:t>
            </a:r>
          </a:p>
          <a:p>
            <a:r>
              <a:rPr lang="en-GB" sz="3500" dirty="0">
                <a:solidFill>
                  <a:srgbClr val="002060"/>
                </a:solidFill>
                <a:latin typeface="+mj-lt"/>
              </a:rPr>
              <a:t>Interference theory states that interference occurs when information that is similar in format gets in the way of the information that someone is trying to recall.</a:t>
            </a:r>
          </a:p>
          <a:p>
            <a:r>
              <a:rPr lang="en-GB" sz="3500" dirty="0">
                <a:solidFill>
                  <a:srgbClr val="002060"/>
                </a:solidFill>
                <a:latin typeface="+mj-lt"/>
              </a:rPr>
              <a:t>There are two types of interference; retroactive which is when new information hinders to recall of old information and proactive interference whereby past information hinders to recall of new information.</a:t>
            </a:r>
          </a:p>
          <a:p>
            <a:pPr marL="514350" indent="-514350">
              <a:buAutoNum type="arabicPeriod" startAt="2"/>
            </a:pPr>
            <a:endParaRPr lang="en-GB" sz="3200" dirty="0"/>
          </a:p>
        </p:txBody>
      </p:sp>
      <p:sp>
        <p:nvSpPr>
          <p:cNvPr id="4" name="Rectangle 3">
            <a:extLst>
              <a:ext uri="{FF2B5EF4-FFF2-40B4-BE49-F238E27FC236}">
                <a16:creationId xmlns:a16="http://schemas.microsoft.com/office/drawing/2014/main" id="{CC68757F-44DF-4CEE-A032-C88A5768339B}"/>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6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7C4F4-8EE3-4E1D-8C46-58FC9A0DD7BB}"/>
              </a:ext>
            </a:extLst>
          </p:cNvPr>
          <p:cNvSpPr>
            <a:spLocks noGrp="1"/>
          </p:cNvSpPr>
          <p:nvPr>
            <p:ph idx="1"/>
          </p:nvPr>
        </p:nvSpPr>
        <p:spPr>
          <a:xfrm>
            <a:off x="96253" y="96253"/>
            <a:ext cx="12031578" cy="6713621"/>
          </a:xfrm>
        </p:spPr>
        <p:txBody>
          <a:bodyPr>
            <a:normAutofit/>
          </a:bodyPr>
          <a:lstStyle/>
          <a:p>
            <a:pPr marL="514350" indent="-514350">
              <a:buFont typeface="+mj-lt"/>
              <a:buAutoNum type="arabicPeriod" startAt="4"/>
            </a:pPr>
            <a:r>
              <a:rPr lang="en-GB" sz="2400" b="1" dirty="0"/>
              <a:t>Describe one study in which interference as an explanation of forgetting was investigated. Indicate in your answer the method used and the results obtained. [6]</a:t>
            </a:r>
          </a:p>
          <a:p>
            <a:pPr marL="457200" lvl="1" indent="0">
              <a:buNone/>
            </a:pPr>
            <a:endParaRPr lang="en-GB" sz="2000" b="1" dirty="0"/>
          </a:p>
          <a:p>
            <a:r>
              <a:rPr lang="en-GB" sz="2400" b="1" dirty="0">
                <a:solidFill>
                  <a:srgbClr val="002060"/>
                </a:solidFill>
              </a:rPr>
              <a:t>McGeoch &amp; McDonald (1931) </a:t>
            </a:r>
            <a:r>
              <a:rPr lang="en-GB" sz="2400" dirty="0">
                <a:solidFill>
                  <a:srgbClr val="002060"/>
                </a:solidFill>
              </a:rPr>
              <a:t>tested their hypothesis that words with the same meaning would be more prone to interference than information that was unrelated.</a:t>
            </a:r>
          </a:p>
          <a:p>
            <a:r>
              <a:rPr lang="en-GB" sz="2400" dirty="0">
                <a:solidFill>
                  <a:srgbClr val="002060"/>
                </a:solidFill>
              </a:rPr>
              <a:t>Participants were given a list of words that they practised until they could recall with 100% accuracy.  They were then given another list to remember.  The second lists varied, so for example sometimes the second list was totally unrelated e.g. a list of numbers.  Others were given a second list that contained synonyms of the first (words of the same meaning such as large and big). </a:t>
            </a:r>
          </a:p>
          <a:p>
            <a:r>
              <a:rPr lang="en-GB" sz="2400" dirty="0">
                <a:solidFill>
                  <a:srgbClr val="002060"/>
                </a:solidFill>
              </a:rPr>
              <a:t>When asked to recall the first list (which they had previously recalled accurately) it was found that those who had learned synonyms in the second list were significantly impaired, down to 12%. </a:t>
            </a:r>
          </a:p>
          <a:p>
            <a:r>
              <a:rPr lang="en-GB" sz="2400" dirty="0">
                <a:solidFill>
                  <a:srgbClr val="002060"/>
                </a:solidFill>
              </a:rPr>
              <a:t>Whereas learning unrelated information in the second list produced less impairment – McGeoch and McDonald (1931) therefore concluded interference was most likely to occur when material being remembered was similar. </a:t>
            </a:r>
            <a:endParaRPr lang="en-GB" sz="2400" dirty="0"/>
          </a:p>
        </p:txBody>
      </p:sp>
      <p:sp>
        <p:nvSpPr>
          <p:cNvPr id="4" name="Rectangle 3">
            <a:extLst>
              <a:ext uri="{FF2B5EF4-FFF2-40B4-BE49-F238E27FC236}">
                <a16:creationId xmlns:a16="http://schemas.microsoft.com/office/drawing/2014/main" id="{F9C01EFD-0AF4-449F-B2E8-6CDE357CB3B3}"/>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13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4738E-27B8-4979-9A02-5DFD28DC9C21}"/>
              </a:ext>
            </a:extLst>
          </p:cNvPr>
          <p:cNvGraphicFramePr>
            <a:graphicFrameLocks noGrp="1"/>
          </p:cNvGraphicFramePr>
          <p:nvPr/>
        </p:nvGraphicFramePr>
        <p:xfrm>
          <a:off x="110155" y="380399"/>
          <a:ext cx="11971690" cy="5987019"/>
        </p:xfrm>
        <a:graphic>
          <a:graphicData uri="http://schemas.openxmlformats.org/drawingml/2006/table">
            <a:tbl>
              <a:tblPr firstRow="1" bandRow="1">
                <a:tableStyleId>{5940675A-B579-460E-94D1-54222C63F5DA}</a:tableStyleId>
              </a:tblPr>
              <a:tblGrid>
                <a:gridCol w="5594609">
                  <a:extLst>
                    <a:ext uri="{9D8B030D-6E8A-4147-A177-3AD203B41FA5}">
                      <a16:colId xmlns:a16="http://schemas.microsoft.com/office/drawing/2014/main" val="3059017158"/>
                    </a:ext>
                  </a:extLst>
                </a:gridCol>
                <a:gridCol w="981787">
                  <a:extLst>
                    <a:ext uri="{9D8B030D-6E8A-4147-A177-3AD203B41FA5}">
                      <a16:colId xmlns:a16="http://schemas.microsoft.com/office/drawing/2014/main" val="2554558074"/>
                    </a:ext>
                  </a:extLst>
                </a:gridCol>
                <a:gridCol w="2781300">
                  <a:extLst>
                    <a:ext uri="{9D8B030D-6E8A-4147-A177-3AD203B41FA5}">
                      <a16:colId xmlns:a16="http://schemas.microsoft.com/office/drawing/2014/main" val="3925824101"/>
                    </a:ext>
                  </a:extLst>
                </a:gridCol>
                <a:gridCol w="2613994">
                  <a:extLst>
                    <a:ext uri="{9D8B030D-6E8A-4147-A177-3AD203B41FA5}">
                      <a16:colId xmlns:a16="http://schemas.microsoft.com/office/drawing/2014/main" val="2236120148"/>
                    </a:ext>
                  </a:extLst>
                </a:gridCol>
              </a:tblGrid>
              <a:tr h="233011">
                <a:tc>
                  <a:txBody>
                    <a:bodyPr/>
                    <a:lstStyle/>
                    <a:p>
                      <a:pPr algn="l"/>
                      <a:r>
                        <a:rPr lang="en-GB" sz="1000" b="1" u="none" dirty="0">
                          <a:latin typeface="Comic Sans MS" panose="030F0702030302020204" pitchFamily="66" charset="0"/>
                          <a:cs typeface="Arial" panose="020B0604020202020204" pitchFamily="34" charset="0"/>
                        </a:rPr>
                        <a:t>Evaluation Point</a:t>
                      </a:r>
                    </a:p>
                  </a:txBody>
                  <a:tcPr anchor="ctr">
                    <a:solidFill>
                      <a:schemeClr val="bg1">
                        <a:lumMod val="95000"/>
                      </a:schemeClr>
                    </a:solidFill>
                  </a:tcPr>
                </a:tc>
                <a:tc>
                  <a:txBody>
                    <a:bodyPr/>
                    <a:lstStyle/>
                    <a:p>
                      <a:pPr algn="l"/>
                      <a:r>
                        <a:rPr lang="en-GB" sz="900" b="1" u="none" dirty="0">
                          <a:latin typeface="Comic Sans MS" panose="030F0702030302020204" pitchFamily="66" charset="0"/>
                          <a:cs typeface="Arial" panose="020B0604020202020204" pitchFamily="34" charset="0"/>
                        </a:rPr>
                        <a:t>Strength or Limitation?</a:t>
                      </a:r>
                    </a:p>
                  </a:txBody>
                  <a:tcPr anchor="ctr">
                    <a:solidFill>
                      <a:schemeClr val="bg1">
                        <a:lumMod val="95000"/>
                      </a:schemeClr>
                    </a:solidFill>
                  </a:tcPr>
                </a:tc>
                <a:tc>
                  <a:txBody>
                    <a:bodyPr/>
                    <a:lstStyle/>
                    <a:p>
                      <a:pPr algn="l"/>
                      <a:r>
                        <a:rPr lang="en-GB" sz="1000" b="1" u="none" dirty="0">
                          <a:latin typeface="Comic Sans MS" panose="030F0702030302020204" pitchFamily="66" charset="0"/>
                          <a:cs typeface="Arial" panose="020B0604020202020204" pitchFamily="34" charset="0"/>
                        </a:rPr>
                        <a:t>Explain why.</a:t>
                      </a:r>
                    </a:p>
                  </a:txBody>
                  <a:tcPr anchor="ctr">
                    <a:solidFill>
                      <a:schemeClr val="bg1">
                        <a:lumMod val="95000"/>
                      </a:schemeClr>
                    </a:solidFill>
                  </a:tcPr>
                </a:tc>
                <a:tc>
                  <a:txBody>
                    <a:bodyPr/>
                    <a:lstStyle/>
                    <a:p>
                      <a:pPr algn="l"/>
                      <a:r>
                        <a:rPr lang="en-GB" sz="1050" b="1" u="none" dirty="0">
                          <a:latin typeface="Comic Sans MS" panose="030F0702030302020204" pitchFamily="66" charset="0"/>
                          <a:cs typeface="Arial" panose="020B0604020202020204" pitchFamily="34" charset="0"/>
                        </a:rPr>
                        <a:t>STRETCH</a:t>
                      </a:r>
                      <a:r>
                        <a:rPr lang="en-GB" sz="1050" b="0" u="none" dirty="0">
                          <a:latin typeface="Comic Sans MS" panose="030F0702030302020204" pitchFamily="66" charset="0"/>
                          <a:cs typeface="Arial" panose="020B0604020202020204" pitchFamily="34" charset="0"/>
                        </a:rPr>
                        <a:t>: Further this point…</a:t>
                      </a:r>
                    </a:p>
                  </a:txBody>
                  <a:tcPr anchor="ctr">
                    <a:solidFill>
                      <a:schemeClr val="bg1">
                        <a:lumMod val="95000"/>
                      </a:schemeClr>
                    </a:solidFill>
                  </a:tcPr>
                </a:tc>
                <a:extLst>
                  <a:ext uri="{0D108BD9-81ED-4DB2-BD59-A6C34878D82A}">
                    <a16:rowId xmlns:a16="http://schemas.microsoft.com/office/drawing/2014/main" val="2205086004"/>
                  </a:ext>
                </a:extLst>
              </a:tr>
              <a:tr h="787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22" dirty="0">
                          <a:latin typeface="Comic Sans MS" panose="030F0702030302020204" pitchFamily="66" charset="0"/>
                        </a:rPr>
                        <a:t>Thousands of lab experiments have been carried out into this explanations of forgetting, such as McGeoch and McDonald’s research. Most of these studies show that both types of interference discussed are very likely to be common ways we forget information from LTM.</a:t>
                      </a:r>
                    </a:p>
                  </a:txBody>
                  <a:tcPr/>
                </a:tc>
                <a:tc>
                  <a:txBody>
                    <a:bodyPr/>
                    <a:lstStyle/>
                    <a:p>
                      <a:endParaRPr lang="en-GB" sz="1600" b="1" dirty="0">
                        <a:solidFill>
                          <a:schemeClr val="tx1"/>
                        </a:solidFill>
                        <a:latin typeface="Bradley Hand ITC" panose="03070402050302030203" pitchFamily="66" charset="0"/>
                      </a:endParaRPr>
                    </a:p>
                  </a:txBody>
                  <a:tcPr/>
                </a:tc>
                <a:tc>
                  <a:txBody>
                    <a:bodyPr/>
                    <a:lstStyle/>
                    <a:p>
                      <a:endParaRPr lang="en-GB" sz="1600" b="1" dirty="0">
                        <a:solidFill>
                          <a:schemeClr val="tx1"/>
                        </a:solidFill>
                        <a:latin typeface="Bradley Hand ITC" panose="03070402050302030203" pitchFamily="66" charset="0"/>
                      </a:endParaRPr>
                    </a:p>
                  </a:txBody>
                  <a:tcPr/>
                </a:tc>
                <a:tc>
                  <a:txBody>
                    <a:bodyPr/>
                    <a:lstStyle/>
                    <a:p>
                      <a:pPr marL="171450" indent="-171450">
                        <a:buFont typeface="Arial" panose="020B0604020202020204" pitchFamily="34" charset="0"/>
                        <a:buChar char="•"/>
                      </a:pPr>
                      <a:r>
                        <a:rPr lang="en-GB" sz="900" b="1" i="1" dirty="0">
                          <a:solidFill>
                            <a:schemeClr val="tx1"/>
                          </a:solidFill>
                          <a:latin typeface="Comic Sans MS" panose="030F0702030302020204" pitchFamily="66" charset="0"/>
                        </a:rPr>
                        <a:t>Evaluate the validity of lab studies.</a:t>
                      </a:r>
                    </a:p>
                  </a:txBody>
                  <a:tcPr/>
                </a:tc>
                <a:extLst>
                  <a:ext uri="{0D108BD9-81ED-4DB2-BD59-A6C34878D82A}">
                    <a16:rowId xmlns:a16="http://schemas.microsoft.com/office/drawing/2014/main" val="294306823"/>
                  </a:ext>
                </a:extLst>
              </a:tr>
              <a:tr h="938151">
                <a:tc>
                  <a:txBody>
                    <a:bodyPr/>
                    <a:lstStyle/>
                    <a:p>
                      <a:r>
                        <a:rPr lang="en-GB" sz="1122" dirty="0">
                          <a:latin typeface="Comic Sans MS" panose="030F0702030302020204" pitchFamily="66" charset="0"/>
                        </a:rPr>
                        <a:t>The stimulus materials used in most studies are </a:t>
                      </a:r>
                      <a:r>
                        <a:rPr lang="en-GB" sz="1122" b="1" u="none" dirty="0">
                          <a:latin typeface="Comic Sans MS" panose="030F0702030302020204" pitchFamily="66" charset="0"/>
                        </a:rPr>
                        <a:t>word lists</a:t>
                      </a:r>
                      <a:r>
                        <a:rPr lang="en-GB" sz="1122" b="1" dirty="0">
                          <a:latin typeface="Comic Sans MS" panose="030F0702030302020204" pitchFamily="66" charset="0"/>
                        </a:rPr>
                        <a:t>.</a:t>
                      </a:r>
                    </a:p>
                    <a:p>
                      <a:r>
                        <a:rPr lang="en-GB" sz="1122" dirty="0">
                          <a:latin typeface="Comic Sans MS" panose="030F0702030302020204" pitchFamily="66" charset="0"/>
                        </a:rPr>
                        <a:t>Although learning lists of words is definitely has more mundane realism that learning consonant trigrams (such as TZK), this still doesn’t accurately represent the thing we learn and try to remember in everyday life i.e. faces, birthdays, grocery lists etc.</a:t>
                      </a:r>
                    </a:p>
                  </a:txBody>
                  <a:tcPr/>
                </a:tc>
                <a:tc>
                  <a:txBody>
                    <a:bodyPr/>
                    <a:lstStyle/>
                    <a:p>
                      <a:endParaRPr lang="en-GB" sz="1050" dirty="0">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pPr marL="171450" indent="-171450">
                        <a:buFont typeface="Arial" panose="020B0604020202020204" pitchFamily="34" charset="0"/>
                        <a:buChar char="•"/>
                      </a:pPr>
                      <a:r>
                        <a:rPr lang="en-GB" sz="900" b="1" i="1" dirty="0">
                          <a:latin typeface="Comic Sans MS" panose="030F0702030302020204" pitchFamily="66" charset="0"/>
                        </a:rPr>
                        <a:t>What type of stimulus materials could be used instead of world lists to ensure experiments have mundane realism?</a:t>
                      </a:r>
                    </a:p>
                  </a:txBody>
                  <a:tcPr/>
                </a:tc>
                <a:extLst>
                  <a:ext uri="{0D108BD9-81ED-4DB2-BD59-A6C34878D82A}">
                    <a16:rowId xmlns:a16="http://schemas.microsoft.com/office/drawing/2014/main" val="3671602733"/>
                  </a:ext>
                </a:extLst>
              </a:tr>
              <a:tr h="1290734">
                <a:tc>
                  <a:txBody>
                    <a:bodyPr/>
                    <a:lstStyle/>
                    <a:p>
                      <a:r>
                        <a:rPr lang="en-GB" sz="1122" b="1" dirty="0">
                          <a:latin typeface="Comic Sans MS" panose="030F0702030302020204" pitchFamily="66" charset="0"/>
                        </a:rPr>
                        <a:t>Baddeley &amp; Hitch (1977) </a:t>
                      </a:r>
                      <a:r>
                        <a:rPr lang="en-GB" sz="1122" dirty="0">
                          <a:latin typeface="Comic Sans MS" panose="030F0702030302020204" pitchFamily="66" charset="0"/>
                        </a:rPr>
                        <a:t>wanted to find out if interference was a better explanation for forgetting than that time elapsed. They asked Rugby players to remember the names of the teams they had played in that season, week by week. </a:t>
                      </a:r>
                    </a:p>
                    <a:p>
                      <a:r>
                        <a:rPr lang="en-GB" sz="1122" dirty="0">
                          <a:latin typeface="Comic Sans MS" panose="030F0702030302020204" pitchFamily="66" charset="0"/>
                        </a:rPr>
                        <a:t>Their results clearly showed that accurate recall did not depend on how long ago the matches took place but what was more important was </a:t>
                      </a:r>
                      <a:r>
                        <a:rPr lang="en-GB" sz="1122" b="1" dirty="0">
                          <a:latin typeface="Comic Sans MS" panose="030F0702030302020204" pitchFamily="66" charset="0"/>
                        </a:rPr>
                        <a:t>the number of games they played in the meantime</a:t>
                      </a:r>
                      <a:r>
                        <a:rPr lang="en-GB" sz="1122" dirty="0">
                          <a:latin typeface="Comic Sans MS" panose="030F0702030302020204" pitchFamily="66" charset="0"/>
                        </a:rPr>
                        <a:t>. So, </a:t>
                      </a:r>
                      <a:r>
                        <a:rPr lang="en-GB" sz="1122" b="1" dirty="0">
                          <a:latin typeface="Comic Sans MS" panose="030F0702030302020204" pitchFamily="66" charset="0"/>
                        </a:rPr>
                        <a:t>a player’s recall of a team name from three weeks ago was better if they had played no matches since then.</a:t>
                      </a:r>
                      <a:endParaRPr lang="en-GB" sz="1122" dirty="0">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pPr marL="171450" indent="-171450">
                        <a:buFont typeface="Arial" panose="020B0604020202020204" pitchFamily="34" charset="0"/>
                        <a:buChar char="•"/>
                      </a:pPr>
                      <a:r>
                        <a:rPr lang="en-GB" sz="900" b="1" i="1" dirty="0">
                          <a:latin typeface="Comic Sans MS" panose="030F0702030302020204" pitchFamily="66" charset="0"/>
                        </a:rPr>
                        <a:t>Explain why this study has ecological validity.</a:t>
                      </a:r>
                    </a:p>
                  </a:txBody>
                  <a:tcPr/>
                </a:tc>
                <a:extLst>
                  <a:ext uri="{0D108BD9-81ED-4DB2-BD59-A6C34878D82A}">
                    <a16:rowId xmlns:a16="http://schemas.microsoft.com/office/drawing/2014/main" val="3880321491"/>
                  </a:ext>
                </a:extLst>
              </a:tr>
              <a:tr h="965577">
                <a:tc>
                  <a:txBody>
                    <a:bodyPr/>
                    <a:lstStyle/>
                    <a:p>
                      <a:r>
                        <a:rPr lang="en-GB" sz="1122" dirty="0">
                          <a:latin typeface="Comic Sans MS" panose="030F0702030302020204" pitchFamily="66" charset="0"/>
                        </a:rPr>
                        <a:t>For practical reasons, in interference studies the time periods are relatively short and may in some case they are very short indeed. This means that a participant may have to learn one list of words, and then learn a second one 20 minutes later, and then recall one of them a few minute after that (the whole process could be over within an hour!).</a:t>
                      </a:r>
                      <a:endParaRPr lang="en-GB" sz="1122" dirty="0">
                        <a:solidFill>
                          <a:prstClr val="black"/>
                        </a:solidFill>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pPr marL="171450" indent="-171450">
                        <a:buFont typeface="Arial" panose="020B0604020202020204" pitchFamily="34" charset="0"/>
                        <a:buChar char="•"/>
                      </a:pPr>
                      <a:r>
                        <a:rPr lang="en-GB" sz="900" b="1" i="1" dirty="0">
                          <a:latin typeface="Comic Sans MS" panose="030F0702030302020204" pitchFamily="66" charset="0"/>
                        </a:rPr>
                        <a:t>Explain why such studies are reductionist explanations of interference.</a:t>
                      </a:r>
                    </a:p>
                  </a:txBody>
                  <a:tcPr/>
                </a:tc>
                <a:extLst>
                  <a:ext uri="{0D108BD9-81ED-4DB2-BD59-A6C34878D82A}">
                    <a16:rowId xmlns:a16="http://schemas.microsoft.com/office/drawing/2014/main" val="899742402"/>
                  </a:ext>
                </a:extLst>
              </a:tr>
              <a:tr h="1149480">
                <a:tc>
                  <a:txBody>
                    <a:bodyPr/>
                    <a:lstStyle/>
                    <a:p>
                      <a:r>
                        <a:rPr lang="en-GB" sz="1122" b="1" dirty="0">
                          <a:latin typeface="Comic Sans MS" panose="030F0702030302020204" pitchFamily="66" charset="0"/>
                        </a:rPr>
                        <a:t>Tulving &amp; Psotka (1971) </a:t>
                      </a:r>
                      <a:r>
                        <a:rPr lang="en-GB" sz="1122" dirty="0">
                          <a:latin typeface="Comic Sans MS" panose="030F0702030302020204" pitchFamily="66" charset="0"/>
                        </a:rPr>
                        <a:t>gave participants give lists of 24 words, each list organised into six categories e.g. hut, cottage, tent, hotel, cliff, river, hill, volcano, captain, corporal, sergeant, colonel, ant, wasp, beetle, mosquito, zinc, copper, aluminium, bronze, drill, saw, chisel. The categories were not explicit but it was presumed that they would be obvious to participants. Recall was about 70% for the first word but this fell as participants were given each additional list to learn presumably due to interference. However, at the end they were given a cued recall test – they were told the names of the categories as a clue, recall again rose to about 70%.</a:t>
                      </a:r>
                    </a:p>
                  </a:txBody>
                  <a:tcPr/>
                </a:tc>
                <a:tc>
                  <a:txBody>
                    <a:bodyPr/>
                    <a:lstStyle/>
                    <a:p>
                      <a:endParaRPr lang="en-GB" sz="1050" dirty="0">
                        <a:latin typeface="Comic Sans MS" panose="030F0702030302020204" pitchFamily="66" charset="0"/>
                      </a:endParaRPr>
                    </a:p>
                  </a:txBody>
                  <a:tcPr/>
                </a:tc>
                <a:tc>
                  <a:txBody>
                    <a:bodyPr/>
                    <a:lstStyle/>
                    <a:p>
                      <a:endParaRPr lang="en-GB" sz="1050" dirty="0">
                        <a:latin typeface="Comic Sans MS" panose="030F0702030302020204" pitchFamily="66" charset="0"/>
                      </a:endParaRPr>
                    </a:p>
                  </a:txBody>
                  <a:tcPr/>
                </a:tc>
                <a:tc>
                  <a:txBody>
                    <a:bodyPr/>
                    <a:lstStyle/>
                    <a:p>
                      <a:pPr marL="171450" indent="-171450">
                        <a:buFont typeface="Arial" panose="020B0604020202020204" pitchFamily="34" charset="0"/>
                        <a:buChar char="•"/>
                      </a:pPr>
                      <a:r>
                        <a:rPr lang="en-GB" sz="900" b="1" i="1" dirty="0">
                          <a:latin typeface="Comic Sans MS" panose="030F0702030302020204" pitchFamily="66" charset="0"/>
                        </a:rPr>
                        <a:t>Evaluate Tulving &amp; Psotka’s study here.</a:t>
                      </a:r>
                    </a:p>
                  </a:txBody>
                  <a:tcPr/>
                </a:tc>
                <a:extLst>
                  <a:ext uri="{0D108BD9-81ED-4DB2-BD59-A6C34878D82A}">
                    <a16:rowId xmlns:a16="http://schemas.microsoft.com/office/drawing/2014/main" val="1431121820"/>
                  </a:ext>
                </a:extLst>
              </a:tr>
            </a:tbl>
          </a:graphicData>
        </a:graphic>
      </p:graphicFrame>
      <p:sp>
        <p:nvSpPr>
          <p:cNvPr id="4" name="TextBox 3">
            <a:extLst>
              <a:ext uri="{FF2B5EF4-FFF2-40B4-BE49-F238E27FC236}">
                <a16:creationId xmlns:a16="http://schemas.microsoft.com/office/drawing/2014/main" id="{288681C8-4359-42FC-9EB2-575EC1A36552}"/>
              </a:ext>
            </a:extLst>
          </p:cNvPr>
          <p:cNvSpPr txBox="1"/>
          <p:nvPr/>
        </p:nvSpPr>
        <p:spPr>
          <a:xfrm>
            <a:off x="65635" y="42880"/>
            <a:ext cx="1206073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Evaluation: </a:t>
            </a:r>
            <a:r>
              <a:rPr kumimoji="0" lang="en-GB" sz="13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Interference as an Explanation for Forgetting</a:t>
            </a:r>
          </a:p>
        </p:txBody>
      </p:sp>
      <p:sp>
        <p:nvSpPr>
          <p:cNvPr id="3" name="Rectangle 2">
            <a:extLst>
              <a:ext uri="{FF2B5EF4-FFF2-40B4-BE49-F238E27FC236}">
                <a16:creationId xmlns:a16="http://schemas.microsoft.com/office/drawing/2014/main" id="{5BFAFAD9-D688-46D7-A69D-6EE0EA094323}"/>
              </a:ext>
            </a:extLst>
          </p:cNvPr>
          <p:cNvSpPr/>
          <p:nvPr/>
        </p:nvSpPr>
        <p:spPr>
          <a:xfrm>
            <a:off x="65635" y="6364907"/>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EXT</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Create an essay plan for this lesson.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STRETCH</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Write out a triple whopper paragraph.</a:t>
            </a:r>
          </a:p>
        </p:txBody>
      </p:sp>
    </p:spTree>
    <p:extLst>
      <p:ext uri="{BB962C8B-B14F-4D97-AF65-F5344CB8AC3E}">
        <p14:creationId xmlns:p14="http://schemas.microsoft.com/office/powerpoint/2010/main" val="210411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BA1E9C-79BE-442B-A924-F80C7ABA79FC}"/>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8648404" y="4187689"/>
            <a:ext cx="3231923" cy="2323713"/>
          </a:xfrm>
          <a:prstGeom prst="rect">
            <a:avLst/>
          </a:prstGeom>
        </p:spPr>
      </p:pic>
      <p:sp>
        <p:nvSpPr>
          <p:cNvPr id="2" name="Title 1">
            <a:extLst>
              <a:ext uri="{FF2B5EF4-FFF2-40B4-BE49-F238E27FC236}">
                <a16:creationId xmlns:a16="http://schemas.microsoft.com/office/drawing/2014/main" id="{5E4BE519-904B-4C41-A204-1860A303E684}"/>
              </a:ext>
            </a:extLst>
          </p:cNvPr>
          <p:cNvSpPr>
            <a:spLocks noGrp="1"/>
          </p:cNvSpPr>
          <p:nvPr>
            <p:ph type="title"/>
          </p:nvPr>
        </p:nvSpPr>
        <p:spPr>
          <a:xfrm>
            <a:off x="0" y="4607"/>
            <a:ext cx="12192000" cy="1143795"/>
          </a:xfrm>
          <a:solidFill>
            <a:srgbClr val="FF6600"/>
          </a:solidFill>
          <a:ln>
            <a:solidFill>
              <a:schemeClr val="tx1"/>
            </a:solidFill>
          </a:ln>
        </p:spPr>
        <p:txBody>
          <a:bodyPr>
            <a:normAutofit/>
          </a:bodyPr>
          <a:lstStyle/>
          <a:p>
            <a:pPr algn="ctr"/>
            <a:r>
              <a:rPr lang="en-GB" b="1" dirty="0">
                <a:latin typeface="Arial Narrow" panose="020B0606020202030204" pitchFamily="34" charset="0"/>
              </a:rPr>
              <a:t>EVIDENCE FROM LAB STUDIES</a:t>
            </a:r>
          </a:p>
        </p:txBody>
      </p:sp>
      <p:sp>
        <p:nvSpPr>
          <p:cNvPr id="3" name="Content Placeholder 2">
            <a:extLst>
              <a:ext uri="{FF2B5EF4-FFF2-40B4-BE49-F238E27FC236}">
                <a16:creationId xmlns:a16="http://schemas.microsoft.com/office/drawing/2014/main" id="{49941CDD-F603-49F2-984A-E0612C42A131}"/>
              </a:ext>
            </a:extLst>
          </p:cNvPr>
          <p:cNvSpPr>
            <a:spLocks noGrp="1"/>
          </p:cNvSpPr>
          <p:nvPr>
            <p:ph idx="1"/>
          </p:nvPr>
        </p:nvSpPr>
        <p:spPr>
          <a:xfrm>
            <a:off x="199070" y="1321474"/>
            <a:ext cx="8137661" cy="5270794"/>
          </a:xfrm>
        </p:spPr>
        <p:txBody>
          <a:bodyPr>
            <a:normAutofit/>
          </a:bodyPr>
          <a:lstStyle/>
          <a:p>
            <a:pPr marL="0" indent="0">
              <a:buNone/>
            </a:pPr>
            <a:r>
              <a:rPr lang="en-GB" sz="2900" dirty="0"/>
              <a:t>Thousands of </a:t>
            </a:r>
            <a:r>
              <a:rPr lang="en-GB" sz="2900" b="1" dirty="0">
                <a:solidFill>
                  <a:srgbClr val="C00000"/>
                </a:solidFill>
              </a:rPr>
              <a:t>lab experiments </a:t>
            </a:r>
            <a:r>
              <a:rPr lang="en-GB" sz="2900" dirty="0"/>
              <a:t>have been carried out into this explanations of forgetting, such as McGeoch and McDonald’s research. Most of these studies show that both types of interference discussed are very likely to be common ways we forget information from LTM.</a:t>
            </a:r>
          </a:p>
          <a:p>
            <a:endParaRPr lang="en-GB" sz="2900" dirty="0"/>
          </a:p>
          <a:p>
            <a:endParaRPr lang="en-GB" sz="2900" dirty="0"/>
          </a:p>
        </p:txBody>
      </p:sp>
      <p:sp>
        <p:nvSpPr>
          <p:cNvPr id="6" name="TextBox 5">
            <a:extLst>
              <a:ext uri="{FF2B5EF4-FFF2-40B4-BE49-F238E27FC236}">
                <a16:creationId xmlns:a16="http://schemas.microsoft.com/office/drawing/2014/main" id="{231CD3FD-96A1-4393-9802-69A9B4A49761}"/>
              </a:ext>
            </a:extLst>
          </p:cNvPr>
          <p:cNvSpPr txBox="1"/>
          <p:nvPr/>
        </p:nvSpPr>
        <p:spPr>
          <a:xfrm>
            <a:off x="269039" y="4451613"/>
            <a:ext cx="7948641" cy="2169825"/>
          </a:xfrm>
          <a:prstGeom prst="rect">
            <a:avLst/>
          </a:prstGeom>
          <a:solidFill>
            <a:srgbClr val="00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1" i="0" u="sng" strike="noStrike" kern="1200" cap="none" spc="0" normalizeH="0" baseline="0" noProof="0" dirty="0">
                <a:ln>
                  <a:noFill/>
                </a:ln>
                <a:solidFill>
                  <a:prstClr val="black"/>
                </a:solidFill>
                <a:effectLst/>
                <a:uLnTx/>
                <a:uFillTx/>
                <a:latin typeface="Comic Sans MS"/>
              </a:rPr>
              <a:t>STRENGTH</a:t>
            </a:r>
            <a:r>
              <a:rPr kumimoji="0" lang="en-GB" sz="2700" b="0" i="0" u="none" strike="noStrike" kern="1200" cap="none" spc="0" normalizeH="0" baseline="0" noProof="0" dirty="0">
                <a:ln>
                  <a:noFill/>
                </a:ln>
                <a:solidFill>
                  <a:prstClr val="black"/>
                </a:solidFill>
                <a:effectLst/>
                <a:uLnTx/>
                <a:uFillTx/>
                <a:latin typeface="Comic Sans MS"/>
              </a:rPr>
              <a:t> – </a:t>
            </a:r>
            <a:r>
              <a:rPr lang="en-GB" sz="2700" dirty="0">
                <a:solidFill>
                  <a:prstClr val="black"/>
                </a:solidFill>
                <a:latin typeface="Comic Sans MS"/>
              </a:rPr>
              <a:t>Lab experiments control the effects of extraneous variables and thus give us confidence that inference is a valid explanation for at least some of the forgetting that occurs in the LTM.</a:t>
            </a:r>
            <a:endParaRPr kumimoji="0" lang="en-GB" sz="2700" b="0" i="0" u="none" strike="noStrike" kern="1200" cap="none" spc="0" normalizeH="0" baseline="0" noProof="0" dirty="0">
              <a:ln>
                <a:noFill/>
              </a:ln>
              <a:solidFill>
                <a:prstClr val="black"/>
              </a:solidFill>
              <a:effectLst/>
              <a:uLnTx/>
              <a:uFillTx/>
              <a:latin typeface="Comic Sans MS"/>
            </a:endParaRPr>
          </a:p>
        </p:txBody>
      </p:sp>
      <p:pic>
        <p:nvPicPr>
          <p:cNvPr id="5" name="Picture 4">
            <a:extLst>
              <a:ext uri="{FF2B5EF4-FFF2-40B4-BE49-F238E27FC236}">
                <a16:creationId xmlns:a16="http://schemas.microsoft.com/office/drawing/2014/main" id="{E653213F-F9EA-42E9-8573-EB78CEF65DA9}"/>
              </a:ext>
            </a:extLst>
          </p:cNvPr>
          <p:cNvPicPr>
            <a:picLocks noChangeAspect="1"/>
          </p:cNvPicPr>
          <p:nvPr/>
        </p:nvPicPr>
        <p:blipFill rotWithShape="1">
          <a:blip r:embed="rId2">
            <a:extLst>
              <a:ext uri="{28A0092B-C50C-407E-A947-70E740481C1C}">
                <a14:useLocalDpi xmlns:a14="http://schemas.microsoft.com/office/drawing/2010/main" val="0"/>
              </a:ext>
            </a:extLst>
          </a:blip>
          <a:srcRect r="50422" b="-8418"/>
          <a:stretch/>
        </p:blipFill>
        <p:spPr>
          <a:xfrm>
            <a:off x="8894384" y="1472828"/>
            <a:ext cx="3098544" cy="2435917"/>
          </a:xfrm>
          <a:prstGeom prst="rect">
            <a:avLst/>
          </a:prstGeom>
        </p:spPr>
      </p:pic>
      <p:sp>
        <p:nvSpPr>
          <p:cNvPr id="4" name="Rectangle 3">
            <a:extLst>
              <a:ext uri="{FF2B5EF4-FFF2-40B4-BE49-F238E27FC236}">
                <a16:creationId xmlns:a16="http://schemas.microsoft.com/office/drawing/2014/main" id="{D97D2C09-9DD9-40E2-9D0F-C2DFC0D73FCF}"/>
              </a:ext>
            </a:extLst>
          </p:cNvPr>
          <p:cNvSpPr/>
          <p:nvPr/>
        </p:nvSpPr>
        <p:spPr>
          <a:xfrm>
            <a:off x="0" y="0"/>
            <a:ext cx="12192000" cy="685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35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10F0F-C583-47EC-A6A3-377795C3DADD}"/>
              </a:ext>
            </a:extLst>
          </p:cNvPr>
          <p:cNvPicPr>
            <a:picLocks noChangeAspect="1"/>
          </p:cNvPicPr>
          <p:nvPr/>
        </p:nvPicPr>
        <p:blipFill rotWithShape="1">
          <a:blip r:embed="rId2">
            <a:extLst>
              <a:ext uri="{28A0092B-C50C-407E-A947-70E740481C1C}">
                <a14:useLocalDpi xmlns:a14="http://schemas.microsoft.com/office/drawing/2010/main" val="0"/>
              </a:ext>
            </a:extLst>
          </a:blip>
          <a:srcRect l="22771" r="15756"/>
          <a:stretch/>
        </p:blipFill>
        <p:spPr>
          <a:xfrm>
            <a:off x="8506702" y="1359647"/>
            <a:ext cx="3438317" cy="3719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5E4BE519-904B-4C41-A204-1860A303E684}"/>
              </a:ext>
            </a:extLst>
          </p:cNvPr>
          <p:cNvSpPr>
            <a:spLocks noGrp="1"/>
          </p:cNvSpPr>
          <p:nvPr>
            <p:ph type="title"/>
          </p:nvPr>
        </p:nvSpPr>
        <p:spPr>
          <a:xfrm>
            <a:off x="0" y="18255"/>
            <a:ext cx="12192000" cy="1143795"/>
          </a:xfrm>
          <a:solidFill>
            <a:srgbClr val="FF6600"/>
          </a:solidFill>
          <a:ln>
            <a:solidFill>
              <a:schemeClr val="tx1"/>
            </a:solidFill>
          </a:ln>
        </p:spPr>
        <p:txBody>
          <a:bodyPr>
            <a:normAutofit/>
          </a:bodyPr>
          <a:lstStyle/>
          <a:p>
            <a:pPr algn="ctr"/>
            <a:r>
              <a:rPr lang="en-GB" b="1" dirty="0">
                <a:latin typeface="Arial Narrow" panose="020B0606020202030204" pitchFamily="34" charset="0"/>
              </a:rPr>
              <a:t>ARTIFICIAL MATERIALS</a:t>
            </a:r>
          </a:p>
        </p:txBody>
      </p:sp>
      <p:sp>
        <p:nvSpPr>
          <p:cNvPr id="3" name="Content Placeholder 2">
            <a:extLst>
              <a:ext uri="{FF2B5EF4-FFF2-40B4-BE49-F238E27FC236}">
                <a16:creationId xmlns:a16="http://schemas.microsoft.com/office/drawing/2014/main" id="{49941CDD-F603-49F2-984A-E0612C42A131}"/>
              </a:ext>
            </a:extLst>
          </p:cNvPr>
          <p:cNvSpPr>
            <a:spLocks noGrp="1"/>
          </p:cNvSpPr>
          <p:nvPr>
            <p:ph idx="1"/>
          </p:nvPr>
        </p:nvSpPr>
        <p:spPr>
          <a:xfrm>
            <a:off x="180849" y="1277871"/>
            <a:ext cx="8145004" cy="5270794"/>
          </a:xfrm>
        </p:spPr>
        <p:txBody>
          <a:bodyPr>
            <a:normAutofit/>
          </a:bodyPr>
          <a:lstStyle/>
          <a:p>
            <a:r>
              <a:rPr lang="en-GB" sz="3050" dirty="0"/>
              <a:t>The stimulus materials used in most studies are </a:t>
            </a:r>
            <a:r>
              <a:rPr lang="en-GB" sz="3050" b="1" dirty="0">
                <a:solidFill>
                  <a:srgbClr val="C00000"/>
                </a:solidFill>
              </a:rPr>
              <a:t>word lists</a:t>
            </a:r>
            <a:r>
              <a:rPr lang="en-GB" sz="3050" b="1" dirty="0"/>
              <a:t>.</a:t>
            </a:r>
          </a:p>
          <a:p>
            <a:r>
              <a:rPr lang="en-GB" sz="3050" dirty="0"/>
              <a:t>Although learning lists of words is definitely has more mundane realism that learning consonant trigrams (such as TZK), this still doesn’t accurately represent the thing we learn and try to remember in everyday life i.e. faces, birthdays, grocery lists etc.</a:t>
            </a:r>
          </a:p>
          <a:p>
            <a:endParaRPr lang="en-GB" sz="3050" dirty="0"/>
          </a:p>
          <a:p>
            <a:endParaRPr lang="en-GB" sz="3050" dirty="0"/>
          </a:p>
        </p:txBody>
      </p:sp>
      <p:sp>
        <p:nvSpPr>
          <p:cNvPr id="6" name="TextBox 5">
            <a:extLst>
              <a:ext uri="{FF2B5EF4-FFF2-40B4-BE49-F238E27FC236}">
                <a16:creationId xmlns:a16="http://schemas.microsoft.com/office/drawing/2014/main" id="{231CD3FD-96A1-4393-9802-69A9B4A49761}"/>
              </a:ext>
            </a:extLst>
          </p:cNvPr>
          <p:cNvSpPr txBox="1"/>
          <p:nvPr/>
        </p:nvSpPr>
        <p:spPr>
          <a:xfrm>
            <a:off x="208146" y="5303988"/>
            <a:ext cx="11814260" cy="1431161"/>
          </a:xfrm>
          <a:prstGeom prst="rect">
            <a:avLst/>
          </a:prstGeom>
          <a:solidFill>
            <a:srgbClr val="FF0000"/>
          </a:solid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FFFF00"/>
                </a:solidFill>
                <a:effectLst/>
                <a:uLnTx/>
                <a:uFillTx/>
                <a:latin typeface="Comic Sans MS"/>
              </a:rPr>
              <a:t>LIMITATION</a:t>
            </a:r>
            <a:r>
              <a:rPr kumimoji="0" lang="en-GB" sz="2800" b="0" i="0" u="none" strike="noStrike" kern="1200" cap="none" spc="0" normalizeH="0" baseline="0" noProof="0" dirty="0">
                <a:ln>
                  <a:noFill/>
                </a:ln>
                <a:solidFill>
                  <a:srgbClr val="FFFF00"/>
                </a:solidFill>
                <a:effectLst/>
                <a:uLnTx/>
                <a:uFillTx/>
                <a:latin typeface="Comic Sans MS"/>
              </a:rPr>
              <a:t> – </a:t>
            </a:r>
            <a:r>
              <a:rPr lang="en-GB" sz="2800" noProof="0" dirty="0">
                <a:solidFill>
                  <a:srgbClr val="FFFF00"/>
                </a:solidFill>
                <a:latin typeface="Comic Sans MS"/>
              </a:rPr>
              <a:t>The use of artificial tasks makes interference much more likely in the lab. Interference may not be as likely</a:t>
            </a:r>
            <a:r>
              <a:rPr lang="en-GB" sz="2800" dirty="0">
                <a:solidFill>
                  <a:srgbClr val="FFFF00"/>
                </a:solidFill>
                <a:latin typeface="Comic Sans MS"/>
              </a:rPr>
              <a:t> an explanation for forgetting things in everyday life as it is in the lab.</a:t>
            </a:r>
            <a:endParaRPr kumimoji="0" lang="en-GB" sz="2800" b="0" i="0" u="none" strike="noStrike" kern="1200" cap="none" spc="0" normalizeH="0" baseline="0" noProof="0" dirty="0">
              <a:ln>
                <a:noFill/>
              </a:ln>
              <a:solidFill>
                <a:srgbClr val="FFFF00"/>
              </a:solidFill>
              <a:effectLst/>
              <a:uLnTx/>
              <a:uFillTx/>
              <a:latin typeface="Comic Sans MS"/>
            </a:endParaRPr>
          </a:p>
        </p:txBody>
      </p:sp>
      <p:sp>
        <p:nvSpPr>
          <p:cNvPr id="7" name="Rectangle 6">
            <a:extLst>
              <a:ext uri="{FF2B5EF4-FFF2-40B4-BE49-F238E27FC236}">
                <a16:creationId xmlns:a16="http://schemas.microsoft.com/office/drawing/2014/main" id="{D412B547-AA07-47D8-AEEF-F543BF227089}"/>
              </a:ext>
            </a:extLst>
          </p:cNvPr>
          <p:cNvSpPr/>
          <p:nvPr/>
        </p:nvSpPr>
        <p:spPr>
          <a:xfrm>
            <a:off x="0" y="0"/>
            <a:ext cx="12192000" cy="685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13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E519-904B-4C41-A204-1860A303E684}"/>
              </a:ext>
            </a:extLst>
          </p:cNvPr>
          <p:cNvSpPr>
            <a:spLocks noGrp="1"/>
          </p:cNvSpPr>
          <p:nvPr>
            <p:ph type="title"/>
          </p:nvPr>
        </p:nvSpPr>
        <p:spPr>
          <a:xfrm>
            <a:off x="0" y="18256"/>
            <a:ext cx="12192000" cy="954108"/>
          </a:xfrm>
          <a:solidFill>
            <a:srgbClr val="FF6600"/>
          </a:solidFill>
          <a:ln>
            <a:solidFill>
              <a:schemeClr val="tx1"/>
            </a:solidFill>
          </a:ln>
        </p:spPr>
        <p:txBody>
          <a:bodyPr>
            <a:normAutofit/>
          </a:bodyPr>
          <a:lstStyle/>
          <a:p>
            <a:pPr algn="ctr"/>
            <a:r>
              <a:rPr lang="en-GB" b="1" dirty="0">
                <a:latin typeface="Arial Narrow" panose="020B0606020202030204" pitchFamily="34" charset="0"/>
              </a:rPr>
              <a:t>REAL-LIFE STUDIES</a:t>
            </a:r>
          </a:p>
        </p:txBody>
      </p:sp>
      <p:sp>
        <p:nvSpPr>
          <p:cNvPr id="3" name="Content Placeholder 2">
            <a:extLst>
              <a:ext uri="{FF2B5EF4-FFF2-40B4-BE49-F238E27FC236}">
                <a16:creationId xmlns:a16="http://schemas.microsoft.com/office/drawing/2014/main" id="{49941CDD-F603-49F2-984A-E0612C42A131}"/>
              </a:ext>
            </a:extLst>
          </p:cNvPr>
          <p:cNvSpPr>
            <a:spLocks noGrp="1"/>
          </p:cNvSpPr>
          <p:nvPr>
            <p:ph idx="1"/>
          </p:nvPr>
        </p:nvSpPr>
        <p:spPr>
          <a:xfrm>
            <a:off x="182932" y="1186700"/>
            <a:ext cx="8292328" cy="5502858"/>
          </a:xfrm>
        </p:spPr>
        <p:txBody>
          <a:bodyPr>
            <a:noAutofit/>
          </a:bodyPr>
          <a:lstStyle/>
          <a:p>
            <a:r>
              <a:rPr lang="en-GB" sz="2700" b="1" dirty="0"/>
              <a:t>Baddeley &amp; Hitch (1977) </a:t>
            </a:r>
            <a:r>
              <a:rPr lang="en-GB" sz="2700" dirty="0"/>
              <a:t>wanted to find out if interference was a better explanation for forgetting that time elapsed.</a:t>
            </a:r>
          </a:p>
          <a:p>
            <a:r>
              <a:rPr lang="en-GB" sz="2700" dirty="0"/>
              <a:t>They asked Rugby players to remember the names of the teams they had played in that season, week by week. </a:t>
            </a:r>
          </a:p>
          <a:p>
            <a:r>
              <a:rPr lang="en-GB" sz="2700" dirty="0"/>
              <a:t>Their results clearly showed that accurate recall did not depend on how long ago the matches took place but what was more important was </a:t>
            </a:r>
            <a:r>
              <a:rPr lang="en-GB" sz="2700" b="1" dirty="0"/>
              <a:t>the number of games they played in the meantime</a:t>
            </a:r>
            <a:r>
              <a:rPr lang="en-GB" sz="2700" dirty="0"/>
              <a:t>.</a:t>
            </a:r>
          </a:p>
          <a:p>
            <a:r>
              <a:rPr lang="en-GB" sz="2700" dirty="0"/>
              <a:t>So, </a:t>
            </a:r>
            <a:r>
              <a:rPr lang="en-GB" sz="2700" b="1" dirty="0"/>
              <a:t>a player’s recall of a team name from three weeks ago was better if they had played no matches since then.</a:t>
            </a:r>
          </a:p>
          <a:p>
            <a:endParaRPr lang="en-GB" sz="2700" dirty="0"/>
          </a:p>
          <a:p>
            <a:endParaRPr lang="en-GB" sz="2700" dirty="0"/>
          </a:p>
        </p:txBody>
      </p:sp>
      <p:sp>
        <p:nvSpPr>
          <p:cNvPr id="6" name="TextBox 5">
            <a:extLst>
              <a:ext uri="{FF2B5EF4-FFF2-40B4-BE49-F238E27FC236}">
                <a16:creationId xmlns:a16="http://schemas.microsoft.com/office/drawing/2014/main" id="{231CD3FD-96A1-4393-9802-69A9B4A49761}"/>
              </a:ext>
            </a:extLst>
          </p:cNvPr>
          <p:cNvSpPr txBox="1"/>
          <p:nvPr/>
        </p:nvSpPr>
        <p:spPr>
          <a:xfrm>
            <a:off x="8758990" y="4595383"/>
            <a:ext cx="3053039" cy="1938992"/>
          </a:xfrm>
          <a:prstGeom prst="rect">
            <a:avLst/>
          </a:prstGeom>
          <a:solidFill>
            <a:srgbClr val="00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omic Sans MS"/>
              </a:rPr>
              <a:t>STRENGTH</a:t>
            </a:r>
            <a:r>
              <a:rPr kumimoji="0" lang="en-GB" sz="2400" b="0" i="0" u="none" strike="noStrike" kern="1200" cap="none" spc="0" normalizeH="0" baseline="0" noProof="0" dirty="0">
                <a:ln>
                  <a:noFill/>
                </a:ln>
                <a:solidFill>
                  <a:prstClr val="black"/>
                </a:solidFill>
                <a:effectLst/>
                <a:uLnTx/>
                <a:uFillTx/>
                <a:latin typeface="Comic Sans MS"/>
              </a:rPr>
              <a:t> – Demonstrated the effect </a:t>
            </a:r>
            <a:r>
              <a:rPr lang="en-GB" sz="2400" dirty="0">
                <a:solidFill>
                  <a:prstClr val="black"/>
                </a:solidFill>
                <a:latin typeface="Comic Sans MS"/>
              </a:rPr>
              <a:t>of interference in an everyday situation.</a:t>
            </a:r>
            <a:endParaRPr kumimoji="0" lang="en-GB" sz="2400" b="0" i="0" u="none" strike="noStrike" kern="1200" cap="none" spc="0" normalizeH="0" baseline="0" noProof="0" dirty="0">
              <a:ln>
                <a:noFill/>
              </a:ln>
              <a:solidFill>
                <a:prstClr val="black"/>
              </a:solidFill>
              <a:effectLst/>
              <a:uLnTx/>
              <a:uFillTx/>
              <a:latin typeface="Comic Sans MS"/>
            </a:endParaRPr>
          </a:p>
        </p:txBody>
      </p:sp>
      <p:pic>
        <p:nvPicPr>
          <p:cNvPr id="5" name="Picture 4">
            <a:extLst>
              <a:ext uri="{FF2B5EF4-FFF2-40B4-BE49-F238E27FC236}">
                <a16:creationId xmlns:a16="http://schemas.microsoft.com/office/drawing/2014/main" id="{87740AB4-BCF1-47BA-8278-9E08B0D402C7}"/>
              </a:ext>
            </a:extLst>
          </p:cNvPr>
          <p:cNvPicPr>
            <a:picLocks noChangeAspect="1"/>
          </p:cNvPicPr>
          <p:nvPr/>
        </p:nvPicPr>
        <p:blipFill rotWithShape="1">
          <a:blip r:embed="rId2">
            <a:extLst>
              <a:ext uri="{28A0092B-C50C-407E-A947-70E740481C1C}">
                <a14:useLocalDpi xmlns:a14="http://schemas.microsoft.com/office/drawing/2010/main" val="0"/>
              </a:ext>
            </a:extLst>
          </a:blip>
          <a:srcRect l="11144" r="10628"/>
          <a:stretch/>
        </p:blipFill>
        <p:spPr>
          <a:xfrm>
            <a:off x="8758990" y="1293121"/>
            <a:ext cx="3053039" cy="286851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D9B4DF0-49EB-4F83-A37F-FFCCD25AB7C6}"/>
              </a:ext>
            </a:extLst>
          </p:cNvPr>
          <p:cNvSpPr/>
          <p:nvPr/>
        </p:nvSpPr>
        <p:spPr>
          <a:xfrm>
            <a:off x="0" y="0"/>
            <a:ext cx="12192000" cy="685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13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0101EB-90AA-487D-A55F-D87D8129A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601" y="4303212"/>
            <a:ext cx="2909516" cy="2235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5E4BE519-904B-4C41-A204-1860A303E684}"/>
              </a:ext>
            </a:extLst>
          </p:cNvPr>
          <p:cNvSpPr>
            <a:spLocks noGrp="1"/>
          </p:cNvSpPr>
          <p:nvPr>
            <p:ph type="title"/>
          </p:nvPr>
        </p:nvSpPr>
        <p:spPr>
          <a:xfrm>
            <a:off x="0" y="18255"/>
            <a:ext cx="12192000" cy="1143795"/>
          </a:xfrm>
          <a:solidFill>
            <a:srgbClr val="FF6600"/>
          </a:solidFill>
          <a:ln>
            <a:solidFill>
              <a:schemeClr val="tx1"/>
            </a:solidFill>
          </a:ln>
        </p:spPr>
        <p:txBody>
          <a:bodyPr>
            <a:normAutofit/>
          </a:bodyPr>
          <a:lstStyle/>
          <a:p>
            <a:pPr algn="ctr"/>
            <a:r>
              <a:rPr lang="en-GB" sz="4800" b="1" dirty="0">
                <a:latin typeface="Arial Narrow" panose="020B0606020202030204" pitchFamily="34" charset="0"/>
              </a:rPr>
              <a:t>TIME BETWEEN LEARNING</a:t>
            </a:r>
          </a:p>
        </p:txBody>
      </p:sp>
      <p:sp>
        <p:nvSpPr>
          <p:cNvPr id="3" name="Content Placeholder 2">
            <a:extLst>
              <a:ext uri="{FF2B5EF4-FFF2-40B4-BE49-F238E27FC236}">
                <a16:creationId xmlns:a16="http://schemas.microsoft.com/office/drawing/2014/main" id="{49941CDD-F603-49F2-984A-E0612C42A131}"/>
              </a:ext>
            </a:extLst>
          </p:cNvPr>
          <p:cNvSpPr>
            <a:spLocks noGrp="1"/>
          </p:cNvSpPr>
          <p:nvPr>
            <p:ph idx="1"/>
          </p:nvPr>
        </p:nvSpPr>
        <p:spPr>
          <a:xfrm>
            <a:off x="153553" y="1324974"/>
            <a:ext cx="11878026" cy="5213751"/>
          </a:xfrm>
        </p:spPr>
        <p:txBody>
          <a:bodyPr>
            <a:normAutofit/>
          </a:bodyPr>
          <a:lstStyle/>
          <a:p>
            <a:r>
              <a:rPr lang="en-GB" sz="3000" dirty="0"/>
              <a:t>For practical reasons, in interference studies the time periods are relatively short and may in some case they are very short indeed.</a:t>
            </a:r>
          </a:p>
          <a:p>
            <a:r>
              <a:rPr lang="en-GB" sz="3000" dirty="0"/>
              <a:t>This means that a participant may have to learn one list of words, and then learn a second one 20 minutes later, and then recall one of them a few minute after that (the whole process could be over within an hour!).</a:t>
            </a:r>
          </a:p>
          <a:p>
            <a:endParaRPr lang="en-GB" sz="3000" dirty="0"/>
          </a:p>
          <a:p>
            <a:endParaRPr lang="en-GB" sz="3000" dirty="0"/>
          </a:p>
        </p:txBody>
      </p:sp>
      <p:sp>
        <p:nvSpPr>
          <p:cNvPr id="6" name="TextBox 5">
            <a:extLst>
              <a:ext uri="{FF2B5EF4-FFF2-40B4-BE49-F238E27FC236}">
                <a16:creationId xmlns:a16="http://schemas.microsoft.com/office/drawing/2014/main" id="{231CD3FD-96A1-4393-9802-69A9B4A49761}"/>
              </a:ext>
            </a:extLst>
          </p:cNvPr>
          <p:cNvSpPr txBox="1"/>
          <p:nvPr/>
        </p:nvSpPr>
        <p:spPr>
          <a:xfrm>
            <a:off x="336883" y="4692066"/>
            <a:ext cx="8213559" cy="1846659"/>
          </a:xfrm>
          <a:prstGeom prst="rect">
            <a:avLst/>
          </a:prstGeom>
          <a:solidFill>
            <a:srgbClr val="FF0000"/>
          </a:solid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50" b="1" i="0" u="sng" strike="noStrike" kern="1200" cap="none" spc="0" normalizeH="0" baseline="0" noProof="0" dirty="0">
                <a:ln>
                  <a:noFill/>
                </a:ln>
                <a:solidFill>
                  <a:srgbClr val="FFFF00"/>
                </a:solidFill>
                <a:effectLst/>
                <a:uLnTx/>
                <a:uFillTx/>
                <a:latin typeface="Comic Sans MS"/>
              </a:rPr>
              <a:t>LIMITATION</a:t>
            </a:r>
            <a:r>
              <a:rPr kumimoji="0" lang="en-GB" sz="2850" b="0" i="0" u="none" strike="noStrike" kern="1200" cap="none" spc="0" normalizeH="0" baseline="0" noProof="0" dirty="0">
                <a:ln>
                  <a:noFill/>
                </a:ln>
                <a:solidFill>
                  <a:srgbClr val="FFFF00"/>
                </a:solidFill>
                <a:effectLst/>
                <a:uLnTx/>
                <a:uFillTx/>
                <a:latin typeface="Comic Sans MS"/>
              </a:rPr>
              <a:t> – This</a:t>
            </a:r>
            <a:r>
              <a:rPr kumimoji="0" lang="en-GB" sz="2850" b="0" i="0" u="none" strike="noStrike" kern="1200" cap="none" spc="0" normalizeH="0" noProof="0" dirty="0">
                <a:ln>
                  <a:noFill/>
                </a:ln>
                <a:solidFill>
                  <a:srgbClr val="FFFF00"/>
                </a:solidFill>
                <a:effectLst/>
                <a:uLnTx/>
                <a:uFillTx/>
                <a:latin typeface="Comic Sans MS"/>
              </a:rPr>
              <a:t> doesn’t necessarily reflect how things are learnt in the real world and questions the validity of experiments investigating interference.</a:t>
            </a:r>
            <a:r>
              <a:rPr kumimoji="0" lang="en-GB" sz="2850" b="0" i="0" u="none" strike="noStrike" kern="1200" cap="none" spc="0" normalizeH="0" baseline="0" noProof="0" dirty="0">
                <a:ln>
                  <a:noFill/>
                </a:ln>
                <a:solidFill>
                  <a:srgbClr val="FFFF00"/>
                </a:solidFill>
                <a:effectLst/>
                <a:uLnTx/>
                <a:uFillTx/>
                <a:latin typeface="Comic Sans MS"/>
              </a:rPr>
              <a:t> </a:t>
            </a:r>
          </a:p>
        </p:txBody>
      </p:sp>
      <p:sp>
        <p:nvSpPr>
          <p:cNvPr id="7" name="Rectangle 6">
            <a:extLst>
              <a:ext uri="{FF2B5EF4-FFF2-40B4-BE49-F238E27FC236}">
                <a16:creationId xmlns:a16="http://schemas.microsoft.com/office/drawing/2014/main" id="{7FF6AA5C-7B5F-4428-A7EA-8337FCC87028}"/>
              </a:ext>
            </a:extLst>
          </p:cNvPr>
          <p:cNvSpPr/>
          <p:nvPr/>
        </p:nvSpPr>
        <p:spPr>
          <a:xfrm>
            <a:off x="0" y="0"/>
            <a:ext cx="12192000" cy="685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30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E519-904B-4C41-A204-1860A303E684}"/>
              </a:ext>
            </a:extLst>
          </p:cNvPr>
          <p:cNvSpPr>
            <a:spLocks noGrp="1"/>
          </p:cNvSpPr>
          <p:nvPr>
            <p:ph type="title"/>
          </p:nvPr>
        </p:nvSpPr>
        <p:spPr>
          <a:xfrm>
            <a:off x="0" y="5729"/>
            <a:ext cx="12192000" cy="1008879"/>
          </a:xfrm>
          <a:solidFill>
            <a:srgbClr val="FF6600"/>
          </a:solidFill>
          <a:ln>
            <a:solidFill>
              <a:schemeClr val="tx1"/>
            </a:solidFill>
          </a:ln>
        </p:spPr>
        <p:txBody>
          <a:bodyPr>
            <a:noAutofit/>
          </a:bodyPr>
          <a:lstStyle/>
          <a:p>
            <a:pPr algn="ctr"/>
            <a:r>
              <a:rPr lang="en-GB" sz="3600" b="1" dirty="0">
                <a:latin typeface="Arial Narrow" panose="020B0606020202030204" pitchFamily="34" charset="0"/>
              </a:rPr>
              <a:t>INTERFERENCE EFFECTS MAY BE OVERCOME USING </a:t>
            </a:r>
            <a:r>
              <a:rPr lang="en-GB" sz="3600" b="1" u="sng" dirty="0">
                <a:latin typeface="Arial Narrow" panose="020B0606020202030204" pitchFamily="34" charset="0"/>
              </a:rPr>
              <a:t>CUES</a:t>
            </a:r>
          </a:p>
        </p:txBody>
      </p:sp>
      <p:sp>
        <p:nvSpPr>
          <p:cNvPr id="3" name="Content Placeholder 2">
            <a:extLst>
              <a:ext uri="{FF2B5EF4-FFF2-40B4-BE49-F238E27FC236}">
                <a16:creationId xmlns:a16="http://schemas.microsoft.com/office/drawing/2014/main" id="{49941CDD-F603-49F2-984A-E0612C42A131}"/>
              </a:ext>
            </a:extLst>
          </p:cNvPr>
          <p:cNvSpPr>
            <a:spLocks noGrp="1"/>
          </p:cNvSpPr>
          <p:nvPr>
            <p:ph idx="1"/>
          </p:nvPr>
        </p:nvSpPr>
        <p:spPr>
          <a:xfrm>
            <a:off x="66339" y="1119094"/>
            <a:ext cx="11997842" cy="4154984"/>
          </a:xfrm>
        </p:spPr>
        <p:txBody>
          <a:bodyPr>
            <a:normAutofit fontScale="92500"/>
          </a:bodyPr>
          <a:lstStyle/>
          <a:p>
            <a:r>
              <a:rPr lang="en-GB" b="1" dirty="0"/>
              <a:t>Tulving &amp; Psotka (1971) </a:t>
            </a:r>
            <a:r>
              <a:rPr lang="en-GB" dirty="0"/>
              <a:t>gave participants give lists of 24 words, each list organised into six categories e.g. hut, cottage, tent, hotel, cliff, river, hill, volcano, captain, corporal, sergeant, colonel, ant, wasp, beetle, mosquito, zinc, copper, aluminium, bronze, drill, saw, chisel.</a:t>
            </a:r>
          </a:p>
          <a:p>
            <a:r>
              <a:rPr lang="en-GB" dirty="0"/>
              <a:t>The categories were not explicit but it was presumed that they would be obvious to participants. </a:t>
            </a:r>
          </a:p>
          <a:p>
            <a:r>
              <a:rPr lang="en-GB" dirty="0"/>
              <a:t>Recall was about 70% for the first word but this fell as participants were given each additional list to learn presumably due to interference.</a:t>
            </a:r>
          </a:p>
          <a:p>
            <a:r>
              <a:rPr lang="en-GB" dirty="0"/>
              <a:t>However, at the end they were given a cued recall test – they were told the names of the categories as a clue, recall again rose to about 70%</a:t>
            </a:r>
          </a:p>
          <a:p>
            <a:endParaRPr lang="en-GB" dirty="0"/>
          </a:p>
          <a:p>
            <a:endParaRPr lang="en-GB" dirty="0"/>
          </a:p>
        </p:txBody>
      </p:sp>
      <p:sp>
        <p:nvSpPr>
          <p:cNvPr id="6" name="TextBox 5">
            <a:extLst>
              <a:ext uri="{FF2B5EF4-FFF2-40B4-BE49-F238E27FC236}">
                <a16:creationId xmlns:a16="http://schemas.microsoft.com/office/drawing/2014/main" id="{231CD3FD-96A1-4393-9802-69A9B4A49761}"/>
              </a:ext>
            </a:extLst>
          </p:cNvPr>
          <p:cNvSpPr txBox="1"/>
          <p:nvPr/>
        </p:nvSpPr>
        <p:spPr>
          <a:xfrm>
            <a:off x="223489" y="5378564"/>
            <a:ext cx="11683542" cy="1246495"/>
          </a:xfrm>
          <a:prstGeom prst="rect">
            <a:avLst/>
          </a:prstGeom>
          <a:solidFill>
            <a:srgbClr val="FF0000"/>
          </a:solid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sng" strike="noStrike" kern="1200" cap="none" spc="0" normalizeH="0" baseline="0" noProof="0" dirty="0">
                <a:ln>
                  <a:noFill/>
                </a:ln>
                <a:solidFill>
                  <a:srgbClr val="FFFF00"/>
                </a:solidFill>
                <a:effectLst/>
                <a:uLnTx/>
                <a:uFillTx/>
                <a:latin typeface="Comic Sans MS"/>
              </a:rPr>
              <a:t>LIMITATION</a:t>
            </a:r>
            <a:r>
              <a:rPr kumimoji="0" lang="en-GB" sz="2500" b="0" i="0" u="none" strike="noStrike" kern="1200" cap="none" spc="0" normalizeH="0" baseline="0" noProof="0" dirty="0">
                <a:ln>
                  <a:noFill/>
                </a:ln>
                <a:solidFill>
                  <a:srgbClr val="FFFF00"/>
                </a:solidFill>
                <a:effectLst/>
                <a:uLnTx/>
                <a:uFillTx/>
                <a:latin typeface="Comic Sans MS"/>
              </a:rPr>
              <a:t> – </a:t>
            </a:r>
            <a:r>
              <a:rPr lang="en-GB" sz="2500" dirty="0">
                <a:solidFill>
                  <a:srgbClr val="FFFF00"/>
                </a:solidFill>
                <a:latin typeface="Comic Sans MS"/>
              </a:rPr>
              <a:t>With a cue present participants were able to recall more words - This shows did have the information stored in LTM but because of the similarity between words interference did likely take place.</a:t>
            </a:r>
            <a:endParaRPr kumimoji="0" lang="en-GB" sz="2500" b="0" i="0" u="none" strike="noStrike" kern="1200" cap="none" spc="0" normalizeH="0" baseline="0" noProof="0" dirty="0">
              <a:ln>
                <a:noFill/>
              </a:ln>
              <a:solidFill>
                <a:srgbClr val="FFFF00"/>
              </a:solidFill>
              <a:effectLst/>
              <a:uLnTx/>
              <a:uFillTx/>
              <a:latin typeface="Comic Sans MS"/>
            </a:endParaRPr>
          </a:p>
        </p:txBody>
      </p:sp>
      <p:sp>
        <p:nvSpPr>
          <p:cNvPr id="5" name="Rectangle 4">
            <a:extLst>
              <a:ext uri="{FF2B5EF4-FFF2-40B4-BE49-F238E27FC236}">
                <a16:creationId xmlns:a16="http://schemas.microsoft.com/office/drawing/2014/main" id="{041B7587-BD24-49E6-B060-9D71B120404E}"/>
              </a:ext>
            </a:extLst>
          </p:cNvPr>
          <p:cNvSpPr/>
          <p:nvPr/>
        </p:nvSpPr>
        <p:spPr>
          <a:xfrm>
            <a:off x="0" y="0"/>
            <a:ext cx="12192000" cy="685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89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60D411B-3F53-4287-B468-8D87995A9832}"/>
              </a:ext>
            </a:extLst>
          </p:cNvPr>
          <p:cNvSpPr/>
          <p:nvPr/>
        </p:nvSpPr>
        <p:spPr>
          <a:xfrm>
            <a:off x="144378" y="272716"/>
            <a:ext cx="11911263" cy="638475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 name="TextBox 8">
            <a:extLst>
              <a:ext uri="{FF2B5EF4-FFF2-40B4-BE49-F238E27FC236}">
                <a16:creationId xmlns:a16="http://schemas.microsoft.com/office/drawing/2014/main" id="{C5FC3F1A-00A1-453A-B401-27A7A1839B88}"/>
              </a:ext>
            </a:extLst>
          </p:cNvPr>
          <p:cNvSpPr txBox="1"/>
          <p:nvPr/>
        </p:nvSpPr>
        <p:spPr>
          <a:xfrm>
            <a:off x="1472073" y="534030"/>
            <a:ext cx="1070951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You have 2 minutes to complete the planning box for the essay below.</a:t>
            </a:r>
          </a:p>
        </p:txBody>
      </p:sp>
      <p:sp>
        <p:nvSpPr>
          <p:cNvPr id="10" name="TextBox 9">
            <a:extLst>
              <a:ext uri="{FF2B5EF4-FFF2-40B4-BE49-F238E27FC236}">
                <a16:creationId xmlns:a16="http://schemas.microsoft.com/office/drawing/2014/main" id="{9B8569BF-3393-4F74-BD6F-497A72BF55F5}"/>
              </a:ext>
            </a:extLst>
          </p:cNvPr>
          <p:cNvSpPr txBox="1"/>
          <p:nvPr/>
        </p:nvSpPr>
        <p:spPr>
          <a:xfrm>
            <a:off x="326468" y="2209049"/>
            <a:ext cx="11721154" cy="1077218"/>
          </a:xfrm>
          <a:prstGeom prst="rect">
            <a:avLst/>
          </a:prstGeom>
          <a:noFill/>
        </p:spPr>
        <p:txBody>
          <a:bodyPr wrap="square" rtlCol="0">
            <a:spAutoFit/>
          </a:bodyPr>
          <a:lstStyle/>
          <a:p>
            <a:pPr lvl="0">
              <a:defRPr/>
            </a:pPr>
            <a:r>
              <a:rPr lang="en-GB" sz="3200" b="1" dirty="0">
                <a:latin typeface="Calibri" panose="020F0502020204030204" pitchFamily="34" charset="0"/>
                <a:cs typeface="Calibri" panose="020F0502020204030204" pitchFamily="34" charset="0"/>
              </a:rPr>
              <a:t>Describe and evaluate interference as an explanation for forgetting</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[16 marks]</a:t>
            </a:r>
          </a:p>
        </p:txBody>
      </p:sp>
      <p:sp>
        <p:nvSpPr>
          <p:cNvPr id="11" name="Rectangle 10">
            <a:extLst>
              <a:ext uri="{FF2B5EF4-FFF2-40B4-BE49-F238E27FC236}">
                <a16:creationId xmlns:a16="http://schemas.microsoft.com/office/drawing/2014/main" id="{7BD78D02-1CCA-47F4-8AF6-43AFBECD1FF6}"/>
              </a:ext>
            </a:extLst>
          </p:cNvPr>
          <p:cNvSpPr/>
          <p:nvPr/>
        </p:nvSpPr>
        <p:spPr>
          <a:xfrm>
            <a:off x="344905" y="3392905"/>
            <a:ext cx="11502189" cy="25001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You may use this space to plan your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12" name="TextBox 11">
            <a:extLst>
              <a:ext uri="{FF2B5EF4-FFF2-40B4-BE49-F238E27FC236}">
                <a16:creationId xmlns:a16="http://schemas.microsoft.com/office/drawing/2014/main" id="{CD311AA3-CFCE-4814-91BD-44445D940D32}"/>
              </a:ext>
            </a:extLst>
          </p:cNvPr>
          <p:cNvSpPr txBox="1"/>
          <p:nvPr/>
        </p:nvSpPr>
        <p:spPr>
          <a:xfrm rot="21099886">
            <a:off x="537382" y="680138"/>
            <a:ext cx="1869380" cy="523220"/>
          </a:xfrm>
          <a:prstGeom prst="rect">
            <a:avLst/>
          </a:prstGeom>
          <a:solidFill>
            <a:srgbClr val="CCEC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Comic Sans MS"/>
                <a:ea typeface="+mn-ea"/>
                <a:cs typeface="+mn-cs"/>
              </a:rPr>
              <a:t>PLENARY</a:t>
            </a:r>
          </a:p>
        </p:txBody>
      </p:sp>
    </p:spTree>
    <p:extLst>
      <p:ext uri="{BB962C8B-B14F-4D97-AF65-F5344CB8AC3E}">
        <p14:creationId xmlns:p14="http://schemas.microsoft.com/office/powerpoint/2010/main" val="317635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6DAA3-EAC7-4910-99C7-5D4AB4062E15}"/>
              </a:ext>
            </a:extLst>
          </p:cNvPr>
          <p:cNvSpPr>
            <a:spLocks noGrp="1"/>
          </p:cNvSpPr>
          <p:nvPr>
            <p:ph idx="1"/>
          </p:nvPr>
        </p:nvSpPr>
        <p:spPr>
          <a:xfrm>
            <a:off x="346366" y="2224505"/>
            <a:ext cx="11582399" cy="4337560"/>
          </a:xfrm>
          <a:solidFill>
            <a:schemeClr val="bg1"/>
          </a:solidFill>
          <a:ln>
            <a:solidFill>
              <a:schemeClr val="tx1"/>
            </a:solidFill>
          </a:ln>
        </p:spPr>
        <p:txBody>
          <a:bodyPr>
            <a:noAutofit/>
          </a:bodyPr>
          <a:lstStyle/>
          <a:p>
            <a:pPr marL="0" lvl="0" indent="0">
              <a:buNone/>
            </a:pPr>
            <a:r>
              <a:rPr lang="en-GB" sz="3200" b="1" u="sng" dirty="0">
                <a:latin typeface="Comic Sans MS" panose="030F0702030302020204" pitchFamily="66" charset="0"/>
              </a:rPr>
              <a:t>KEY QUESTIONS</a:t>
            </a:r>
            <a:r>
              <a:rPr lang="en-GB" sz="3200" dirty="0">
                <a:latin typeface="Comic Sans MS" panose="030F0702030302020204" pitchFamily="66" charset="0"/>
              </a:rPr>
              <a:t>:</a:t>
            </a:r>
          </a:p>
          <a:p>
            <a:pPr marL="514350" lvl="0" indent="-514350">
              <a:buFont typeface="+mj-lt"/>
              <a:buAutoNum type="arabicPeriod"/>
            </a:pPr>
            <a:r>
              <a:rPr lang="en-GB" sz="3200" dirty="0">
                <a:latin typeface="Comic Sans MS" panose="030F0702030302020204" pitchFamily="66" charset="0"/>
              </a:rPr>
              <a:t>How does </a:t>
            </a:r>
            <a:r>
              <a:rPr lang="en-GB" sz="3200" b="1" dirty="0">
                <a:solidFill>
                  <a:srgbClr val="C00000"/>
                </a:solidFill>
                <a:latin typeface="Comic Sans MS" panose="030F0702030302020204" pitchFamily="66" charset="0"/>
              </a:rPr>
              <a:t>interference theory </a:t>
            </a:r>
            <a:r>
              <a:rPr lang="en-GB" sz="3200" dirty="0">
                <a:latin typeface="Comic Sans MS" panose="030F0702030302020204" pitchFamily="66" charset="0"/>
              </a:rPr>
              <a:t>explain forgetting?</a:t>
            </a:r>
          </a:p>
          <a:p>
            <a:pPr marL="514350" lvl="0" indent="-514350">
              <a:buFont typeface="+mj-lt"/>
              <a:buAutoNum type="arabicPeriod"/>
            </a:pPr>
            <a:r>
              <a:rPr lang="en-GB" sz="3200" dirty="0">
                <a:latin typeface="Comic Sans MS" panose="030F0702030302020204" pitchFamily="66" charset="0"/>
              </a:rPr>
              <a:t>What is </a:t>
            </a:r>
            <a:r>
              <a:rPr lang="en-GB" sz="3200" b="1" dirty="0">
                <a:solidFill>
                  <a:srgbClr val="C00000"/>
                </a:solidFill>
                <a:latin typeface="Comic Sans MS" panose="030F0702030302020204" pitchFamily="66" charset="0"/>
              </a:rPr>
              <a:t>proactive interference</a:t>
            </a:r>
            <a:r>
              <a:rPr lang="en-GB" sz="3200" dirty="0">
                <a:latin typeface="Comic Sans MS" panose="030F0702030302020204" pitchFamily="66" charset="0"/>
              </a:rPr>
              <a:t>?</a:t>
            </a:r>
          </a:p>
          <a:p>
            <a:pPr marL="514350" lvl="0" indent="-514350">
              <a:buAutoNum type="arabicPeriod"/>
            </a:pPr>
            <a:r>
              <a:rPr lang="en-GB" sz="3200" dirty="0">
                <a:latin typeface="Comic Sans MS" panose="030F0702030302020204" pitchFamily="66" charset="0"/>
              </a:rPr>
              <a:t>What is </a:t>
            </a:r>
            <a:r>
              <a:rPr lang="en-GB" sz="3200" b="1" dirty="0">
                <a:solidFill>
                  <a:srgbClr val="C00000"/>
                </a:solidFill>
                <a:latin typeface="Comic Sans MS" panose="030F0702030302020204" pitchFamily="66" charset="0"/>
              </a:rPr>
              <a:t>retroactive interference</a:t>
            </a:r>
            <a:r>
              <a:rPr lang="en-GB" sz="3200" dirty="0">
                <a:latin typeface="Comic Sans MS" panose="030F0702030302020204" pitchFamily="66" charset="0"/>
              </a:rPr>
              <a:t>?</a:t>
            </a:r>
          </a:p>
          <a:p>
            <a:pPr marL="514350" lvl="0" indent="-514350">
              <a:buAutoNum type="arabicPeriod"/>
            </a:pPr>
            <a:r>
              <a:rPr lang="en-GB" sz="3200" dirty="0">
                <a:latin typeface="Comic Sans MS" panose="030F0702030302020204" pitchFamily="66" charset="0"/>
              </a:rPr>
              <a:t>How does </a:t>
            </a:r>
            <a:r>
              <a:rPr lang="en-GB" sz="3200" b="1" dirty="0">
                <a:solidFill>
                  <a:srgbClr val="C00000"/>
                </a:solidFill>
                <a:latin typeface="Comic Sans MS" panose="030F0702030302020204" pitchFamily="66" charset="0"/>
              </a:rPr>
              <a:t>McGeoch and McDonalds (1931) </a:t>
            </a:r>
            <a:r>
              <a:rPr lang="en-GB" sz="3200" dirty="0">
                <a:latin typeface="Comic Sans MS" panose="030F0702030302020204" pitchFamily="66" charset="0"/>
              </a:rPr>
              <a:t>research support interference theory of forgetting?</a:t>
            </a:r>
          </a:p>
          <a:p>
            <a:pPr marL="514350" lvl="0" indent="-514350">
              <a:buAutoNum type="arabicPeriod"/>
            </a:pPr>
            <a:r>
              <a:rPr lang="en-GB" sz="3200" dirty="0">
                <a:latin typeface="Comic Sans MS" panose="030F0702030302020204" pitchFamily="66" charset="0"/>
              </a:rPr>
              <a:t>How can interference theory of forgetting be </a:t>
            </a:r>
            <a:r>
              <a:rPr lang="en-GB" sz="3200" b="1" dirty="0">
                <a:solidFill>
                  <a:srgbClr val="C00000"/>
                </a:solidFill>
                <a:latin typeface="Comic Sans MS" panose="030F0702030302020204" pitchFamily="66" charset="0"/>
              </a:rPr>
              <a:t>evaluated</a:t>
            </a:r>
            <a:r>
              <a:rPr lang="en-GB" sz="3200" dirty="0">
                <a:latin typeface="Comic Sans MS" panose="030F0702030302020204" pitchFamily="66" charset="0"/>
              </a:rPr>
              <a:t> in terms of its strengths and limitations?</a:t>
            </a:r>
          </a:p>
        </p:txBody>
      </p:sp>
      <p:sp>
        <p:nvSpPr>
          <p:cNvPr id="7" name="Title 1">
            <a:extLst>
              <a:ext uri="{FF2B5EF4-FFF2-40B4-BE49-F238E27FC236}">
                <a16:creationId xmlns:a16="http://schemas.microsoft.com/office/drawing/2014/main" id="{08D9726C-F919-4CE2-9276-1ABB9C70A99A}"/>
              </a:ext>
            </a:extLst>
          </p:cNvPr>
          <p:cNvSpPr>
            <a:spLocks noGrp="1"/>
          </p:cNvSpPr>
          <p:nvPr>
            <p:ph type="title"/>
          </p:nvPr>
        </p:nvSpPr>
        <p:spPr>
          <a:xfrm>
            <a:off x="305166" y="986476"/>
            <a:ext cx="11623599" cy="969805"/>
          </a:xfrm>
          <a:solidFill>
            <a:srgbClr val="66FF99"/>
          </a:solidFill>
          <a:ln w="38100">
            <a:solidFill>
              <a:schemeClr val="tx1"/>
            </a:solidFill>
          </a:ln>
        </p:spPr>
        <p:txBody>
          <a:bodyPr>
            <a:normAutofit/>
          </a:bodyPr>
          <a:lstStyle/>
          <a:p>
            <a:pPr algn="ctr"/>
            <a:r>
              <a:rPr lang="en-GB" b="1" dirty="0">
                <a:latin typeface="Arial Narrow" panose="020B0606020202030204" pitchFamily="34" charset="0"/>
              </a:rPr>
              <a:t>Explanations of Forgetting: </a:t>
            </a:r>
            <a:r>
              <a:rPr lang="en-GB" b="1" dirty="0">
                <a:solidFill>
                  <a:srgbClr val="002060"/>
                </a:solidFill>
                <a:latin typeface="Arial Narrow" panose="020B0606020202030204" pitchFamily="34" charset="0"/>
              </a:rPr>
              <a:t>1) Interference</a:t>
            </a:r>
          </a:p>
        </p:txBody>
      </p:sp>
      <p:sp>
        <p:nvSpPr>
          <p:cNvPr id="8" name="TextBox 7">
            <a:extLst>
              <a:ext uri="{FF2B5EF4-FFF2-40B4-BE49-F238E27FC236}">
                <a16:creationId xmlns:a16="http://schemas.microsoft.com/office/drawing/2014/main" id="{5118E35E-9CE9-4B4B-A04D-0DC245002C87}"/>
              </a:ext>
            </a:extLst>
          </p:cNvPr>
          <p:cNvSpPr txBox="1"/>
          <p:nvPr/>
        </p:nvSpPr>
        <p:spPr>
          <a:xfrm>
            <a:off x="146886" y="634490"/>
            <a:ext cx="2042135" cy="523220"/>
          </a:xfrm>
          <a:prstGeom prst="rect">
            <a:avLst/>
          </a:prstGeom>
          <a:solidFill>
            <a:schemeClr val="accent6">
              <a:lumMod val="50000"/>
            </a:schemeClr>
          </a:solidFill>
          <a:ln w="28575">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omic Sans MS"/>
                <a:ea typeface="+mn-ea"/>
                <a:cs typeface="+mn-cs"/>
              </a:rPr>
              <a:t>Memory</a:t>
            </a:r>
          </a:p>
        </p:txBody>
      </p:sp>
      <p:sp>
        <p:nvSpPr>
          <p:cNvPr id="10" name="Date Placeholder 6">
            <a:extLst>
              <a:ext uri="{FF2B5EF4-FFF2-40B4-BE49-F238E27FC236}">
                <a16:creationId xmlns:a16="http://schemas.microsoft.com/office/drawing/2014/main" id="{071ADDDC-E6A2-46C0-8E2B-908125B06BD3}"/>
              </a:ext>
            </a:extLst>
          </p:cNvPr>
          <p:cNvSpPr txBox="1">
            <a:spLocks/>
          </p:cNvSpPr>
          <p:nvPr/>
        </p:nvSpPr>
        <p:spPr>
          <a:xfrm>
            <a:off x="6778145" y="372880"/>
            <a:ext cx="5150620" cy="5232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76728D-41CC-4A3D-8F12-FB88783B48FB}" type="datetime2">
              <a:rPr kumimoji="0" lang="en-GB" sz="3000" b="1" i="0" u="none" strike="noStrike" kern="1200" cap="none" spc="0" normalizeH="0" baseline="0" noProof="0" smtClean="0">
                <a:ln>
                  <a:noFill/>
                </a:ln>
                <a:solidFill>
                  <a:prstClr val="black"/>
                </a:solidFill>
                <a:effectLst/>
                <a:uLnTx/>
                <a:uFillTx/>
                <a:latin typeface="Arial Narrow" panose="020B06060202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Monday, 05 December 2022</a:t>
            </a:fld>
            <a:endParaRPr kumimoji="0" lang="en-GB" sz="3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16109FB6-9A5F-40D2-9065-C6A7A317E6E0}"/>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38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55F05-72FF-43BF-9C00-E02ECA66EEE3}"/>
              </a:ext>
            </a:extLst>
          </p:cNvPr>
          <p:cNvSpPr>
            <a:spLocks noGrp="1"/>
          </p:cNvSpPr>
          <p:nvPr>
            <p:ph idx="1"/>
          </p:nvPr>
        </p:nvSpPr>
        <p:spPr>
          <a:xfrm>
            <a:off x="396444" y="4768468"/>
            <a:ext cx="11624698" cy="2216220"/>
          </a:xfrm>
        </p:spPr>
        <p:txBody>
          <a:bodyPr>
            <a:normAutofit/>
          </a:bodyPr>
          <a:lstStyle/>
          <a:p>
            <a:endParaRPr lang="en-GB" sz="2900" b="1" dirty="0">
              <a:solidFill>
                <a:srgbClr val="C00000"/>
              </a:solidFill>
            </a:endParaRPr>
          </a:p>
          <a:p>
            <a:r>
              <a:rPr lang="en-GB" sz="2900" b="1" dirty="0">
                <a:solidFill>
                  <a:srgbClr val="C00000"/>
                </a:solidFill>
              </a:rPr>
              <a:t>Interference theory states that forgetting occurs because memories interfere with one another and end up disrupting each other which leads to forgetting. (</a:t>
            </a:r>
            <a:r>
              <a:rPr lang="en-GB" sz="2900" b="1" i="1" dirty="0">
                <a:solidFill>
                  <a:srgbClr val="C00000"/>
                </a:solidFill>
              </a:rPr>
              <a:t>Baddeley, 1999</a:t>
            </a:r>
            <a:r>
              <a:rPr lang="en-GB" sz="2900" b="1" dirty="0">
                <a:solidFill>
                  <a:srgbClr val="C00000"/>
                </a:solidFill>
              </a:rPr>
              <a:t>).</a:t>
            </a:r>
          </a:p>
          <a:p>
            <a:endParaRPr lang="en-GB" sz="2900" b="1" dirty="0">
              <a:solidFill>
                <a:srgbClr val="C00000"/>
              </a:solidFill>
            </a:endParaRPr>
          </a:p>
        </p:txBody>
      </p:sp>
      <p:pic>
        <p:nvPicPr>
          <p:cNvPr id="5" name="Picture 4">
            <a:extLst>
              <a:ext uri="{FF2B5EF4-FFF2-40B4-BE49-F238E27FC236}">
                <a16:creationId xmlns:a16="http://schemas.microsoft.com/office/drawing/2014/main" id="{DB4EEBC7-C4DC-4EBB-869D-08023F9434AD}"/>
              </a:ext>
            </a:extLst>
          </p:cNvPr>
          <p:cNvPicPr>
            <a:picLocks noChangeAspect="1"/>
          </p:cNvPicPr>
          <p:nvPr/>
        </p:nvPicPr>
        <p:blipFill rotWithShape="1">
          <a:blip r:embed="rId2">
            <a:extLst>
              <a:ext uri="{28A0092B-C50C-407E-A947-70E740481C1C}">
                <a14:useLocalDpi xmlns:a14="http://schemas.microsoft.com/office/drawing/2010/main" val="0"/>
              </a:ext>
            </a:extLst>
          </a:blip>
          <a:srcRect r="1484"/>
          <a:stretch/>
        </p:blipFill>
        <p:spPr>
          <a:xfrm>
            <a:off x="7417531" y="2398162"/>
            <a:ext cx="4492325" cy="2915312"/>
          </a:xfrm>
          <a:prstGeom prst="rect">
            <a:avLst/>
          </a:prstGeom>
        </p:spPr>
      </p:pic>
      <p:sp>
        <p:nvSpPr>
          <p:cNvPr id="6" name="Rectangle 5">
            <a:extLst>
              <a:ext uri="{FF2B5EF4-FFF2-40B4-BE49-F238E27FC236}">
                <a16:creationId xmlns:a16="http://schemas.microsoft.com/office/drawing/2014/main" id="{4C2EF734-30B7-4EBF-A413-7EF5EBA6D446}"/>
              </a:ext>
            </a:extLst>
          </p:cNvPr>
          <p:cNvSpPr/>
          <p:nvPr/>
        </p:nvSpPr>
        <p:spPr>
          <a:xfrm>
            <a:off x="396444" y="1898763"/>
            <a:ext cx="6899658" cy="343376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900" dirty="0">
                <a:solidFill>
                  <a:prstClr val="black"/>
                </a:solidFill>
              </a:rPr>
              <a:t>In this lesson, we are going to look at interference as an explanation for </a:t>
            </a:r>
            <a:r>
              <a:rPr lang="en-GB" sz="2900" b="1" i="1" dirty="0">
                <a:solidFill>
                  <a:prstClr val="black"/>
                </a:solidFill>
              </a:rPr>
              <a:t>forgetting in LTM</a:t>
            </a:r>
            <a:r>
              <a:rPr lang="en-GB" sz="2900" dirty="0">
                <a:solidFill>
                  <a:prstClr val="black"/>
                </a:solidFill>
              </a:rPr>
              <a:t>:</a:t>
            </a:r>
          </a:p>
          <a:p>
            <a:pPr marL="228600" lvl="0" indent="-228600">
              <a:lnSpc>
                <a:spcPct val="90000"/>
              </a:lnSpc>
              <a:spcBef>
                <a:spcPts val="1000"/>
              </a:spcBef>
              <a:buFont typeface="Arial" panose="020B0604020202020204" pitchFamily="34" charset="0"/>
              <a:buChar char="•"/>
            </a:pPr>
            <a:r>
              <a:rPr lang="en-GB" sz="2900" dirty="0">
                <a:solidFill>
                  <a:prstClr val="black"/>
                </a:solidFill>
              </a:rPr>
              <a:t>Once information has reached LTM it is more-or-less permanent meaning that ‘forgetting’ in the LTM is likely because we can’t access the memories.</a:t>
            </a:r>
          </a:p>
        </p:txBody>
      </p:sp>
      <p:sp>
        <p:nvSpPr>
          <p:cNvPr id="9" name="Title 1">
            <a:extLst>
              <a:ext uri="{FF2B5EF4-FFF2-40B4-BE49-F238E27FC236}">
                <a16:creationId xmlns:a16="http://schemas.microsoft.com/office/drawing/2014/main" id="{84639F6D-001C-4DAD-991F-AAA48BCEF20F}"/>
              </a:ext>
            </a:extLst>
          </p:cNvPr>
          <p:cNvSpPr>
            <a:spLocks noGrp="1"/>
          </p:cNvSpPr>
          <p:nvPr>
            <p:ph type="title"/>
          </p:nvPr>
        </p:nvSpPr>
        <p:spPr>
          <a:xfrm>
            <a:off x="322478" y="592436"/>
            <a:ext cx="11657556" cy="1156155"/>
          </a:xfrm>
          <a:solidFill>
            <a:srgbClr val="00CC99"/>
          </a:solidFill>
          <a:ln w="38100">
            <a:solidFill>
              <a:srgbClr val="003300"/>
            </a:solidFill>
          </a:ln>
        </p:spPr>
        <p:txBody>
          <a:bodyPr>
            <a:normAutofit/>
          </a:bodyPr>
          <a:lstStyle/>
          <a:p>
            <a:pPr algn="ctr"/>
            <a:r>
              <a:rPr lang="en-GB" sz="4000" b="1" dirty="0">
                <a:solidFill>
                  <a:sysClr val="windowText" lastClr="000000"/>
                </a:solidFill>
                <a:latin typeface="Comic Sans MS" panose="030F0702030302020204" pitchFamily="66" charset="0"/>
              </a:rPr>
              <a:t>Interference Theory</a:t>
            </a:r>
          </a:p>
        </p:txBody>
      </p:sp>
      <p:sp>
        <p:nvSpPr>
          <p:cNvPr id="10" name="TextBox 9">
            <a:extLst>
              <a:ext uri="{FF2B5EF4-FFF2-40B4-BE49-F238E27FC236}">
                <a16:creationId xmlns:a16="http://schemas.microsoft.com/office/drawing/2014/main" id="{005E484B-8D09-40D2-88A2-24075A819D1A}"/>
              </a:ext>
            </a:extLst>
          </p:cNvPr>
          <p:cNvSpPr txBox="1"/>
          <p:nvPr/>
        </p:nvSpPr>
        <p:spPr>
          <a:xfrm>
            <a:off x="154490" y="279503"/>
            <a:ext cx="3685408" cy="461665"/>
          </a:xfrm>
          <a:prstGeom prst="rect">
            <a:avLst/>
          </a:prstGeom>
          <a:solidFill>
            <a:srgbClr val="006666"/>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Explanations of Forgetting</a:t>
            </a:r>
          </a:p>
        </p:txBody>
      </p:sp>
      <p:sp>
        <p:nvSpPr>
          <p:cNvPr id="8" name="Rectangle 7">
            <a:extLst>
              <a:ext uri="{FF2B5EF4-FFF2-40B4-BE49-F238E27FC236}">
                <a16:creationId xmlns:a16="http://schemas.microsoft.com/office/drawing/2014/main" id="{637388BE-B01B-4D31-938F-E44A71687C8A}"/>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12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2EF734-30B7-4EBF-A413-7EF5EBA6D446}"/>
              </a:ext>
            </a:extLst>
          </p:cNvPr>
          <p:cNvSpPr/>
          <p:nvPr/>
        </p:nvSpPr>
        <p:spPr>
          <a:xfrm>
            <a:off x="264594" y="2002862"/>
            <a:ext cx="11420343" cy="4401205"/>
          </a:xfrm>
          <a:prstGeom prst="rect">
            <a:avLst/>
          </a:prstGeom>
        </p:spPr>
        <p:txBody>
          <a:bodyPr wrap="square">
            <a:spAutoFit/>
          </a:bodyPr>
          <a:lstStyle/>
          <a:p>
            <a:pPr marL="742950" indent="-742950">
              <a:buFont typeface="+mj-lt"/>
              <a:buAutoNum type="arabicParenR"/>
              <a:defRPr/>
            </a:pPr>
            <a:r>
              <a:rPr lang="en-GB" sz="2800" b="1" u="sng" dirty="0">
                <a:solidFill>
                  <a:srgbClr val="C00000"/>
                </a:solidFill>
              </a:rPr>
              <a:t>R</a:t>
            </a:r>
            <a:r>
              <a:rPr lang="en-GB" sz="2800" b="1" u="sng" dirty="0"/>
              <a:t>etroactive interference</a:t>
            </a:r>
            <a:r>
              <a:rPr lang="en-GB" sz="2800" dirty="0"/>
              <a:t>: </a:t>
            </a:r>
            <a:r>
              <a:rPr lang="en-GB" sz="2800" b="1" u="sng" dirty="0">
                <a:solidFill>
                  <a:srgbClr val="C00000"/>
                </a:solidFill>
              </a:rPr>
              <a:t>R</a:t>
            </a:r>
            <a:r>
              <a:rPr lang="en-GB" sz="2800" dirty="0"/>
              <a:t>ecent information hinders the recall of older information. </a:t>
            </a:r>
          </a:p>
          <a:p>
            <a:pPr lvl="1">
              <a:defRPr/>
            </a:pPr>
            <a:r>
              <a:rPr lang="en-GB" sz="2800" i="1" dirty="0">
                <a:solidFill>
                  <a:srgbClr val="001848"/>
                </a:solidFill>
                <a:latin typeface="Footlight MT Light" panose="0204060206030A020304" pitchFamily="18" charset="0"/>
              </a:rPr>
              <a:t>An example would be calling your ex-girlfriend by your new girlfriend’s name</a:t>
            </a:r>
          </a:p>
          <a:p>
            <a:pPr marL="457200" indent="-457200">
              <a:buFont typeface="Wingdings" panose="05000000000000000000" pitchFamily="2" charset="2"/>
              <a:buChar char="à"/>
              <a:defRPr/>
            </a:pPr>
            <a:endParaRPr lang="en-GB" sz="2800" dirty="0"/>
          </a:p>
          <a:p>
            <a:pPr marL="742950" lvl="0" indent="-742950">
              <a:buFont typeface="+mj-lt"/>
              <a:buAutoNum type="arabicParenR" startAt="2"/>
              <a:defRPr/>
            </a:pPr>
            <a:r>
              <a:rPr lang="en-GB" sz="2800" b="1" u="sng" dirty="0">
                <a:solidFill>
                  <a:srgbClr val="C00000"/>
                </a:solidFill>
                <a:latin typeface="+mj-lt"/>
              </a:rPr>
              <a:t>P</a:t>
            </a:r>
            <a:r>
              <a:rPr lang="en-GB" sz="2800" b="1" u="sng" dirty="0">
                <a:latin typeface="+mj-lt"/>
              </a:rPr>
              <a:t>roactive interference</a:t>
            </a:r>
            <a:r>
              <a:rPr lang="en-GB" sz="2800" dirty="0">
                <a:latin typeface="+mj-lt"/>
              </a:rPr>
              <a:t>: </a:t>
            </a:r>
            <a:r>
              <a:rPr lang="en-GB" sz="2800" b="1" u="sng" dirty="0">
                <a:solidFill>
                  <a:srgbClr val="C00000"/>
                </a:solidFill>
                <a:latin typeface="+mj-lt"/>
              </a:rPr>
              <a:t>P</a:t>
            </a:r>
            <a:r>
              <a:rPr lang="en-GB" sz="2800" dirty="0">
                <a:latin typeface="+mj-lt"/>
              </a:rPr>
              <a:t>ast information hinders the recall of new information</a:t>
            </a:r>
          </a:p>
          <a:p>
            <a:pPr lvl="1">
              <a:defRPr/>
            </a:pPr>
            <a:r>
              <a:rPr lang="en-GB" sz="2800" i="1" dirty="0">
                <a:solidFill>
                  <a:srgbClr val="001848"/>
                </a:solidFill>
                <a:latin typeface="Footlight MT Light" panose="0204060206030A020304" pitchFamily="18" charset="0"/>
              </a:rPr>
              <a:t>When trying to recall a new phone number, the old phone number you have previously had for years could proactively interfere with the recall, to the point when it is very difficult to remember the new number.</a:t>
            </a:r>
            <a:endParaRPr lang="en-GB" sz="2800" dirty="0">
              <a:solidFill>
                <a:srgbClr val="001848"/>
              </a:solidFill>
            </a:endParaRPr>
          </a:p>
        </p:txBody>
      </p:sp>
      <p:pic>
        <p:nvPicPr>
          <p:cNvPr id="10" name="Picture 9">
            <a:extLst>
              <a:ext uri="{FF2B5EF4-FFF2-40B4-BE49-F238E27FC236}">
                <a16:creationId xmlns:a16="http://schemas.microsoft.com/office/drawing/2014/main" id="{76B921FF-5AA8-4DDE-B1DE-21FD85559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8970">
            <a:off x="11106210" y="2049684"/>
            <a:ext cx="698554" cy="647390"/>
          </a:xfrm>
          <a:prstGeom prst="rect">
            <a:avLst/>
          </a:prstGeom>
        </p:spPr>
      </p:pic>
      <p:pic>
        <p:nvPicPr>
          <p:cNvPr id="12" name="Picture 11">
            <a:extLst>
              <a:ext uri="{FF2B5EF4-FFF2-40B4-BE49-F238E27FC236}">
                <a16:creationId xmlns:a16="http://schemas.microsoft.com/office/drawing/2014/main" id="{5C7AA768-1CD2-4C44-95B9-277DB6BBC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374" y="5840548"/>
            <a:ext cx="850032" cy="850032"/>
          </a:xfrm>
          <a:prstGeom prst="rect">
            <a:avLst/>
          </a:prstGeom>
        </p:spPr>
      </p:pic>
      <p:sp>
        <p:nvSpPr>
          <p:cNvPr id="8" name="Title 1">
            <a:extLst>
              <a:ext uri="{FF2B5EF4-FFF2-40B4-BE49-F238E27FC236}">
                <a16:creationId xmlns:a16="http://schemas.microsoft.com/office/drawing/2014/main" id="{69233C6C-09B9-43CA-B88B-333515A20B53}"/>
              </a:ext>
            </a:extLst>
          </p:cNvPr>
          <p:cNvSpPr>
            <a:spLocks noGrp="1"/>
          </p:cNvSpPr>
          <p:nvPr>
            <p:ph type="title"/>
          </p:nvPr>
        </p:nvSpPr>
        <p:spPr>
          <a:xfrm>
            <a:off x="322478" y="656604"/>
            <a:ext cx="11620445" cy="1156155"/>
          </a:xfrm>
          <a:solidFill>
            <a:srgbClr val="00CC99"/>
          </a:solidFill>
          <a:ln w="38100">
            <a:solidFill>
              <a:srgbClr val="003300"/>
            </a:solidFill>
          </a:ln>
        </p:spPr>
        <p:txBody>
          <a:bodyPr>
            <a:normAutofit/>
          </a:bodyPr>
          <a:lstStyle/>
          <a:p>
            <a:pPr algn="ctr"/>
            <a:r>
              <a:rPr lang="en-GB" sz="4000" b="1" dirty="0">
                <a:solidFill>
                  <a:sysClr val="windowText" lastClr="000000"/>
                </a:solidFill>
                <a:latin typeface="Comic Sans MS" panose="030F0702030302020204" pitchFamily="66" charset="0"/>
              </a:rPr>
              <a:t>Types of Interference</a:t>
            </a:r>
          </a:p>
        </p:txBody>
      </p:sp>
      <p:sp>
        <p:nvSpPr>
          <p:cNvPr id="9" name="TextBox 8">
            <a:extLst>
              <a:ext uri="{FF2B5EF4-FFF2-40B4-BE49-F238E27FC236}">
                <a16:creationId xmlns:a16="http://schemas.microsoft.com/office/drawing/2014/main" id="{C778A910-8C53-4243-805A-3FB12090C8A7}"/>
              </a:ext>
            </a:extLst>
          </p:cNvPr>
          <p:cNvSpPr txBox="1"/>
          <p:nvPr/>
        </p:nvSpPr>
        <p:spPr>
          <a:xfrm>
            <a:off x="154490" y="343671"/>
            <a:ext cx="5011068" cy="461665"/>
          </a:xfrm>
          <a:prstGeom prst="rect">
            <a:avLst/>
          </a:prstGeom>
          <a:solidFill>
            <a:srgbClr val="006666"/>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Arial Narrow" panose="020B0606020202030204" pitchFamily="34" charset="0"/>
              </a:rPr>
              <a:t>Explanations of Forgetting: Interference</a:t>
            </a:r>
            <a:endParaRPr kumimoji="0" lang="en-GB"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sp>
        <p:nvSpPr>
          <p:cNvPr id="13" name="Rectangle 12">
            <a:extLst>
              <a:ext uri="{FF2B5EF4-FFF2-40B4-BE49-F238E27FC236}">
                <a16:creationId xmlns:a16="http://schemas.microsoft.com/office/drawing/2014/main" id="{2812E37E-E173-4ED9-8722-19E848ECF1BF}"/>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4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inVertical)">
                                      <p:cBhvr>
                                        <p:cTn id="23" dur="500"/>
                                        <p:tgtEl>
                                          <p:spTgt spid="6">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19E0AC-26B6-426B-B90F-C68016D1FE7D}"/>
              </a:ext>
            </a:extLst>
          </p:cNvPr>
          <p:cNvSpPr/>
          <p:nvPr/>
        </p:nvSpPr>
        <p:spPr>
          <a:xfrm>
            <a:off x="8390022" y="2197771"/>
            <a:ext cx="3486673" cy="4154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8006F41-6539-4F58-8CA2-D7E323890059}"/>
              </a:ext>
            </a:extLst>
          </p:cNvPr>
          <p:cNvSpPr>
            <a:spLocks noGrp="1"/>
          </p:cNvSpPr>
          <p:nvPr>
            <p:ph idx="1"/>
          </p:nvPr>
        </p:nvSpPr>
        <p:spPr>
          <a:xfrm>
            <a:off x="399916" y="1839787"/>
            <a:ext cx="7896165" cy="4927016"/>
          </a:xfrm>
        </p:spPr>
        <p:txBody>
          <a:bodyPr>
            <a:noAutofit/>
          </a:bodyPr>
          <a:lstStyle/>
          <a:p>
            <a:pPr marL="0" indent="0">
              <a:buNone/>
            </a:pPr>
            <a:r>
              <a:rPr lang="en-GB" sz="2700" b="1" dirty="0"/>
              <a:t>McGeoch &amp; McDonald (1931) </a:t>
            </a:r>
            <a:r>
              <a:rPr lang="en-GB" sz="2700" dirty="0"/>
              <a:t>studied retroactive interference by </a:t>
            </a:r>
            <a:r>
              <a:rPr lang="en-GB" sz="2700" b="1" dirty="0">
                <a:solidFill>
                  <a:srgbClr val="C00000"/>
                </a:solidFill>
              </a:rPr>
              <a:t>varying the amount of similarity between sets of word lists </a:t>
            </a:r>
            <a:r>
              <a:rPr lang="en-GB" sz="2700" dirty="0"/>
              <a:t>presented to participants. </a:t>
            </a:r>
          </a:p>
          <a:p>
            <a:endParaRPr lang="en-GB" sz="2700" dirty="0"/>
          </a:p>
          <a:p>
            <a:pPr marL="0" indent="0">
              <a:buNone/>
            </a:pPr>
            <a:r>
              <a:rPr lang="en-GB" sz="2700" b="1" u="sng" dirty="0"/>
              <a:t>PROCEDURE</a:t>
            </a:r>
            <a:r>
              <a:rPr lang="en-GB" sz="2700" dirty="0"/>
              <a:t>: </a:t>
            </a:r>
          </a:p>
          <a:p>
            <a:r>
              <a:rPr lang="en-GB" sz="2700" dirty="0"/>
              <a:t>All participants had to learn a list of 10 word until they could remember them with 100% accuracy. </a:t>
            </a:r>
          </a:p>
          <a:p>
            <a:r>
              <a:rPr lang="en-GB" sz="2700" dirty="0"/>
              <a:t>They were then split into six groups and each group was required to learn a new list.</a:t>
            </a:r>
          </a:p>
        </p:txBody>
      </p:sp>
      <p:pic>
        <p:nvPicPr>
          <p:cNvPr id="5" name="Picture 4">
            <a:extLst>
              <a:ext uri="{FF2B5EF4-FFF2-40B4-BE49-F238E27FC236}">
                <a16:creationId xmlns:a16="http://schemas.microsoft.com/office/drawing/2014/main" id="{CC200A66-3647-40A9-9BE6-AD75BF69B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831" y="2567103"/>
            <a:ext cx="3338021" cy="3666351"/>
          </a:xfrm>
          <a:prstGeom prst="rect">
            <a:avLst/>
          </a:prstGeom>
        </p:spPr>
      </p:pic>
      <p:sp>
        <p:nvSpPr>
          <p:cNvPr id="6" name="TextBox 5">
            <a:extLst>
              <a:ext uri="{FF2B5EF4-FFF2-40B4-BE49-F238E27FC236}">
                <a16:creationId xmlns:a16="http://schemas.microsoft.com/office/drawing/2014/main" id="{E80F215C-D222-4166-8AE9-E9D268F99F61}"/>
              </a:ext>
            </a:extLst>
          </p:cNvPr>
          <p:cNvSpPr txBox="1"/>
          <p:nvPr/>
        </p:nvSpPr>
        <p:spPr>
          <a:xfrm>
            <a:off x="9010385" y="2197771"/>
            <a:ext cx="2556232" cy="369332"/>
          </a:xfrm>
          <a:prstGeom prst="rect">
            <a:avLst/>
          </a:prstGeom>
          <a:noFill/>
        </p:spPr>
        <p:txBody>
          <a:bodyPr wrap="square" rtlCol="0">
            <a:spAutoFit/>
          </a:bodyPr>
          <a:lstStyle/>
          <a:p>
            <a:r>
              <a:rPr lang="en-GB" b="1" u="sng" dirty="0"/>
              <a:t>Word list example:</a:t>
            </a:r>
          </a:p>
        </p:txBody>
      </p:sp>
      <p:sp>
        <p:nvSpPr>
          <p:cNvPr id="9" name="Title 1">
            <a:extLst>
              <a:ext uri="{FF2B5EF4-FFF2-40B4-BE49-F238E27FC236}">
                <a16:creationId xmlns:a16="http://schemas.microsoft.com/office/drawing/2014/main" id="{8A848175-9162-4E9F-8DA2-9FD74157494E}"/>
              </a:ext>
            </a:extLst>
          </p:cNvPr>
          <p:cNvSpPr>
            <a:spLocks noGrp="1"/>
          </p:cNvSpPr>
          <p:nvPr>
            <p:ph type="title"/>
          </p:nvPr>
        </p:nvSpPr>
        <p:spPr>
          <a:xfrm>
            <a:off x="322478" y="496184"/>
            <a:ext cx="11657556" cy="1156155"/>
          </a:xfrm>
          <a:solidFill>
            <a:srgbClr val="00CC99"/>
          </a:solidFill>
          <a:ln w="38100">
            <a:solidFill>
              <a:srgbClr val="003300"/>
            </a:solidFill>
          </a:ln>
        </p:spPr>
        <p:txBody>
          <a:bodyPr>
            <a:normAutofit/>
          </a:bodyPr>
          <a:lstStyle/>
          <a:p>
            <a:pPr algn="ctr"/>
            <a:r>
              <a:rPr lang="en-GB" sz="4000" b="1" dirty="0">
                <a:solidFill>
                  <a:sysClr val="windowText" lastClr="000000"/>
                </a:solidFill>
                <a:latin typeface="Comic Sans MS" panose="030F0702030302020204" pitchFamily="66" charset="0"/>
              </a:rPr>
              <a:t>Key Research: McGeoch &amp; McDonald (1931)</a:t>
            </a:r>
          </a:p>
        </p:txBody>
      </p:sp>
      <p:sp>
        <p:nvSpPr>
          <p:cNvPr id="12" name="TextBox 11">
            <a:extLst>
              <a:ext uri="{FF2B5EF4-FFF2-40B4-BE49-F238E27FC236}">
                <a16:creationId xmlns:a16="http://schemas.microsoft.com/office/drawing/2014/main" id="{13528956-95CA-4F93-BADF-EDA4A4DD901E}"/>
              </a:ext>
            </a:extLst>
          </p:cNvPr>
          <p:cNvSpPr txBox="1"/>
          <p:nvPr/>
        </p:nvSpPr>
        <p:spPr>
          <a:xfrm>
            <a:off x="154490" y="247419"/>
            <a:ext cx="5011068" cy="461665"/>
          </a:xfrm>
          <a:prstGeom prst="rect">
            <a:avLst/>
          </a:prstGeom>
          <a:solidFill>
            <a:srgbClr val="006666"/>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Arial Narrow" panose="020B0606020202030204" pitchFamily="34" charset="0"/>
              </a:rPr>
              <a:t>Explanations of Forgetting: Interference</a:t>
            </a:r>
            <a:endParaRPr kumimoji="0" lang="en-GB"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C2FCADB8-6952-481D-8AB2-5670F0603BF1}"/>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66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06F41-6539-4F58-8CA2-D7E323890059}"/>
              </a:ext>
            </a:extLst>
          </p:cNvPr>
          <p:cNvSpPr>
            <a:spLocks noGrp="1"/>
          </p:cNvSpPr>
          <p:nvPr>
            <p:ph idx="1"/>
          </p:nvPr>
        </p:nvSpPr>
        <p:spPr>
          <a:xfrm>
            <a:off x="322478" y="3017799"/>
            <a:ext cx="11785978" cy="4790784"/>
          </a:xfrm>
        </p:spPr>
        <p:txBody>
          <a:bodyPr>
            <a:noAutofit/>
          </a:bodyPr>
          <a:lstStyle/>
          <a:p>
            <a:pPr marL="514350" indent="-514350">
              <a:buFont typeface="+mj-lt"/>
              <a:buAutoNum type="arabicParenR"/>
            </a:pPr>
            <a:r>
              <a:rPr lang="en-GB" sz="2900" b="1" dirty="0"/>
              <a:t>Synonyms</a:t>
            </a:r>
            <a:r>
              <a:rPr lang="en-GB" sz="2900" dirty="0"/>
              <a:t> – Similar meanings (big, large, huge, grand)</a:t>
            </a:r>
          </a:p>
          <a:p>
            <a:pPr marL="514350" indent="-514350">
              <a:buFont typeface="+mj-lt"/>
              <a:buAutoNum type="arabicParenR"/>
            </a:pPr>
            <a:r>
              <a:rPr lang="en-GB" sz="2900" b="1" dirty="0"/>
              <a:t>Antonyms</a:t>
            </a:r>
            <a:r>
              <a:rPr lang="en-GB" sz="2900" dirty="0"/>
              <a:t> – Opposite words (big and small)</a:t>
            </a:r>
          </a:p>
          <a:p>
            <a:pPr marL="514350" indent="-514350">
              <a:buFont typeface="+mj-lt"/>
              <a:buAutoNum type="arabicParenR"/>
            </a:pPr>
            <a:r>
              <a:rPr lang="en-GB" sz="2900" b="1" dirty="0"/>
              <a:t>Words unrelated to List 1 </a:t>
            </a:r>
            <a:r>
              <a:rPr lang="en-GB" sz="2900" dirty="0"/>
              <a:t>(caterpillar)</a:t>
            </a:r>
          </a:p>
          <a:p>
            <a:pPr marL="514350" indent="-514350">
              <a:buFont typeface="+mj-lt"/>
              <a:buAutoNum type="arabicParenR"/>
            </a:pPr>
            <a:r>
              <a:rPr lang="en-GB" sz="2900" b="1" dirty="0"/>
              <a:t>Nonsense syllables </a:t>
            </a:r>
            <a:r>
              <a:rPr lang="en-GB" sz="2900" dirty="0"/>
              <a:t>(bhljw)</a:t>
            </a:r>
          </a:p>
          <a:p>
            <a:pPr marL="514350" indent="-514350">
              <a:buFont typeface="+mj-lt"/>
              <a:buAutoNum type="arabicParenR"/>
            </a:pPr>
            <a:r>
              <a:rPr lang="en-GB" sz="2900" b="1" dirty="0"/>
              <a:t>Three-digit numbers </a:t>
            </a:r>
            <a:r>
              <a:rPr lang="en-GB" sz="2900" dirty="0"/>
              <a:t>(476)</a:t>
            </a:r>
          </a:p>
          <a:p>
            <a:pPr marL="514350" indent="-514350">
              <a:buFont typeface="+mj-lt"/>
              <a:buAutoNum type="arabicParenR"/>
            </a:pPr>
            <a:r>
              <a:rPr lang="en-GB" sz="2900" b="1" dirty="0"/>
              <a:t>No new list </a:t>
            </a:r>
            <a:r>
              <a:rPr lang="en-GB" sz="2900" dirty="0"/>
              <a:t>– participants could rest.</a:t>
            </a:r>
          </a:p>
        </p:txBody>
      </p:sp>
      <p:sp>
        <p:nvSpPr>
          <p:cNvPr id="6" name="Oval 5">
            <a:extLst>
              <a:ext uri="{FF2B5EF4-FFF2-40B4-BE49-F238E27FC236}">
                <a16:creationId xmlns:a16="http://schemas.microsoft.com/office/drawing/2014/main" id="{04476869-B823-4A19-9DBD-C170EEB46576}"/>
              </a:ext>
            </a:extLst>
          </p:cNvPr>
          <p:cNvSpPr/>
          <p:nvPr/>
        </p:nvSpPr>
        <p:spPr>
          <a:xfrm rot="565054">
            <a:off x="8796622" y="3855295"/>
            <a:ext cx="2877905" cy="262043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Which of these word lists do you think would produce the most interference?</a:t>
            </a:r>
          </a:p>
        </p:txBody>
      </p:sp>
      <p:sp>
        <p:nvSpPr>
          <p:cNvPr id="7" name="Title 1">
            <a:extLst>
              <a:ext uri="{FF2B5EF4-FFF2-40B4-BE49-F238E27FC236}">
                <a16:creationId xmlns:a16="http://schemas.microsoft.com/office/drawing/2014/main" id="{7AB94134-B4C4-4103-A84D-EB0EC1F7BC81}"/>
              </a:ext>
            </a:extLst>
          </p:cNvPr>
          <p:cNvSpPr>
            <a:spLocks noGrp="1"/>
          </p:cNvSpPr>
          <p:nvPr>
            <p:ph type="title"/>
          </p:nvPr>
        </p:nvSpPr>
        <p:spPr>
          <a:xfrm>
            <a:off x="322478" y="496184"/>
            <a:ext cx="11657556" cy="1156155"/>
          </a:xfrm>
          <a:solidFill>
            <a:srgbClr val="00CC99"/>
          </a:solidFill>
          <a:ln w="38100">
            <a:solidFill>
              <a:srgbClr val="003300"/>
            </a:solidFill>
          </a:ln>
        </p:spPr>
        <p:txBody>
          <a:bodyPr>
            <a:normAutofit/>
          </a:bodyPr>
          <a:lstStyle/>
          <a:p>
            <a:pPr algn="ctr"/>
            <a:r>
              <a:rPr lang="en-GB" sz="4000" b="1" dirty="0">
                <a:solidFill>
                  <a:sysClr val="windowText" lastClr="000000"/>
                </a:solidFill>
                <a:latin typeface="Comic Sans MS" panose="030F0702030302020204" pitchFamily="66" charset="0"/>
              </a:rPr>
              <a:t>Key Research: McGeoch &amp; McDonald (1931)</a:t>
            </a:r>
          </a:p>
        </p:txBody>
      </p:sp>
      <p:sp>
        <p:nvSpPr>
          <p:cNvPr id="9" name="TextBox 8">
            <a:extLst>
              <a:ext uri="{FF2B5EF4-FFF2-40B4-BE49-F238E27FC236}">
                <a16:creationId xmlns:a16="http://schemas.microsoft.com/office/drawing/2014/main" id="{43199C15-CFCA-4BBA-9070-A855E0632E82}"/>
              </a:ext>
            </a:extLst>
          </p:cNvPr>
          <p:cNvSpPr txBox="1"/>
          <p:nvPr/>
        </p:nvSpPr>
        <p:spPr>
          <a:xfrm>
            <a:off x="154490" y="247419"/>
            <a:ext cx="5011068" cy="461665"/>
          </a:xfrm>
          <a:prstGeom prst="rect">
            <a:avLst/>
          </a:prstGeom>
          <a:solidFill>
            <a:srgbClr val="006666"/>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Arial Narrow" panose="020B0606020202030204" pitchFamily="34" charset="0"/>
              </a:rPr>
              <a:t>Explanations of Forgetting: Interference</a:t>
            </a:r>
            <a:endParaRPr kumimoji="0" lang="en-GB"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39AC449C-2C6D-4552-B1C0-F58E9935E8AC}"/>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8B91424-E860-40C8-8C5B-66F60427E1F7}"/>
              </a:ext>
            </a:extLst>
          </p:cNvPr>
          <p:cNvSpPr txBox="1"/>
          <p:nvPr/>
        </p:nvSpPr>
        <p:spPr>
          <a:xfrm>
            <a:off x="177362" y="1901104"/>
            <a:ext cx="11802672"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omic Sans MS"/>
                <a:ea typeface="+mn-ea"/>
                <a:cs typeface="+mn-cs"/>
              </a:rPr>
              <a:t>After all participants learnt list 1, They were split into 6 groups where each group had to a learn one of the six word lists below:</a:t>
            </a:r>
          </a:p>
        </p:txBody>
      </p:sp>
    </p:spTree>
    <p:extLst>
      <p:ext uri="{BB962C8B-B14F-4D97-AF65-F5344CB8AC3E}">
        <p14:creationId xmlns:p14="http://schemas.microsoft.com/office/powerpoint/2010/main" val="18733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06F41-6539-4F58-8CA2-D7E323890059}"/>
              </a:ext>
            </a:extLst>
          </p:cNvPr>
          <p:cNvSpPr>
            <a:spLocks noGrp="1"/>
          </p:cNvSpPr>
          <p:nvPr>
            <p:ph idx="1"/>
          </p:nvPr>
        </p:nvSpPr>
        <p:spPr>
          <a:xfrm>
            <a:off x="388825" y="1874253"/>
            <a:ext cx="5536744" cy="4135514"/>
          </a:xfrm>
        </p:spPr>
        <p:txBody>
          <a:bodyPr>
            <a:noAutofit/>
          </a:bodyPr>
          <a:lstStyle/>
          <a:p>
            <a:pPr marL="0" indent="0">
              <a:buNone/>
            </a:pPr>
            <a:r>
              <a:rPr lang="en-GB" b="1" u="sng" dirty="0"/>
              <a:t>FINDINGS</a:t>
            </a:r>
            <a:r>
              <a:rPr lang="en-GB" dirty="0"/>
              <a:t>: </a:t>
            </a:r>
          </a:p>
          <a:p>
            <a:r>
              <a:rPr lang="en-GB" dirty="0"/>
              <a:t>The most similar material (synonyms) produced the worst recall showing that interference is strongest when memories are similar.</a:t>
            </a:r>
          </a:p>
          <a:p>
            <a:endParaRPr lang="en-GB" dirty="0"/>
          </a:p>
          <a:p>
            <a:r>
              <a:rPr lang="en-GB" dirty="0"/>
              <a:t>Those who had learned synonyms in the second list were significantly impaired, down to 12%. </a:t>
            </a:r>
          </a:p>
        </p:txBody>
      </p:sp>
      <p:pic>
        <p:nvPicPr>
          <p:cNvPr id="4" name="Picture 3">
            <a:extLst>
              <a:ext uri="{FF2B5EF4-FFF2-40B4-BE49-F238E27FC236}">
                <a16:creationId xmlns:a16="http://schemas.microsoft.com/office/drawing/2014/main" id="{950867C0-0089-4AD7-BEF0-F4119AD96C40}"/>
              </a:ext>
            </a:extLst>
          </p:cNvPr>
          <p:cNvPicPr>
            <a:picLocks noChangeAspect="1"/>
          </p:cNvPicPr>
          <p:nvPr/>
        </p:nvPicPr>
        <p:blipFill rotWithShape="1">
          <a:blip r:embed="rId2"/>
          <a:srcRect l="29342" t="22317" r="30395" b="25368"/>
          <a:stretch/>
        </p:blipFill>
        <p:spPr>
          <a:xfrm>
            <a:off x="5966392" y="2315753"/>
            <a:ext cx="5836784" cy="4263875"/>
          </a:xfrm>
          <a:prstGeom prst="rect">
            <a:avLst/>
          </a:prstGeom>
        </p:spPr>
      </p:pic>
      <p:sp>
        <p:nvSpPr>
          <p:cNvPr id="5" name="TextBox 4">
            <a:extLst>
              <a:ext uri="{FF2B5EF4-FFF2-40B4-BE49-F238E27FC236}">
                <a16:creationId xmlns:a16="http://schemas.microsoft.com/office/drawing/2014/main" id="{DC1F473C-1196-435B-9994-E56C77419B87}"/>
              </a:ext>
            </a:extLst>
          </p:cNvPr>
          <p:cNvSpPr txBox="1"/>
          <p:nvPr/>
        </p:nvSpPr>
        <p:spPr>
          <a:xfrm>
            <a:off x="6024528" y="1869020"/>
            <a:ext cx="5720512" cy="892552"/>
          </a:xfrm>
          <a:prstGeom prst="rect">
            <a:avLst/>
          </a:prstGeom>
          <a:solidFill>
            <a:srgbClr val="FFFF00"/>
          </a:solidFill>
          <a:ln w="28575">
            <a:solidFill>
              <a:srgbClr val="002060"/>
            </a:solidFill>
          </a:ln>
        </p:spPr>
        <p:txBody>
          <a:bodyPr wrap="square" rtlCol="0">
            <a:spAutoFit/>
          </a:bodyPr>
          <a:lstStyle/>
          <a:p>
            <a:pPr algn="ctr"/>
            <a:r>
              <a:rPr lang="en-GB" sz="2600" b="1" u="sng" dirty="0">
                <a:solidFill>
                  <a:srgbClr val="001848"/>
                </a:solidFill>
                <a:latin typeface="Arial Narrow" panose="020B0606020202030204" pitchFamily="34" charset="0"/>
              </a:rPr>
              <a:t>TASK</a:t>
            </a:r>
            <a:r>
              <a:rPr lang="en-GB" sz="2600" dirty="0">
                <a:solidFill>
                  <a:srgbClr val="001848"/>
                </a:solidFill>
                <a:latin typeface="Arial Narrow" panose="020B0606020202030204" pitchFamily="34" charset="0"/>
              </a:rPr>
              <a:t>: Use the graph to explain McGeoch and McDonald’s (1931) findings.</a:t>
            </a:r>
          </a:p>
        </p:txBody>
      </p:sp>
      <p:sp>
        <p:nvSpPr>
          <p:cNvPr id="8" name="Title 1">
            <a:extLst>
              <a:ext uri="{FF2B5EF4-FFF2-40B4-BE49-F238E27FC236}">
                <a16:creationId xmlns:a16="http://schemas.microsoft.com/office/drawing/2014/main" id="{7DD053E6-D4FA-49A8-905E-A6A53D0056B5}"/>
              </a:ext>
            </a:extLst>
          </p:cNvPr>
          <p:cNvSpPr>
            <a:spLocks noGrp="1"/>
          </p:cNvSpPr>
          <p:nvPr>
            <p:ph type="title"/>
          </p:nvPr>
        </p:nvSpPr>
        <p:spPr>
          <a:xfrm>
            <a:off x="322478" y="464100"/>
            <a:ext cx="11657556" cy="1156155"/>
          </a:xfrm>
          <a:solidFill>
            <a:srgbClr val="00CC99"/>
          </a:solidFill>
          <a:ln w="38100">
            <a:solidFill>
              <a:srgbClr val="003300"/>
            </a:solidFill>
          </a:ln>
        </p:spPr>
        <p:txBody>
          <a:bodyPr>
            <a:normAutofit/>
          </a:bodyPr>
          <a:lstStyle/>
          <a:p>
            <a:pPr algn="ctr"/>
            <a:r>
              <a:rPr lang="en-GB" sz="4000" b="1" dirty="0">
                <a:solidFill>
                  <a:sysClr val="windowText" lastClr="000000"/>
                </a:solidFill>
                <a:latin typeface="Comic Sans MS" panose="030F0702030302020204" pitchFamily="66" charset="0"/>
              </a:rPr>
              <a:t>Key Research: McGeoch &amp; McDonald (1931)</a:t>
            </a:r>
          </a:p>
        </p:txBody>
      </p:sp>
      <p:sp>
        <p:nvSpPr>
          <p:cNvPr id="10" name="TextBox 9">
            <a:extLst>
              <a:ext uri="{FF2B5EF4-FFF2-40B4-BE49-F238E27FC236}">
                <a16:creationId xmlns:a16="http://schemas.microsoft.com/office/drawing/2014/main" id="{826FC48C-4631-4193-9CB6-660A551F427C}"/>
              </a:ext>
            </a:extLst>
          </p:cNvPr>
          <p:cNvSpPr txBox="1"/>
          <p:nvPr/>
        </p:nvSpPr>
        <p:spPr>
          <a:xfrm>
            <a:off x="154490" y="215335"/>
            <a:ext cx="5011068" cy="461665"/>
          </a:xfrm>
          <a:prstGeom prst="rect">
            <a:avLst/>
          </a:prstGeom>
          <a:solidFill>
            <a:srgbClr val="006666"/>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Arial Narrow" panose="020B0606020202030204" pitchFamily="34" charset="0"/>
              </a:rPr>
              <a:t>Explanations of Forgetting: Interference</a:t>
            </a:r>
            <a:endParaRPr kumimoji="0" lang="en-GB"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sp>
        <p:nvSpPr>
          <p:cNvPr id="12" name="Rectangle 11">
            <a:extLst>
              <a:ext uri="{FF2B5EF4-FFF2-40B4-BE49-F238E27FC236}">
                <a16:creationId xmlns:a16="http://schemas.microsoft.com/office/drawing/2014/main" id="{254E09BB-488E-4FB2-8087-635361C11C7F}"/>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23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CDF1750-7746-4B5C-8698-D4C6CA02A7EB}"/>
              </a:ext>
            </a:extLst>
          </p:cNvPr>
          <p:cNvGraphicFramePr>
            <a:graphicFrameLocks noGrp="1"/>
          </p:cNvGraphicFramePr>
          <p:nvPr>
            <p:extLst>
              <p:ext uri="{D42A27DB-BD31-4B8C-83A1-F6EECF244321}">
                <p14:modId xmlns:p14="http://schemas.microsoft.com/office/powerpoint/2010/main" val="2174180148"/>
              </p:ext>
            </p:extLst>
          </p:nvPr>
        </p:nvGraphicFramePr>
        <p:xfrm>
          <a:off x="34758" y="15117"/>
          <a:ext cx="12141199" cy="6810799"/>
        </p:xfrm>
        <a:graphic>
          <a:graphicData uri="http://schemas.openxmlformats.org/drawingml/2006/table">
            <a:tbl>
              <a:tblPr firstRow="1" bandRow="1">
                <a:tableStyleId>{5940675A-B579-460E-94D1-54222C63F5DA}</a:tableStyleId>
              </a:tblPr>
              <a:tblGrid>
                <a:gridCol w="7186489">
                  <a:extLst>
                    <a:ext uri="{9D8B030D-6E8A-4147-A177-3AD203B41FA5}">
                      <a16:colId xmlns:a16="http://schemas.microsoft.com/office/drawing/2014/main" val="4174599822"/>
                    </a:ext>
                  </a:extLst>
                </a:gridCol>
                <a:gridCol w="4954710">
                  <a:extLst>
                    <a:ext uri="{9D8B030D-6E8A-4147-A177-3AD203B41FA5}">
                      <a16:colId xmlns:a16="http://schemas.microsoft.com/office/drawing/2014/main" val="2087518169"/>
                    </a:ext>
                  </a:extLst>
                </a:gridCol>
              </a:tblGrid>
              <a:tr h="706786">
                <a:tc gridSpan="2">
                  <a:txBody>
                    <a:bodyPr/>
                    <a:lstStyle/>
                    <a:p>
                      <a:pPr algn="ctr"/>
                      <a:r>
                        <a:rPr lang="en-GB" sz="2800" b="1" u="sng" dirty="0">
                          <a:solidFill>
                            <a:srgbClr val="002060"/>
                          </a:solidFill>
                          <a:latin typeface="+mn-lt"/>
                        </a:rPr>
                        <a:t>Proactive or Retroactive Interference? Explain your answer.</a:t>
                      </a:r>
                    </a:p>
                  </a:txBody>
                  <a:tcPr anchor="ctr">
                    <a:lnL w="12700" cmpd="sng">
                      <a:noFill/>
                    </a:lnL>
                    <a:lnR w="12700" cmpd="sng">
                      <a:noFill/>
                    </a:lnR>
                    <a:lnT w="12700" cmpd="sng">
                      <a:noFill/>
                    </a:lnT>
                    <a:solidFill>
                      <a:srgbClr val="FFFF00"/>
                    </a:solidFill>
                  </a:tcPr>
                </a:tc>
                <a:tc hMerge="1">
                  <a:txBody>
                    <a:bodyPr/>
                    <a:lstStyle/>
                    <a:p>
                      <a:endParaRPr lang="en-GB" sz="2400" dirty="0">
                        <a:solidFill>
                          <a:schemeClr val="tx1"/>
                        </a:solidFill>
                        <a:latin typeface="Corbel Light" panose="020B0303020204020204" pitchFamily="34" charset="0"/>
                      </a:endParaRPr>
                    </a:p>
                  </a:txBody>
                  <a:tcPr/>
                </a:tc>
                <a:extLst>
                  <a:ext uri="{0D108BD9-81ED-4DB2-BD59-A6C34878D82A}">
                    <a16:rowId xmlns:a16="http://schemas.microsoft.com/office/drawing/2014/main" val="402762439"/>
                  </a:ext>
                </a:extLst>
              </a:tr>
              <a:tr h="1548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kern="1200" dirty="0">
                          <a:effectLst/>
                          <a:latin typeface="+mj-lt"/>
                          <a:cs typeface="Arial" panose="020B0604020202020204" pitchFamily="34" charset="0"/>
                        </a:rPr>
                        <a:t>Dan learned to drive a manual car, however, has recently purchased an automatic. When on holiday, Dan rents a car which is a manual and keeps stalling the car because he forgets to press the clutch.</a:t>
                      </a:r>
                      <a:endParaRPr lang="en-GB" sz="2200" b="0" dirty="0">
                        <a:solidFill>
                          <a:schemeClr val="tx1"/>
                        </a:solidFill>
                        <a:latin typeface="+mj-lt"/>
                        <a:cs typeface="Arial" panose="020B0604020202020204" pitchFamily="34" charset="0"/>
                      </a:endParaRPr>
                    </a:p>
                  </a:txBody>
                  <a:tcPr anchor="ctr"/>
                </a:tc>
                <a:tc>
                  <a:txBody>
                    <a:bodyPr/>
                    <a:lstStyle/>
                    <a:p>
                      <a:endParaRPr lang="en-GB" sz="2400" dirty="0">
                        <a:solidFill>
                          <a:schemeClr val="tx1"/>
                        </a:solidFill>
                        <a:latin typeface="Corbel Light" panose="020B0303020204020204" pitchFamily="34" charset="0"/>
                      </a:endParaRPr>
                    </a:p>
                  </a:txBody>
                  <a:tcPr/>
                </a:tc>
                <a:extLst>
                  <a:ext uri="{0D108BD9-81ED-4DB2-BD59-A6C34878D82A}">
                    <a16:rowId xmlns:a16="http://schemas.microsoft.com/office/drawing/2014/main" val="309001480"/>
                  </a:ext>
                </a:extLst>
              </a:tr>
              <a:tr h="1548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kern="1200" dirty="0">
                          <a:effectLst/>
                          <a:latin typeface="+mj-lt"/>
                          <a:cs typeface="Arial" panose="020B0604020202020204" pitchFamily="34" charset="0"/>
                        </a:rPr>
                        <a:t>Judy received her new credit card and memorised the PIN number 4159. However, when she is paying for shopping in ASDA, she uses her old credit card and can no longer remember the PIN.</a:t>
                      </a:r>
                      <a:endParaRPr lang="en-GB" sz="2200" b="0" dirty="0">
                        <a:solidFill>
                          <a:schemeClr val="tx1"/>
                        </a:solidFill>
                        <a:latin typeface="+mj-lt"/>
                        <a:cs typeface="Arial" panose="020B0604020202020204" pitchFamily="34" charset="0"/>
                      </a:endParaRPr>
                    </a:p>
                  </a:txBody>
                  <a:tcPr anchor="ctr"/>
                </a:tc>
                <a:tc>
                  <a:txBody>
                    <a:bodyPr/>
                    <a:lstStyle/>
                    <a:p>
                      <a:endParaRPr lang="en-GB" sz="2400" dirty="0">
                        <a:solidFill>
                          <a:schemeClr val="tx1"/>
                        </a:solidFill>
                        <a:latin typeface="Corbel Light" panose="020B0303020204020204" pitchFamily="34" charset="0"/>
                      </a:endParaRPr>
                    </a:p>
                  </a:txBody>
                  <a:tcPr/>
                </a:tc>
                <a:extLst>
                  <a:ext uri="{0D108BD9-81ED-4DB2-BD59-A6C34878D82A}">
                    <a16:rowId xmlns:a16="http://schemas.microsoft.com/office/drawing/2014/main" val="1844989370"/>
                  </a:ext>
                </a:extLst>
              </a:tr>
              <a:tr h="1548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kern="1200" dirty="0">
                          <a:effectLst/>
                          <a:latin typeface="+mj-lt"/>
                          <a:cs typeface="Arial" panose="020B0604020202020204" pitchFamily="34" charset="0"/>
                        </a:rPr>
                        <a:t>Lucas learned Spanish at primary school. However, when he started secondary school, he learned French as well as Spanish. One day the French teacher asked him what the word for ‘hello’ is, and he replied ‘Hola’.</a:t>
                      </a:r>
                      <a:endParaRPr lang="en-GB" sz="2200" b="0" dirty="0">
                        <a:solidFill>
                          <a:schemeClr val="tx1"/>
                        </a:solidFill>
                        <a:latin typeface="+mj-lt"/>
                        <a:cs typeface="Arial" panose="020B0604020202020204" pitchFamily="34" charset="0"/>
                      </a:endParaRPr>
                    </a:p>
                  </a:txBody>
                  <a:tcPr anchor="ctr"/>
                </a:tc>
                <a:tc>
                  <a:txBody>
                    <a:bodyPr/>
                    <a:lstStyle/>
                    <a:p>
                      <a:endParaRPr lang="en-GB" sz="2400" dirty="0">
                        <a:solidFill>
                          <a:schemeClr val="tx1"/>
                        </a:solidFill>
                        <a:latin typeface="Corbel Light" panose="020B0303020204020204" pitchFamily="34" charset="0"/>
                      </a:endParaRPr>
                    </a:p>
                  </a:txBody>
                  <a:tcPr/>
                </a:tc>
                <a:extLst>
                  <a:ext uri="{0D108BD9-81ED-4DB2-BD59-A6C34878D82A}">
                    <a16:rowId xmlns:a16="http://schemas.microsoft.com/office/drawing/2014/main" val="2735279284"/>
                  </a:ext>
                </a:extLst>
              </a:tr>
              <a:tr h="14577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kern="1200" dirty="0">
                          <a:effectLst/>
                          <a:latin typeface="+mj-lt"/>
                          <a:cs typeface="Arial" panose="020B0604020202020204" pitchFamily="34" charset="0"/>
                        </a:rPr>
                        <a:t>Jodie has recently got a new mobile number and can finally remember it. After a few months, her mother asks him for his old number, and she can no longer recall it. </a:t>
                      </a:r>
                      <a:endParaRPr lang="en-GB" sz="2200" b="0" dirty="0">
                        <a:solidFill>
                          <a:schemeClr val="tx1"/>
                        </a:solidFill>
                        <a:latin typeface="+mj-lt"/>
                        <a:cs typeface="Arial" panose="020B0604020202020204" pitchFamily="34" charset="0"/>
                      </a:endParaRPr>
                    </a:p>
                  </a:txBody>
                  <a:tcPr anchor="ctr"/>
                </a:tc>
                <a:tc>
                  <a:txBody>
                    <a:bodyPr/>
                    <a:lstStyle/>
                    <a:p>
                      <a:endParaRPr lang="en-GB" sz="2400" dirty="0">
                        <a:solidFill>
                          <a:schemeClr val="tx1"/>
                        </a:solidFill>
                        <a:latin typeface="Corbel Light" panose="020B0303020204020204" pitchFamily="34" charset="0"/>
                      </a:endParaRPr>
                    </a:p>
                  </a:txBody>
                  <a:tcPr/>
                </a:tc>
                <a:extLst>
                  <a:ext uri="{0D108BD9-81ED-4DB2-BD59-A6C34878D82A}">
                    <a16:rowId xmlns:a16="http://schemas.microsoft.com/office/drawing/2014/main" val="3302672946"/>
                  </a:ext>
                </a:extLst>
              </a:tr>
            </a:tbl>
          </a:graphicData>
        </a:graphic>
      </p:graphicFrame>
      <p:sp>
        <p:nvSpPr>
          <p:cNvPr id="3" name="TextBox 2">
            <a:extLst>
              <a:ext uri="{FF2B5EF4-FFF2-40B4-BE49-F238E27FC236}">
                <a16:creationId xmlns:a16="http://schemas.microsoft.com/office/drawing/2014/main" id="{C5E899D1-6C9F-4238-A55B-42B1AAF11333}"/>
              </a:ext>
            </a:extLst>
          </p:cNvPr>
          <p:cNvSpPr txBox="1"/>
          <p:nvPr/>
        </p:nvSpPr>
        <p:spPr>
          <a:xfrm>
            <a:off x="7395410" y="5464801"/>
            <a:ext cx="4617451" cy="1154162"/>
          </a:xfrm>
          <a:prstGeom prst="rect">
            <a:avLst/>
          </a:prstGeom>
          <a:noFill/>
        </p:spPr>
        <p:txBody>
          <a:bodyPr wrap="square" rtlCol="0">
            <a:spAutoFit/>
          </a:bodyPr>
          <a:lstStyle/>
          <a:p>
            <a:r>
              <a:rPr lang="en-GB" sz="2300" b="1" dirty="0">
                <a:solidFill>
                  <a:srgbClr val="C00000"/>
                </a:solidFill>
              </a:rPr>
              <a:t>Retroactive</a:t>
            </a:r>
            <a:r>
              <a:rPr lang="en-GB" sz="2300" dirty="0">
                <a:solidFill>
                  <a:srgbClr val="C00000"/>
                </a:solidFill>
              </a:rPr>
              <a:t> – her new mobile phone number is hindering recall of her old number.</a:t>
            </a:r>
          </a:p>
        </p:txBody>
      </p:sp>
      <p:sp>
        <p:nvSpPr>
          <p:cNvPr id="4" name="TextBox 3">
            <a:extLst>
              <a:ext uri="{FF2B5EF4-FFF2-40B4-BE49-F238E27FC236}">
                <a16:creationId xmlns:a16="http://schemas.microsoft.com/office/drawing/2014/main" id="{4C3DC4F3-D65B-454B-BDBA-11814ECA8537}"/>
              </a:ext>
            </a:extLst>
          </p:cNvPr>
          <p:cNvSpPr txBox="1"/>
          <p:nvPr/>
        </p:nvSpPr>
        <p:spPr>
          <a:xfrm>
            <a:off x="7395411" y="800967"/>
            <a:ext cx="4617452" cy="1508105"/>
          </a:xfrm>
          <a:prstGeom prst="rect">
            <a:avLst/>
          </a:prstGeom>
          <a:noFill/>
        </p:spPr>
        <p:txBody>
          <a:bodyPr wrap="square" rtlCol="0">
            <a:spAutoFit/>
          </a:bodyPr>
          <a:lstStyle/>
          <a:p>
            <a:r>
              <a:rPr lang="en-GB" sz="2300" b="1" dirty="0">
                <a:solidFill>
                  <a:srgbClr val="C00000"/>
                </a:solidFill>
              </a:rPr>
              <a:t>Retroactive</a:t>
            </a:r>
            <a:r>
              <a:rPr lang="en-GB" sz="2300" dirty="0">
                <a:solidFill>
                  <a:srgbClr val="C00000"/>
                </a:solidFill>
              </a:rPr>
              <a:t> – Dan’s new memory of driving an automatic is interfering with his old memory of driving a manual.</a:t>
            </a:r>
          </a:p>
        </p:txBody>
      </p:sp>
      <p:sp>
        <p:nvSpPr>
          <p:cNvPr id="5" name="TextBox 4">
            <a:extLst>
              <a:ext uri="{FF2B5EF4-FFF2-40B4-BE49-F238E27FC236}">
                <a16:creationId xmlns:a16="http://schemas.microsoft.com/office/drawing/2014/main" id="{5A45FD2C-EC31-4CDE-A77F-0292D2113D70}"/>
              </a:ext>
            </a:extLst>
          </p:cNvPr>
          <p:cNvSpPr txBox="1"/>
          <p:nvPr/>
        </p:nvSpPr>
        <p:spPr>
          <a:xfrm>
            <a:off x="7395411" y="2348054"/>
            <a:ext cx="4617452" cy="1508105"/>
          </a:xfrm>
          <a:prstGeom prst="rect">
            <a:avLst/>
          </a:prstGeom>
          <a:noFill/>
        </p:spPr>
        <p:txBody>
          <a:bodyPr wrap="square" rtlCol="0">
            <a:spAutoFit/>
          </a:bodyPr>
          <a:lstStyle/>
          <a:p>
            <a:r>
              <a:rPr lang="en-GB" sz="2300" b="1" dirty="0">
                <a:solidFill>
                  <a:srgbClr val="C00000"/>
                </a:solidFill>
              </a:rPr>
              <a:t>Retroactive</a:t>
            </a:r>
            <a:r>
              <a:rPr lang="en-GB" sz="2300" dirty="0">
                <a:solidFill>
                  <a:srgbClr val="C00000"/>
                </a:solidFill>
              </a:rPr>
              <a:t> – because her new PIN number is interfering with her memory of her old PIN number.</a:t>
            </a:r>
          </a:p>
        </p:txBody>
      </p:sp>
      <p:sp>
        <p:nvSpPr>
          <p:cNvPr id="6" name="TextBox 5">
            <a:extLst>
              <a:ext uri="{FF2B5EF4-FFF2-40B4-BE49-F238E27FC236}">
                <a16:creationId xmlns:a16="http://schemas.microsoft.com/office/drawing/2014/main" id="{AAA61530-822D-4E75-B0E1-01F4B89BEDAF}"/>
              </a:ext>
            </a:extLst>
          </p:cNvPr>
          <p:cNvSpPr txBox="1"/>
          <p:nvPr/>
        </p:nvSpPr>
        <p:spPr>
          <a:xfrm>
            <a:off x="7403433" y="3864032"/>
            <a:ext cx="4617452" cy="1508105"/>
          </a:xfrm>
          <a:prstGeom prst="rect">
            <a:avLst/>
          </a:prstGeom>
          <a:noFill/>
        </p:spPr>
        <p:txBody>
          <a:bodyPr wrap="square" rtlCol="0">
            <a:spAutoFit/>
          </a:bodyPr>
          <a:lstStyle/>
          <a:p>
            <a:r>
              <a:rPr lang="en-GB" sz="2300" b="1" dirty="0">
                <a:solidFill>
                  <a:srgbClr val="C00000"/>
                </a:solidFill>
              </a:rPr>
              <a:t>Proactive</a:t>
            </a:r>
            <a:r>
              <a:rPr lang="en-GB" sz="2300" dirty="0">
                <a:solidFill>
                  <a:srgbClr val="C00000"/>
                </a:solidFill>
              </a:rPr>
              <a:t> – because his old knowledge of Spanish is interfering with his ability to recall the French word for hello</a:t>
            </a:r>
          </a:p>
        </p:txBody>
      </p:sp>
      <p:sp>
        <p:nvSpPr>
          <p:cNvPr id="7" name="Rectangle 6">
            <a:extLst>
              <a:ext uri="{FF2B5EF4-FFF2-40B4-BE49-F238E27FC236}">
                <a16:creationId xmlns:a16="http://schemas.microsoft.com/office/drawing/2014/main" id="{0FF4D7F2-5073-46B2-9071-C2112081FE9F}"/>
              </a:ext>
            </a:extLst>
          </p:cNvPr>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5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C0FA8-657F-4872-B72F-DCAEC2908037}"/>
              </a:ext>
            </a:extLst>
          </p:cNvPr>
          <p:cNvSpPr/>
          <p:nvPr/>
        </p:nvSpPr>
        <p:spPr>
          <a:xfrm>
            <a:off x="101266" y="111293"/>
            <a:ext cx="11963400" cy="6667500"/>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BE5369-D193-4BF0-9A4E-0C9A7AA936EA}"/>
              </a:ext>
            </a:extLst>
          </p:cNvPr>
          <p:cNvSpPr>
            <a:spLocks noGrp="1"/>
          </p:cNvSpPr>
          <p:nvPr>
            <p:ph type="title"/>
          </p:nvPr>
        </p:nvSpPr>
        <p:spPr>
          <a:xfrm>
            <a:off x="101266" y="111292"/>
            <a:ext cx="11963400" cy="835192"/>
          </a:xfrm>
          <a:noFill/>
          <a:ln>
            <a:noFill/>
          </a:ln>
        </p:spPr>
        <p:txBody>
          <a:bodyPr>
            <a:normAutofit/>
          </a:bodyPr>
          <a:lstStyle/>
          <a:p>
            <a:pPr algn="ctr"/>
            <a:r>
              <a:rPr lang="en-GB" sz="4000" b="1" u="sng" dirty="0">
                <a:solidFill>
                  <a:srgbClr val="002060"/>
                </a:solidFill>
                <a:latin typeface="Arial Narrow" panose="020B0606020202030204" pitchFamily="34" charset="0"/>
              </a:rPr>
              <a:t>Exam Practice: Short Answer Questions</a:t>
            </a:r>
          </a:p>
        </p:txBody>
      </p:sp>
      <p:sp>
        <p:nvSpPr>
          <p:cNvPr id="3" name="Content Placeholder 2">
            <a:extLst>
              <a:ext uri="{FF2B5EF4-FFF2-40B4-BE49-F238E27FC236}">
                <a16:creationId xmlns:a16="http://schemas.microsoft.com/office/drawing/2014/main" id="{66B7C4F4-8EE3-4E1D-8C46-58FC9A0DD7BB}"/>
              </a:ext>
            </a:extLst>
          </p:cNvPr>
          <p:cNvSpPr>
            <a:spLocks noGrp="1"/>
          </p:cNvSpPr>
          <p:nvPr>
            <p:ph idx="1"/>
          </p:nvPr>
        </p:nvSpPr>
        <p:spPr>
          <a:xfrm>
            <a:off x="357940" y="1175586"/>
            <a:ext cx="11545302" cy="5374105"/>
          </a:xfrm>
        </p:spPr>
        <p:txBody>
          <a:bodyPr>
            <a:normAutofit fontScale="92500" lnSpcReduction="10000"/>
          </a:bodyPr>
          <a:lstStyle/>
          <a:p>
            <a:pPr marL="514350" indent="-514350">
              <a:buAutoNum type="arabicPeriod"/>
            </a:pPr>
            <a:r>
              <a:rPr lang="en-GB" sz="3200" dirty="0"/>
              <a:t>Explain proactive interference as an explanation for forgetting. [2]</a:t>
            </a:r>
          </a:p>
          <a:p>
            <a:pPr marL="514350" indent="-514350">
              <a:buAutoNum type="arabicPeriod"/>
            </a:pPr>
            <a:endParaRPr lang="en-GB" sz="3200" dirty="0"/>
          </a:p>
          <a:p>
            <a:pPr marL="514350" indent="-514350">
              <a:buAutoNum type="arabicPeriod"/>
            </a:pPr>
            <a:r>
              <a:rPr lang="en-GB" sz="3200" dirty="0"/>
              <a:t>Explain retroactive interference as an explanation for forgetting. [2]</a:t>
            </a:r>
          </a:p>
          <a:p>
            <a:pPr marL="514350" indent="-514350">
              <a:buAutoNum type="arabicPeriod"/>
            </a:pPr>
            <a:endParaRPr lang="en-GB" sz="3200" dirty="0"/>
          </a:p>
          <a:p>
            <a:pPr marL="514350" indent="-514350">
              <a:buAutoNum type="arabicPeriod"/>
            </a:pPr>
            <a:r>
              <a:rPr lang="en-GB" sz="3200" dirty="0"/>
              <a:t>Outline interference as an explanation for forgetting. [4]</a:t>
            </a:r>
          </a:p>
          <a:p>
            <a:pPr marL="514350" indent="-514350">
              <a:buAutoNum type="arabicPeriod"/>
            </a:pPr>
            <a:endParaRPr lang="en-GB" sz="3200" dirty="0"/>
          </a:p>
          <a:p>
            <a:pPr marL="514350" indent="-514350">
              <a:buAutoNum type="arabicPeriod"/>
            </a:pPr>
            <a:r>
              <a:rPr lang="en-GB" sz="3200" dirty="0"/>
              <a:t>Describe </a:t>
            </a:r>
            <a:r>
              <a:rPr lang="en-GB" sz="3200" b="1" dirty="0"/>
              <a:t>one</a:t>
            </a:r>
            <a:r>
              <a:rPr lang="en-GB" sz="3200" dirty="0"/>
              <a:t> study in which interference as an explanation of forgetting was investigated. Indicate in your answer the method used and the results obtained. [6]</a:t>
            </a:r>
          </a:p>
        </p:txBody>
      </p:sp>
    </p:spTree>
    <p:extLst>
      <p:ext uri="{BB962C8B-B14F-4D97-AF65-F5344CB8AC3E}">
        <p14:creationId xmlns:p14="http://schemas.microsoft.com/office/powerpoint/2010/main" val="16231916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4960</TotalTime>
  <Words>2335</Words>
  <Application>Microsoft Office PowerPoint</Application>
  <PresentationFormat>Widescreen</PresentationFormat>
  <Paragraphs>156</Paragraphs>
  <Slides>19</Slides>
  <Notes>3</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Arial Narrow</vt:lpstr>
      <vt:lpstr>Arial Rounded MT Bold</vt:lpstr>
      <vt:lpstr>Bradley Hand ITC</vt:lpstr>
      <vt:lpstr>Calibri</vt:lpstr>
      <vt:lpstr>Calibri Light</vt:lpstr>
      <vt:lpstr>Comic Sans MS</vt:lpstr>
      <vt:lpstr>Corbel Light</vt:lpstr>
      <vt:lpstr>Footlight MT Light</vt:lpstr>
      <vt:lpstr>Wingdings</vt:lpstr>
      <vt:lpstr>1_Office Theme</vt:lpstr>
      <vt:lpstr>6_Office Theme</vt:lpstr>
      <vt:lpstr>2_Office Theme</vt:lpstr>
      <vt:lpstr>Explanations of Forgetting: 1) Interference</vt:lpstr>
      <vt:lpstr>Explanations of Forgetting: 1) Interference</vt:lpstr>
      <vt:lpstr>Interference Theory</vt:lpstr>
      <vt:lpstr>Types of Interference</vt:lpstr>
      <vt:lpstr>Key Research: McGeoch &amp; McDonald (1931)</vt:lpstr>
      <vt:lpstr>Key Research: McGeoch &amp; McDonald (1931)</vt:lpstr>
      <vt:lpstr>Key Research: McGeoch &amp; McDonald (1931)</vt:lpstr>
      <vt:lpstr>PowerPoint Presentation</vt:lpstr>
      <vt:lpstr>Exam Practice: Short Answer Questions</vt:lpstr>
      <vt:lpstr>Check your knowledge answers:</vt:lpstr>
      <vt:lpstr>PowerPoint Presentation</vt:lpstr>
      <vt:lpstr>PowerPoint Presentation</vt:lpstr>
      <vt:lpstr>PowerPoint Presentation</vt:lpstr>
      <vt:lpstr>EVIDENCE FROM LAB STUDIES</vt:lpstr>
      <vt:lpstr>ARTIFICIAL MATERIALS</vt:lpstr>
      <vt:lpstr>REAL-LIFE STUDIES</vt:lpstr>
      <vt:lpstr>TIME BETWEEN LEARNING</vt:lpstr>
      <vt:lpstr>INTERFERENCE EFFECTS MAY BE OVERCOME USING CUES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The Working Memory Model (WMM)</dc:title>
  <dc:creator>vevagora</dc:creator>
  <cp:lastModifiedBy>Temp</cp:lastModifiedBy>
  <cp:revision>48</cp:revision>
  <dcterms:created xsi:type="dcterms:W3CDTF">2020-10-05T06:24:33Z</dcterms:created>
  <dcterms:modified xsi:type="dcterms:W3CDTF">2022-12-05T08:25:43Z</dcterms:modified>
</cp:coreProperties>
</file>