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9" r:id="rId3"/>
    <p:sldId id="260" r:id="rId4"/>
    <p:sldId id="261" r:id="rId5"/>
    <p:sldId id="262" r:id="rId6"/>
    <p:sldId id="263"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84" r:id="rId20"/>
    <p:sldId id="277" r:id="rId21"/>
    <p:sldId id="278" r:id="rId22"/>
    <p:sldId id="279" r:id="rId23"/>
    <p:sldId id="280" r:id="rId24"/>
    <p:sldId id="281" r:id="rId25"/>
    <p:sldId id="282" r:id="rId26"/>
    <p:sldId id="283" r:id="rId27"/>
    <p:sldId id="285" r:id="rId28"/>
    <p:sldId id="286" r:id="rId29"/>
    <p:sldId id="287"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p:scale>
          <a:sx n="50" d="100"/>
          <a:sy n="50" d="100"/>
        </p:scale>
        <p:origin x="984" y="564"/>
      </p:cViewPr>
      <p:guideLst/>
    </p:cSldViewPr>
  </p:slideViewPr>
  <p:notesTextViewPr>
    <p:cViewPr>
      <p:scale>
        <a:sx n="1" d="1"/>
        <a:sy n="1" d="1"/>
      </p:scale>
      <p:origin x="0" y="0"/>
    </p:cViewPr>
  </p:notesTextViewPr>
  <p:sorterViewPr>
    <p:cViewPr>
      <p:scale>
        <a:sx n="66" d="100"/>
        <a:sy n="66" d="100"/>
      </p:scale>
      <p:origin x="0" y="-4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3CF24F-A230-4D1A-BADE-734C990418EB}" type="doc">
      <dgm:prSet loTypeId="urn:microsoft.com/office/officeart/2005/8/layout/radial1" loCatId="relationship" qsTypeId="urn:microsoft.com/office/officeart/2005/8/quickstyle/simple3" qsCatId="simple" csTypeId="urn:microsoft.com/office/officeart/2005/8/colors/colorful5" csCatId="colorful" phldr="1"/>
      <dgm:spPr/>
      <dgm:t>
        <a:bodyPr/>
        <a:lstStyle/>
        <a:p>
          <a:endParaRPr lang="en-GB"/>
        </a:p>
      </dgm:t>
    </dgm:pt>
    <dgm:pt modelId="{70818EA6-3F85-44C8-82B4-DA6F45F7E935}">
      <dgm:prSet phldrT="[Text]"/>
      <dgm:spPr/>
      <dgm:t>
        <a:bodyPr/>
        <a:lstStyle/>
        <a:p>
          <a:r>
            <a:rPr lang="en-GB" dirty="0" smtClean="0">
              <a:latin typeface="Arial" pitchFamily="34" charset="0"/>
              <a:cs typeface="Arial" pitchFamily="34" charset="0"/>
            </a:rPr>
            <a:t>Free Will / Determinism</a:t>
          </a:r>
          <a:endParaRPr lang="en-GB" dirty="0">
            <a:latin typeface="Arial" pitchFamily="34" charset="0"/>
            <a:cs typeface="Arial" pitchFamily="34" charset="0"/>
          </a:endParaRPr>
        </a:p>
      </dgm:t>
    </dgm:pt>
    <dgm:pt modelId="{731120C5-A444-47CF-B888-E1A11ED408AA}" type="par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BF00D006-C420-4D71-80B2-21C477ABEA41}" type="sib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6599B045-C4FC-4CEE-BBD6-5845A3B83B42}">
      <dgm:prSet phldrT="[Text]"/>
      <dgm:spPr/>
      <dgm:t>
        <a:bodyPr/>
        <a:lstStyle/>
        <a:p>
          <a:r>
            <a:rPr lang="en-GB" b="1" u="sng" dirty="0" smtClean="0">
              <a:latin typeface="Arial" pitchFamily="34" charset="0"/>
              <a:cs typeface="Arial" pitchFamily="34" charset="0"/>
            </a:rPr>
            <a:t>Nature / nurture</a:t>
          </a:r>
        </a:p>
        <a:p>
          <a:r>
            <a:rPr lang="en-GB" dirty="0" smtClean="0">
              <a:latin typeface="Arial" pitchFamily="34" charset="0"/>
              <a:cs typeface="Arial" pitchFamily="34" charset="0"/>
            </a:rPr>
            <a:t>Determinism can be linked to nature because both focus on establishing cause and effect, particularly when investigating genetics. Nurture also tends to be deterministic as behaviourist research believes that factors in the environment can be isolated and understood to be directly causing behaviour.</a:t>
          </a:r>
          <a:endParaRPr lang="en-GB" dirty="0">
            <a:latin typeface="Arial" pitchFamily="34" charset="0"/>
            <a:cs typeface="Arial" pitchFamily="34" charset="0"/>
          </a:endParaRPr>
        </a:p>
      </dgm:t>
    </dgm:pt>
    <dgm:pt modelId="{7D3F59C1-4F3A-4271-B847-B1065B473D0F}" type="parTrans" cxnId="{E9E93809-D1F0-44BF-9873-B9E496134F32}">
      <dgm:prSet/>
      <dgm:spPr/>
      <dgm:t>
        <a:bodyPr/>
        <a:lstStyle/>
        <a:p>
          <a:endParaRPr lang="en-GB">
            <a:solidFill>
              <a:sysClr val="windowText" lastClr="000000"/>
            </a:solidFill>
            <a:latin typeface="Arial" pitchFamily="34" charset="0"/>
            <a:cs typeface="Arial" pitchFamily="34" charset="0"/>
          </a:endParaRPr>
        </a:p>
      </dgm:t>
    </dgm:pt>
    <dgm:pt modelId="{87903C9B-DE1B-47B9-B716-8D108A4951E3}" type="sibTrans" cxnId="{E9E93809-D1F0-44BF-9873-B9E496134F32}">
      <dgm:prSet/>
      <dgm:spPr/>
      <dgm:t>
        <a:bodyPr/>
        <a:lstStyle/>
        <a:p>
          <a:endParaRPr lang="en-GB">
            <a:solidFill>
              <a:sysClr val="windowText" lastClr="000000"/>
            </a:solidFill>
            <a:latin typeface="Arial" pitchFamily="34" charset="0"/>
            <a:cs typeface="Arial" pitchFamily="34" charset="0"/>
          </a:endParaRPr>
        </a:p>
      </dgm:t>
    </dgm:pt>
    <dgm:pt modelId="{A625B707-C6B4-4185-8B62-62A765E06A06}">
      <dgm:prSet phldrT="[Text]"/>
      <dgm:spPr/>
      <dgm:t>
        <a:bodyPr/>
        <a:lstStyle/>
        <a:p>
          <a:r>
            <a:rPr lang="en-GB" b="1" u="sng" dirty="0" smtClean="0">
              <a:latin typeface="Arial" pitchFamily="34" charset="0"/>
              <a:cs typeface="Arial" pitchFamily="34" charset="0"/>
            </a:rPr>
            <a:t>Individual / Situational Explanations</a:t>
          </a:r>
        </a:p>
        <a:p>
          <a:r>
            <a:rPr lang="en-GB" dirty="0" smtClean="0">
              <a:latin typeface="Arial" pitchFamily="34" charset="0"/>
              <a:cs typeface="Arial" pitchFamily="34" charset="0"/>
            </a:rPr>
            <a:t>Determinism is similar to situational explanations that focus on specific factors which cause behaviour, which are predictable. Individual explanations tend to favour explanations that include freewill and are less predictable. </a:t>
          </a:r>
          <a:endParaRPr lang="en-GB" dirty="0">
            <a:latin typeface="Arial" pitchFamily="34" charset="0"/>
            <a:cs typeface="Arial" pitchFamily="34" charset="0"/>
          </a:endParaRPr>
        </a:p>
      </dgm:t>
    </dgm:pt>
    <dgm:pt modelId="{13B24FAB-10B4-4C88-8109-0DE1470D519B}" type="parTrans" cxnId="{2957D7E7-A0D1-4969-9EFC-F0603F867905}">
      <dgm:prSet/>
      <dgm:spPr/>
      <dgm:t>
        <a:bodyPr/>
        <a:lstStyle/>
        <a:p>
          <a:endParaRPr lang="en-GB">
            <a:solidFill>
              <a:sysClr val="windowText" lastClr="000000"/>
            </a:solidFill>
            <a:latin typeface="Arial" pitchFamily="34" charset="0"/>
            <a:cs typeface="Arial" pitchFamily="34" charset="0"/>
          </a:endParaRPr>
        </a:p>
      </dgm:t>
    </dgm:pt>
    <dgm:pt modelId="{B824F649-C9C7-4C08-BD6B-00DD49C4DE7F}" type="sibTrans" cxnId="{2957D7E7-A0D1-4969-9EFC-F0603F867905}">
      <dgm:prSet/>
      <dgm:spPr/>
      <dgm:t>
        <a:bodyPr/>
        <a:lstStyle/>
        <a:p>
          <a:endParaRPr lang="en-GB">
            <a:solidFill>
              <a:sysClr val="windowText" lastClr="000000"/>
            </a:solidFill>
            <a:latin typeface="Arial" pitchFamily="34" charset="0"/>
            <a:cs typeface="Arial" pitchFamily="34" charset="0"/>
          </a:endParaRPr>
        </a:p>
      </dgm:t>
    </dgm:pt>
    <dgm:pt modelId="{0AC208AA-2299-4D8F-9CF4-0D535EFF1A95}">
      <dgm:prSet phldrT="[Text]"/>
      <dgm:spPr/>
      <dgm:t>
        <a:bodyPr/>
        <a:lstStyle/>
        <a:p>
          <a:r>
            <a:rPr lang="en-GB" b="1" u="sng" dirty="0" smtClean="0">
              <a:latin typeface="Arial" pitchFamily="34" charset="0"/>
              <a:cs typeface="Arial" pitchFamily="34" charset="0"/>
            </a:rPr>
            <a:t>Reductionism / Holism</a:t>
          </a:r>
        </a:p>
        <a:p>
          <a:r>
            <a:rPr lang="en-GB" dirty="0" smtClean="0">
              <a:latin typeface="Arial" pitchFamily="34" charset="0"/>
              <a:cs typeface="Arial" pitchFamily="34" charset="0"/>
            </a:rPr>
            <a:t>Determinism and reductionism have similar assumptions about behaviour being predictable and using a scientific approach to explain human behaviour. </a:t>
          </a:r>
          <a:endParaRPr lang="en-GB" dirty="0">
            <a:latin typeface="Arial" pitchFamily="34" charset="0"/>
            <a:cs typeface="Arial" pitchFamily="34" charset="0"/>
          </a:endParaRPr>
        </a:p>
      </dgm:t>
    </dgm:pt>
    <dgm:pt modelId="{5389F0D8-DD46-46D4-BAB5-39913803C4C4}" type="parTrans" cxnId="{E716F070-9049-4857-8457-0F267EE65882}">
      <dgm:prSet/>
      <dgm:spPr/>
      <dgm:t>
        <a:bodyPr/>
        <a:lstStyle/>
        <a:p>
          <a:endParaRPr lang="en-GB">
            <a:solidFill>
              <a:sysClr val="windowText" lastClr="000000"/>
            </a:solidFill>
            <a:latin typeface="Arial" pitchFamily="34" charset="0"/>
            <a:cs typeface="Arial" pitchFamily="34" charset="0"/>
          </a:endParaRPr>
        </a:p>
      </dgm:t>
    </dgm:pt>
    <dgm:pt modelId="{E961AA3F-E11C-4D79-8DE6-1644052BE4D4}" type="sibTrans" cxnId="{E716F070-9049-4857-8457-0F267EE65882}">
      <dgm:prSet/>
      <dgm:spPr/>
      <dgm:t>
        <a:bodyPr/>
        <a:lstStyle/>
        <a:p>
          <a:endParaRPr lang="en-GB">
            <a:solidFill>
              <a:sysClr val="windowText" lastClr="000000"/>
            </a:solidFill>
            <a:latin typeface="Arial" pitchFamily="34" charset="0"/>
            <a:cs typeface="Arial" pitchFamily="34" charset="0"/>
          </a:endParaRPr>
        </a:p>
      </dgm:t>
    </dgm:pt>
    <dgm:pt modelId="{7F01182C-B0C1-47CA-8A17-3EF55411892E}">
      <dgm:prSet phldrT="[Text]"/>
      <dgm:spPr/>
      <dgm:t>
        <a:bodyPr/>
        <a:lstStyle/>
        <a:p>
          <a:r>
            <a:rPr lang="en-GB" b="1" u="sng" dirty="0" smtClean="0">
              <a:latin typeface="Arial" pitchFamily="34" charset="0"/>
              <a:cs typeface="Arial" pitchFamily="34" charset="0"/>
            </a:rPr>
            <a:t>Usefulness</a:t>
          </a:r>
        </a:p>
        <a:p>
          <a:r>
            <a:rPr lang="en-GB" dirty="0" smtClean="0">
              <a:latin typeface="Arial" pitchFamily="34" charset="0"/>
              <a:cs typeface="Arial" pitchFamily="34" charset="0"/>
            </a:rPr>
            <a:t>Determinism is very useful when trying to develop treatments; but biological treatments may lack effectiveness in the long-term as behaviours return. Freewill is useful for developing therapies whereas determinism helps the development of very measurable treatments</a:t>
          </a:r>
          <a:endParaRPr lang="en-GB" dirty="0">
            <a:latin typeface="Arial" pitchFamily="34" charset="0"/>
            <a:cs typeface="Arial" pitchFamily="34" charset="0"/>
          </a:endParaRPr>
        </a:p>
      </dgm:t>
    </dgm:pt>
    <dgm:pt modelId="{9F92E1A5-2E72-4A7D-9864-26049C6E73BA}" type="parTrans" cxnId="{C23EEF5C-EB07-4AC0-BFA6-968DB4EE34A4}">
      <dgm:prSet/>
      <dgm:spPr/>
      <dgm:t>
        <a:bodyPr/>
        <a:lstStyle/>
        <a:p>
          <a:endParaRPr lang="en-GB">
            <a:solidFill>
              <a:sysClr val="windowText" lastClr="000000"/>
            </a:solidFill>
            <a:latin typeface="Arial" pitchFamily="34" charset="0"/>
            <a:cs typeface="Arial" pitchFamily="34" charset="0"/>
          </a:endParaRPr>
        </a:p>
      </dgm:t>
    </dgm:pt>
    <dgm:pt modelId="{C8CBB708-8BAC-4848-9308-26915F426329}" type="sibTrans" cxnId="{C23EEF5C-EB07-4AC0-BFA6-968DB4EE34A4}">
      <dgm:prSet/>
      <dgm:spPr/>
      <dgm:t>
        <a:bodyPr/>
        <a:lstStyle/>
        <a:p>
          <a:endParaRPr lang="en-GB">
            <a:solidFill>
              <a:sysClr val="windowText" lastClr="000000"/>
            </a:solidFill>
            <a:latin typeface="Arial" pitchFamily="34" charset="0"/>
            <a:cs typeface="Arial" pitchFamily="34" charset="0"/>
          </a:endParaRPr>
        </a:p>
      </dgm:t>
    </dgm:pt>
    <dgm:pt modelId="{3654B7F4-8CFB-419E-ADCC-EC51F9AE7B48}">
      <dgm:prSet phldrT="[Text]"/>
      <dgm:spPr/>
      <dgm:t>
        <a:bodyPr/>
        <a:lstStyle/>
        <a:p>
          <a:r>
            <a:rPr lang="en-GB" b="1" u="sng" dirty="0" smtClean="0">
              <a:latin typeface="Arial" pitchFamily="34" charset="0"/>
              <a:cs typeface="Arial" pitchFamily="34" charset="0"/>
            </a:rPr>
            <a:t>Ethics</a:t>
          </a:r>
        </a:p>
        <a:p>
          <a:r>
            <a:rPr lang="en-GB" dirty="0" smtClean="0">
              <a:latin typeface="Arial" pitchFamily="34" charset="0"/>
              <a:cs typeface="Arial" pitchFamily="34" charset="0"/>
            </a:rPr>
            <a:t>Determinism has the danger of causing psychological harm due to the implications research may have such as genetic causes of behaviour or poor upbringing</a:t>
          </a:r>
          <a:endParaRPr lang="en-GB" dirty="0">
            <a:latin typeface="Arial" pitchFamily="34" charset="0"/>
            <a:cs typeface="Arial" pitchFamily="34" charset="0"/>
          </a:endParaRPr>
        </a:p>
      </dgm:t>
    </dgm:pt>
    <dgm:pt modelId="{A080C6D1-43CE-49D3-BCDA-0403FA2365DF}" type="parTrans" cxnId="{408CCEB5-1F96-4B0F-B979-6CC70341AB26}">
      <dgm:prSet/>
      <dgm:spPr/>
      <dgm:t>
        <a:bodyPr/>
        <a:lstStyle/>
        <a:p>
          <a:endParaRPr lang="en-GB">
            <a:solidFill>
              <a:sysClr val="windowText" lastClr="000000"/>
            </a:solidFill>
            <a:latin typeface="Arial" pitchFamily="34" charset="0"/>
            <a:cs typeface="Arial" pitchFamily="34" charset="0"/>
          </a:endParaRPr>
        </a:p>
      </dgm:t>
    </dgm:pt>
    <dgm:pt modelId="{F5E06A33-A6DB-4CC2-88ED-7E673EBF2653}" type="sibTrans" cxnId="{408CCEB5-1F96-4B0F-B979-6CC70341AB26}">
      <dgm:prSet/>
      <dgm:spPr/>
      <dgm:t>
        <a:bodyPr/>
        <a:lstStyle/>
        <a:p>
          <a:endParaRPr lang="en-GB">
            <a:solidFill>
              <a:sysClr val="windowText" lastClr="000000"/>
            </a:solidFill>
            <a:latin typeface="Arial" pitchFamily="34" charset="0"/>
            <a:cs typeface="Arial" pitchFamily="34" charset="0"/>
          </a:endParaRPr>
        </a:p>
      </dgm:t>
    </dgm:pt>
    <dgm:pt modelId="{023337E7-EFAB-4654-BBB9-E5CC2E31CACA}">
      <dgm:prSet phldrT="[Text]"/>
      <dgm:spPr/>
      <dgm:t>
        <a:bodyPr/>
        <a:lstStyle/>
        <a:p>
          <a:r>
            <a:rPr lang="en-GB" b="1" u="sng" dirty="0" smtClean="0">
              <a:latin typeface="Arial" pitchFamily="34" charset="0"/>
              <a:cs typeface="Arial" pitchFamily="34" charset="0"/>
            </a:rPr>
            <a:t>Socially Sensitive Research</a:t>
          </a:r>
        </a:p>
        <a:p>
          <a:r>
            <a:rPr lang="en-GB" dirty="0" smtClean="0">
              <a:latin typeface="Arial" pitchFamily="34" charset="0"/>
              <a:cs typeface="Arial" pitchFamily="34" charset="0"/>
            </a:rPr>
            <a:t>Deterministic explanations can lead to socially sensitive research as they suggest there is a clear cause for behaviour. This can lead to labelling and discrimination and may remove personal responsibility. </a:t>
          </a:r>
          <a:endParaRPr lang="en-GB" dirty="0">
            <a:latin typeface="Arial" pitchFamily="34" charset="0"/>
            <a:cs typeface="Arial" pitchFamily="34" charset="0"/>
          </a:endParaRPr>
        </a:p>
      </dgm:t>
    </dgm:pt>
    <dgm:pt modelId="{12D65F27-44F9-4764-AF0F-38656013F2D9}" type="parTrans" cxnId="{4BD3C360-F5B2-44EC-A231-C41756DFEC66}">
      <dgm:prSet/>
      <dgm:spPr/>
      <dgm:t>
        <a:bodyPr/>
        <a:lstStyle/>
        <a:p>
          <a:endParaRPr lang="en-GB">
            <a:solidFill>
              <a:sysClr val="windowText" lastClr="000000"/>
            </a:solidFill>
            <a:latin typeface="Arial" pitchFamily="34" charset="0"/>
            <a:cs typeface="Arial" pitchFamily="34" charset="0"/>
          </a:endParaRPr>
        </a:p>
      </dgm:t>
    </dgm:pt>
    <dgm:pt modelId="{720EA9E1-14A7-4255-B02C-41070902E901}" type="sibTrans" cxnId="{4BD3C360-F5B2-44EC-A231-C41756DFEC66}">
      <dgm:prSet/>
      <dgm:spPr/>
      <dgm:t>
        <a:bodyPr/>
        <a:lstStyle/>
        <a:p>
          <a:endParaRPr lang="en-GB">
            <a:solidFill>
              <a:sysClr val="windowText" lastClr="000000"/>
            </a:solidFill>
            <a:latin typeface="Arial" pitchFamily="34" charset="0"/>
            <a:cs typeface="Arial" pitchFamily="34" charset="0"/>
          </a:endParaRPr>
        </a:p>
      </dgm:t>
    </dgm:pt>
    <dgm:pt modelId="{DB4E1CBD-4D6C-4B2C-A6CC-0D3DA846714A}">
      <dgm:prSet phldrT="[Text]"/>
      <dgm:spPr/>
      <dgm:t>
        <a:bodyPr/>
        <a:lstStyle/>
        <a:p>
          <a:r>
            <a:rPr lang="en-GB" b="1" u="sng" dirty="0" smtClean="0">
              <a:latin typeface="Arial" pitchFamily="34" charset="0"/>
              <a:cs typeface="Arial" pitchFamily="34" charset="0"/>
            </a:rPr>
            <a:t>Psych as a Science</a:t>
          </a:r>
        </a:p>
        <a:p>
          <a:r>
            <a:rPr lang="en-GB" dirty="0" smtClean="0">
              <a:latin typeface="Arial" pitchFamily="34" charset="0"/>
              <a:cs typeface="Arial" pitchFamily="34" charset="0"/>
            </a:rPr>
            <a:t>Determinism aims to be scientific however it can never lead to perfect predictions due to the complexity of human behaviour and the difficulty isolating variables completely. Determinism does utilise many scientific methods compared to freewill.</a:t>
          </a:r>
          <a:endParaRPr lang="en-GB" dirty="0">
            <a:latin typeface="Arial" pitchFamily="34" charset="0"/>
            <a:cs typeface="Arial" pitchFamily="34" charset="0"/>
          </a:endParaRPr>
        </a:p>
      </dgm:t>
    </dgm:pt>
    <dgm:pt modelId="{1C8ED2BB-491A-44B7-B576-D8AF2A9D0D6F}" type="parTrans" cxnId="{45EE8DDD-243B-49FB-A9BE-BDD37A93640F}">
      <dgm:prSet/>
      <dgm:spPr/>
      <dgm:t>
        <a:bodyPr/>
        <a:lstStyle/>
        <a:p>
          <a:endParaRPr lang="en-GB">
            <a:solidFill>
              <a:sysClr val="windowText" lastClr="000000"/>
            </a:solidFill>
            <a:latin typeface="Arial" pitchFamily="34" charset="0"/>
            <a:cs typeface="Arial" pitchFamily="34" charset="0"/>
          </a:endParaRPr>
        </a:p>
      </dgm:t>
    </dgm:pt>
    <dgm:pt modelId="{43436FF7-EF86-4649-AF8B-062D7ADB9897}" type="sibTrans" cxnId="{45EE8DDD-243B-49FB-A9BE-BDD37A93640F}">
      <dgm:prSet/>
      <dgm:spPr/>
      <dgm:t>
        <a:bodyPr/>
        <a:lstStyle/>
        <a:p>
          <a:endParaRPr lang="en-GB">
            <a:solidFill>
              <a:sysClr val="windowText" lastClr="000000"/>
            </a:solidFill>
            <a:latin typeface="Arial" pitchFamily="34" charset="0"/>
            <a:cs typeface="Arial" pitchFamily="34" charset="0"/>
          </a:endParaRPr>
        </a:p>
      </dgm:t>
    </dgm:pt>
    <dgm:pt modelId="{84B6665C-F899-4525-9B11-E8D7A00D3260}" type="pres">
      <dgm:prSet presAssocID="{983CF24F-A230-4D1A-BADE-734C990418EB}" presName="cycle" presStyleCnt="0">
        <dgm:presLayoutVars>
          <dgm:chMax val="1"/>
          <dgm:dir/>
          <dgm:animLvl val="ctr"/>
          <dgm:resizeHandles val="exact"/>
        </dgm:presLayoutVars>
      </dgm:prSet>
      <dgm:spPr/>
      <dgm:t>
        <a:bodyPr/>
        <a:lstStyle/>
        <a:p>
          <a:endParaRPr lang="en-GB"/>
        </a:p>
      </dgm:t>
    </dgm:pt>
    <dgm:pt modelId="{06494E80-42FB-415D-82B0-C7966220DD7D}" type="pres">
      <dgm:prSet presAssocID="{70818EA6-3F85-44C8-82B4-DA6F45F7E935}" presName="centerShape" presStyleLbl="node0" presStyleIdx="0" presStyleCnt="1" custScaleX="127428" custScaleY="122729"/>
      <dgm:spPr/>
      <dgm:t>
        <a:bodyPr/>
        <a:lstStyle/>
        <a:p>
          <a:endParaRPr lang="en-GB"/>
        </a:p>
      </dgm:t>
    </dgm:pt>
    <dgm:pt modelId="{82818EF4-05E2-4ED4-864F-14478DDB369C}" type="pres">
      <dgm:prSet presAssocID="{7D3F59C1-4F3A-4271-B847-B1065B473D0F}" presName="Name9" presStyleLbl="parChTrans1D2" presStyleIdx="0" presStyleCnt="7"/>
      <dgm:spPr/>
      <dgm:t>
        <a:bodyPr/>
        <a:lstStyle/>
        <a:p>
          <a:endParaRPr lang="en-GB"/>
        </a:p>
      </dgm:t>
    </dgm:pt>
    <dgm:pt modelId="{4F7EE238-E535-4806-BF64-DEB01720DE89}" type="pres">
      <dgm:prSet presAssocID="{7D3F59C1-4F3A-4271-B847-B1065B473D0F}" presName="connTx" presStyleLbl="parChTrans1D2" presStyleIdx="0" presStyleCnt="7"/>
      <dgm:spPr/>
      <dgm:t>
        <a:bodyPr/>
        <a:lstStyle/>
        <a:p>
          <a:endParaRPr lang="en-GB"/>
        </a:p>
      </dgm:t>
    </dgm:pt>
    <dgm:pt modelId="{CCA18729-55F2-4223-855F-A1A4F35EF7A0}" type="pres">
      <dgm:prSet presAssocID="{6599B045-C4FC-4CEE-BBD6-5845A3B83B42}" presName="node" presStyleLbl="node1" presStyleIdx="0" presStyleCnt="7">
        <dgm:presLayoutVars>
          <dgm:bulletEnabled val="1"/>
        </dgm:presLayoutVars>
      </dgm:prSet>
      <dgm:spPr/>
      <dgm:t>
        <a:bodyPr/>
        <a:lstStyle/>
        <a:p>
          <a:endParaRPr lang="en-GB"/>
        </a:p>
      </dgm:t>
    </dgm:pt>
    <dgm:pt modelId="{FB1D175B-0D78-46B3-9298-5CB73ABBC2B4}" type="pres">
      <dgm:prSet presAssocID="{13B24FAB-10B4-4C88-8109-0DE1470D519B}" presName="Name9" presStyleLbl="parChTrans1D2" presStyleIdx="1" presStyleCnt="7"/>
      <dgm:spPr/>
      <dgm:t>
        <a:bodyPr/>
        <a:lstStyle/>
        <a:p>
          <a:endParaRPr lang="en-GB"/>
        </a:p>
      </dgm:t>
    </dgm:pt>
    <dgm:pt modelId="{6077B4E4-4BCD-4B6E-8194-EF27BD5FEAE7}" type="pres">
      <dgm:prSet presAssocID="{13B24FAB-10B4-4C88-8109-0DE1470D519B}" presName="connTx" presStyleLbl="parChTrans1D2" presStyleIdx="1" presStyleCnt="7"/>
      <dgm:spPr/>
      <dgm:t>
        <a:bodyPr/>
        <a:lstStyle/>
        <a:p>
          <a:endParaRPr lang="en-GB"/>
        </a:p>
      </dgm:t>
    </dgm:pt>
    <dgm:pt modelId="{AEBBAD09-31EC-4E53-8FBF-E80E53358BED}" type="pres">
      <dgm:prSet presAssocID="{A625B707-C6B4-4185-8B62-62A765E06A06}" presName="node" presStyleLbl="node1" presStyleIdx="1" presStyleCnt="7">
        <dgm:presLayoutVars>
          <dgm:bulletEnabled val="1"/>
        </dgm:presLayoutVars>
      </dgm:prSet>
      <dgm:spPr/>
      <dgm:t>
        <a:bodyPr/>
        <a:lstStyle/>
        <a:p>
          <a:endParaRPr lang="en-GB"/>
        </a:p>
      </dgm:t>
    </dgm:pt>
    <dgm:pt modelId="{A339184A-5DE7-4382-9958-FB3B998588C4}" type="pres">
      <dgm:prSet presAssocID="{5389F0D8-DD46-46D4-BAB5-39913803C4C4}" presName="Name9" presStyleLbl="parChTrans1D2" presStyleIdx="2" presStyleCnt="7"/>
      <dgm:spPr/>
      <dgm:t>
        <a:bodyPr/>
        <a:lstStyle/>
        <a:p>
          <a:endParaRPr lang="en-GB"/>
        </a:p>
      </dgm:t>
    </dgm:pt>
    <dgm:pt modelId="{DC475B4A-ED44-49BF-8AAA-079EA5EB84D9}" type="pres">
      <dgm:prSet presAssocID="{5389F0D8-DD46-46D4-BAB5-39913803C4C4}" presName="connTx" presStyleLbl="parChTrans1D2" presStyleIdx="2" presStyleCnt="7"/>
      <dgm:spPr/>
      <dgm:t>
        <a:bodyPr/>
        <a:lstStyle/>
        <a:p>
          <a:endParaRPr lang="en-GB"/>
        </a:p>
      </dgm:t>
    </dgm:pt>
    <dgm:pt modelId="{CEF8C765-3BA1-4F64-877F-3BC58FC159A5}" type="pres">
      <dgm:prSet presAssocID="{0AC208AA-2299-4D8F-9CF4-0D535EFF1A95}" presName="node" presStyleLbl="node1" presStyleIdx="2" presStyleCnt="7">
        <dgm:presLayoutVars>
          <dgm:bulletEnabled val="1"/>
        </dgm:presLayoutVars>
      </dgm:prSet>
      <dgm:spPr/>
      <dgm:t>
        <a:bodyPr/>
        <a:lstStyle/>
        <a:p>
          <a:endParaRPr lang="en-GB"/>
        </a:p>
      </dgm:t>
    </dgm:pt>
    <dgm:pt modelId="{8E259DD7-C02C-4B0F-8C02-F8FD85AB9770}" type="pres">
      <dgm:prSet presAssocID="{9F92E1A5-2E72-4A7D-9864-26049C6E73BA}" presName="Name9" presStyleLbl="parChTrans1D2" presStyleIdx="3" presStyleCnt="7"/>
      <dgm:spPr/>
      <dgm:t>
        <a:bodyPr/>
        <a:lstStyle/>
        <a:p>
          <a:endParaRPr lang="en-GB"/>
        </a:p>
      </dgm:t>
    </dgm:pt>
    <dgm:pt modelId="{DA74C414-D102-4877-BA7B-4BBCCA8D6068}" type="pres">
      <dgm:prSet presAssocID="{9F92E1A5-2E72-4A7D-9864-26049C6E73BA}" presName="connTx" presStyleLbl="parChTrans1D2" presStyleIdx="3" presStyleCnt="7"/>
      <dgm:spPr/>
      <dgm:t>
        <a:bodyPr/>
        <a:lstStyle/>
        <a:p>
          <a:endParaRPr lang="en-GB"/>
        </a:p>
      </dgm:t>
    </dgm:pt>
    <dgm:pt modelId="{825E5E2C-9C88-47E5-9A60-1B2782A203E1}" type="pres">
      <dgm:prSet presAssocID="{7F01182C-B0C1-47CA-8A17-3EF55411892E}" presName="node" presStyleLbl="node1" presStyleIdx="3" presStyleCnt="7">
        <dgm:presLayoutVars>
          <dgm:bulletEnabled val="1"/>
        </dgm:presLayoutVars>
      </dgm:prSet>
      <dgm:spPr/>
      <dgm:t>
        <a:bodyPr/>
        <a:lstStyle/>
        <a:p>
          <a:endParaRPr lang="en-GB"/>
        </a:p>
      </dgm:t>
    </dgm:pt>
    <dgm:pt modelId="{2E3C42CF-7B4B-49DA-9E0F-1E748B3A0F9C}" type="pres">
      <dgm:prSet presAssocID="{A080C6D1-43CE-49D3-BCDA-0403FA2365DF}" presName="Name9" presStyleLbl="parChTrans1D2" presStyleIdx="4" presStyleCnt="7"/>
      <dgm:spPr/>
      <dgm:t>
        <a:bodyPr/>
        <a:lstStyle/>
        <a:p>
          <a:endParaRPr lang="en-GB"/>
        </a:p>
      </dgm:t>
    </dgm:pt>
    <dgm:pt modelId="{CA87A4E1-FED7-4F2A-B007-70F55DF6DBBD}" type="pres">
      <dgm:prSet presAssocID="{A080C6D1-43CE-49D3-BCDA-0403FA2365DF}" presName="connTx" presStyleLbl="parChTrans1D2" presStyleIdx="4" presStyleCnt="7"/>
      <dgm:spPr/>
      <dgm:t>
        <a:bodyPr/>
        <a:lstStyle/>
        <a:p>
          <a:endParaRPr lang="en-GB"/>
        </a:p>
      </dgm:t>
    </dgm:pt>
    <dgm:pt modelId="{661EF0B0-BCFF-4614-B881-2D51C94A42B5}" type="pres">
      <dgm:prSet presAssocID="{3654B7F4-8CFB-419E-ADCC-EC51F9AE7B48}" presName="node" presStyleLbl="node1" presStyleIdx="4" presStyleCnt="7">
        <dgm:presLayoutVars>
          <dgm:bulletEnabled val="1"/>
        </dgm:presLayoutVars>
      </dgm:prSet>
      <dgm:spPr/>
      <dgm:t>
        <a:bodyPr/>
        <a:lstStyle/>
        <a:p>
          <a:endParaRPr lang="en-GB"/>
        </a:p>
      </dgm:t>
    </dgm:pt>
    <dgm:pt modelId="{7CE50340-22EE-4453-A9EE-BE3D467B9165}" type="pres">
      <dgm:prSet presAssocID="{12D65F27-44F9-4764-AF0F-38656013F2D9}" presName="Name9" presStyleLbl="parChTrans1D2" presStyleIdx="5" presStyleCnt="7"/>
      <dgm:spPr/>
      <dgm:t>
        <a:bodyPr/>
        <a:lstStyle/>
        <a:p>
          <a:endParaRPr lang="en-GB"/>
        </a:p>
      </dgm:t>
    </dgm:pt>
    <dgm:pt modelId="{41B285FE-A8C1-475C-B1B7-7A7D3C0C4F9B}" type="pres">
      <dgm:prSet presAssocID="{12D65F27-44F9-4764-AF0F-38656013F2D9}" presName="connTx" presStyleLbl="parChTrans1D2" presStyleIdx="5" presStyleCnt="7"/>
      <dgm:spPr/>
      <dgm:t>
        <a:bodyPr/>
        <a:lstStyle/>
        <a:p>
          <a:endParaRPr lang="en-GB"/>
        </a:p>
      </dgm:t>
    </dgm:pt>
    <dgm:pt modelId="{31D5AD03-BA66-4E98-98CA-CCA9BF5E2696}" type="pres">
      <dgm:prSet presAssocID="{023337E7-EFAB-4654-BBB9-E5CC2E31CACA}" presName="node" presStyleLbl="node1" presStyleIdx="5" presStyleCnt="7">
        <dgm:presLayoutVars>
          <dgm:bulletEnabled val="1"/>
        </dgm:presLayoutVars>
      </dgm:prSet>
      <dgm:spPr/>
      <dgm:t>
        <a:bodyPr/>
        <a:lstStyle/>
        <a:p>
          <a:endParaRPr lang="en-GB"/>
        </a:p>
      </dgm:t>
    </dgm:pt>
    <dgm:pt modelId="{BCD5F486-FE8C-4A9B-95D6-B854F667C757}" type="pres">
      <dgm:prSet presAssocID="{1C8ED2BB-491A-44B7-B576-D8AF2A9D0D6F}" presName="Name9" presStyleLbl="parChTrans1D2" presStyleIdx="6" presStyleCnt="7"/>
      <dgm:spPr/>
      <dgm:t>
        <a:bodyPr/>
        <a:lstStyle/>
        <a:p>
          <a:endParaRPr lang="en-GB"/>
        </a:p>
      </dgm:t>
    </dgm:pt>
    <dgm:pt modelId="{2572AD88-75FD-4C7C-8866-C391890066F4}" type="pres">
      <dgm:prSet presAssocID="{1C8ED2BB-491A-44B7-B576-D8AF2A9D0D6F}" presName="connTx" presStyleLbl="parChTrans1D2" presStyleIdx="6" presStyleCnt="7"/>
      <dgm:spPr/>
      <dgm:t>
        <a:bodyPr/>
        <a:lstStyle/>
        <a:p>
          <a:endParaRPr lang="en-GB"/>
        </a:p>
      </dgm:t>
    </dgm:pt>
    <dgm:pt modelId="{11650CC5-19FF-46F4-9DF9-3EE0F63469DA}" type="pres">
      <dgm:prSet presAssocID="{DB4E1CBD-4D6C-4B2C-A6CC-0D3DA846714A}" presName="node" presStyleLbl="node1" presStyleIdx="6" presStyleCnt="7">
        <dgm:presLayoutVars>
          <dgm:bulletEnabled val="1"/>
        </dgm:presLayoutVars>
      </dgm:prSet>
      <dgm:spPr/>
      <dgm:t>
        <a:bodyPr/>
        <a:lstStyle/>
        <a:p>
          <a:endParaRPr lang="en-GB"/>
        </a:p>
      </dgm:t>
    </dgm:pt>
  </dgm:ptLst>
  <dgm:cxnLst>
    <dgm:cxn modelId="{60FA9B98-D177-4474-927B-105E935724F8}" type="presOf" srcId="{7D3F59C1-4F3A-4271-B847-B1065B473D0F}" destId="{4F7EE238-E535-4806-BF64-DEB01720DE89}" srcOrd="1" destOrd="0" presId="urn:microsoft.com/office/officeart/2005/8/layout/radial1"/>
    <dgm:cxn modelId="{BC23CF2B-2624-46B7-BE98-CA0D631CA200}" srcId="{983CF24F-A230-4D1A-BADE-734C990418EB}" destId="{70818EA6-3F85-44C8-82B4-DA6F45F7E935}" srcOrd="0" destOrd="0" parTransId="{731120C5-A444-47CF-B888-E1A11ED408AA}" sibTransId="{BF00D006-C420-4D71-80B2-21C477ABEA41}"/>
    <dgm:cxn modelId="{C23EEF5C-EB07-4AC0-BFA6-968DB4EE34A4}" srcId="{70818EA6-3F85-44C8-82B4-DA6F45F7E935}" destId="{7F01182C-B0C1-47CA-8A17-3EF55411892E}" srcOrd="3" destOrd="0" parTransId="{9F92E1A5-2E72-4A7D-9864-26049C6E73BA}" sibTransId="{C8CBB708-8BAC-4848-9308-26915F426329}"/>
    <dgm:cxn modelId="{5985E31D-43B2-47E9-9E9B-F141F771424B}" type="presOf" srcId="{A625B707-C6B4-4185-8B62-62A765E06A06}" destId="{AEBBAD09-31EC-4E53-8FBF-E80E53358BED}" srcOrd="0" destOrd="0" presId="urn:microsoft.com/office/officeart/2005/8/layout/radial1"/>
    <dgm:cxn modelId="{FDEABB64-CE9A-4C42-80DE-7E2F325DD47C}" type="presOf" srcId="{983CF24F-A230-4D1A-BADE-734C990418EB}" destId="{84B6665C-F899-4525-9B11-E8D7A00D3260}" srcOrd="0" destOrd="0" presId="urn:microsoft.com/office/officeart/2005/8/layout/radial1"/>
    <dgm:cxn modelId="{E9E93809-D1F0-44BF-9873-B9E496134F32}" srcId="{70818EA6-3F85-44C8-82B4-DA6F45F7E935}" destId="{6599B045-C4FC-4CEE-BBD6-5845A3B83B42}" srcOrd="0" destOrd="0" parTransId="{7D3F59C1-4F3A-4271-B847-B1065B473D0F}" sibTransId="{87903C9B-DE1B-47B9-B716-8D108A4951E3}"/>
    <dgm:cxn modelId="{F86A5EA0-F8CC-4E7E-8D5A-245093BE8DC7}" type="presOf" srcId="{5389F0D8-DD46-46D4-BAB5-39913803C4C4}" destId="{A339184A-5DE7-4382-9958-FB3B998588C4}" srcOrd="0" destOrd="0" presId="urn:microsoft.com/office/officeart/2005/8/layout/radial1"/>
    <dgm:cxn modelId="{7953F4E0-4CF9-4130-859B-488F4FA6716D}" type="presOf" srcId="{13B24FAB-10B4-4C88-8109-0DE1470D519B}" destId="{6077B4E4-4BCD-4B6E-8194-EF27BD5FEAE7}" srcOrd="1" destOrd="0" presId="urn:microsoft.com/office/officeart/2005/8/layout/radial1"/>
    <dgm:cxn modelId="{1248AD36-A962-4CB5-98E0-93ECEB829A18}" type="presOf" srcId="{9F92E1A5-2E72-4A7D-9864-26049C6E73BA}" destId="{8E259DD7-C02C-4B0F-8C02-F8FD85AB9770}" srcOrd="0" destOrd="0" presId="urn:microsoft.com/office/officeart/2005/8/layout/radial1"/>
    <dgm:cxn modelId="{210491A8-8FC6-401A-99D0-2C4F0342F7C0}" type="presOf" srcId="{12D65F27-44F9-4764-AF0F-38656013F2D9}" destId="{41B285FE-A8C1-475C-B1B7-7A7D3C0C4F9B}" srcOrd="1" destOrd="0" presId="urn:microsoft.com/office/officeart/2005/8/layout/radial1"/>
    <dgm:cxn modelId="{67779589-6C6A-4D32-A573-5C24FE1C0C7A}" type="presOf" srcId="{6599B045-C4FC-4CEE-BBD6-5845A3B83B42}" destId="{CCA18729-55F2-4223-855F-A1A4F35EF7A0}" srcOrd="0" destOrd="0" presId="urn:microsoft.com/office/officeart/2005/8/layout/radial1"/>
    <dgm:cxn modelId="{E6898937-B142-435D-AF29-2E864A600253}" type="presOf" srcId="{0AC208AA-2299-4D8F-9CF4-0D535EFF1A95}" destId="{CEF8C765-3BA1-4F64-877F-3BC58FC159A5}" srcOrd="0" destOrd="0" presId="urn:microsoft.com/office/officeart/2005/8/layout/radial1"/>
    <dgm:cxn modelId="{4C2E9EC1-D0AD-4741-8E91-E82E8909334C}" type="presOf" srcId="{13B24FAB-10B4-4C88-8109-0DE1470D519B}" destId="{FB1D175B-0D78-46B3-9298-5CB73ABBC2B4}" srcOrd="0" destOrd="0" presId="urn:microsoft.com/office/officeart/2005/8/layout/radial1"/>
    <dgm:cxn modelId="{22C908A5-C6BE-42E7-A75A-17CD61A3B687}" type="presOf" srcId="{70818EA6-3F85-44C8-82B4-DA6F45F7E935}" destId="{06494E80-42FB-415D-82B0-C7966220DD7D}" srcOrd="0" destOrd="0" presId="urn:microsoft.com/office/officeart/2005/8/layout/radial1"/>
    <dgm:cxn modelId="{67F04D6D-7A78-4607-9A14-365B52306B63}" type="presOf" srcId="{9F92E1A5-2E72-4A7D-9864-26049C6E73BA}" destId="{DA74C414-D102-4877-BA7B-4BBCCA8D6068}" srcOrd="1" destOrd="0" presId="urn:microsoft.com/office/officeart/2005/8/layout/radial1"/>
    <dgm:cxn modelId="{408CCEB5-1F96-4B0F-B979-6CC70341AB26}" srcId="{70818EA6-3F85-44C8-82B4-DA6F45F7E935}" destId="{3654B7F4-8CFB-419E-ADCC-EC51F9AE7B48}" srcOrd="4" destOrd="0" parTransId="{A080C6D1-43CE-49D3-BCDA-0403FA2365DF}" sibTransId="{F5E06A33-A6DB-4CC2-88ED-7E673EBF2653}"/>
    <dgm:cxn modelId="{E716F070-9049-4857-8457-0F267EE65882}" srcId="{70818EA6-3F85-44C8-82B4-DA6F45F7E935}" destId="{0AC208AA-2299-4D8F-9CF4-0D535EFF1A95}" srcOrd="2" destOrd="0" parTransId="{5389F0D8-DD46-46D4-BAB5-39913803C4C4}" sibTransId="{E961AA3F-E11C-4D79-8DE6-1644052BE4D4}"/>
    <dgm:cxn modelId="{7F239051-4DC4-4493-85B0-ED385BE156FA}" type="presOf" srcId="{023337E7-EFAB-4654-BBB9-E5CC2E31CACA}" destId="{31D5AD03-BA66-4E98-98CA-CCA9BF5E2696}" srcOrd="0" destOrd="0" presId="urn:microsoft.com/office/officeart/2005/8/layout/radial1"/>
    <dgm:cxn modelId="{2F735394-46C3-491C-ADAD-9A185AB05D0B}" type="presOf" srcId="{5389F0D8-DD46-46D4-BAB5-39913803C4C4}" destId="{DC475B4A-ED44-49BF-8AAA-079EA5EB84D9}" srcOrd="1" destOrd="0" presId="urn:microsoft.com/office/officeart/2005/8/layout/radial1"/>
    <dgm:cxn modelId="{835F1967-382B-48FE-829C-F9BB1AB671FF}" type="presOf" srcId="{12D65F27-44F9-4764-AF0F-38656013F2D9}" destId="{7CE50340-22EE-4453-A9EE-BE3D467B9165}" srcOrd="0" destOrd="0" presId="urn:microsoft.com/office/officeart/2005/8/layout/radial1"/>
    <dgm:cxn modelId="{2957D7E7-A0D1-4969-9EFC-F0603F867905}" srcId="{70818EA6-3F85-44C8-82B4-DA6F45F7E935}" destId="{A625B707-C6B4-4185-8B62-62A765E06A06}" srcOrd="1" destOrd="0" parTransId="{13B24FAB-10B4-4C88-8109-0DE1470D519B}" sibTransId="{B824F649-C9C7-4C08-BD6B-00DD49C4DE7F}"/>
    <dgm:cxn modelId="{4BD3C360-F5B2-44EC-A231-C41756DFEC66}" srcId="{70818EA6-3F85-44C8-82B4-DA6F45F7E935}" destId="{023337E7-EFAB-4654-BBB9-E5CC2E31CACA}" srcOrd="5" destOrd="0" parTransId="{12D65F27-44F9-4764-AF0F-38656013F2D9}" sibTransId="{720EA9E1-14A7-4255-B02C-41070902E901}"/>
    <dgm:cxn modelId="{A29BB436-E1E7-4ABD-B59B-0EAE3D3EAAA0}" type="presOf" srcId="{1C8ED2BB-491A-44B7-B576-D8AF2A9D0D6F}" destId="{2572AD88-75FD-4C7C-8866-C391890066F4}" srcOrd="1" destOrd="0" presId="urn:microsoft.com/office/officeart/2005/8/layout/radial1"/>
    <dgm:cxn modelId="{CD972902-39D9-4C5E-9466-F761DCC49588}" type="presOf" srcId="{A080C6D1-43CE-49D3-BCDA-0403FA2365DF}" destId="{CA87A4E1-FED7-4F2A-B007-70F55DF6DBBD}" srcOrd="1" destOrd="0" presId="urn:microsoft.com/office/officeart/2005/8/layout/radial1"/>
    <dgm:cxn modelId="{5E328C07-C1FB-4F56-8020-D8BB7DF43640}" type="presOf" srcId="{7F01182C-B0C1-47CA-8A17-3EF55411892E}" destId="{825E5E2C-9C88-47E5-9A60-1B2782A203E1}" srcOrd="0" destOrd="0" presId="urn:microsoft.com/office/officeart/2005/8/layout/radial1"/>
    <dgm:cxn modelId="{74703F9A-DC53-4497-8553-944AE9EC7C89}" type="presOf" srcId="{A080C6D1-43CE-49D3-BCDA-0403FA2365DF}" destId="{2E3C42CF-7B4B-49DA-9E0F-1E748B3A0F9C}" srcOrd="0" destOrd="0" presId="urn:microsoft.com/office/officeart/2005/8/layout/radial1"/>
    <dgm:cxn modelId="{DA5F1502-B2F5-4D9A-BFF9-AC996B266AA5}" type="presOf" srcId="{1C8ED2BB-491A-44B7-B576-D8AF2A9D0D6F}" destId="{BCD5F486-FE8C-4A9B-95D6-B854F667C757}" srcOrd="0" destOrd="0" presId="urn:microsoft.com/office/officeart/2005/8/layout/radial1"/>
    <dgm:cxn modelId="{76CECAAC-038B-488C-B2AD-84C286B6AE8F}" type="presOf" srcId="{3654B7F4-8CFB-419E-ADCC-EC51F9AE7B48}" destId="{661EF0B0-BCFF-4614-B881-2D51C94A42B5}" srcOrd="0" destOrd="0" presId="urn:microsoft.com/office/officeart/2005/8/layout/radial1"/>
    <dgm:cxn modelId="{F81B1211-75F3-448B-8FDF-DE6929201DB5}" type="presOf" srcId="{DB4E1CBD-4D6C-4B2C-A6CC-0D3DA846714A}" destId="{11650CC5-19FF-46F4-9DF9-3EE0F63469DA}" srcOrd="0" destOrd="0" presId="urn:microsoft.com/office/officeart/2005/8/layout/radial1"/>
    <dgm:cxn modelId="{700BAB61-E739-458E-930B-0341D2A8AECA}" type="presOf" srcId="{7D3F59C1-4F3A-4271-B847-B1065B473D0F}" destId="{82818EF4-05E2-4ED4-864F-14478DDB369C}" srcOrd="0" destOrd="0" presId="urn:microsoft.com/office/officeart/2005/8/layout/radial1"/>
    <dgm:cxn modelId="{45EE8DDD-243B-49FB-A9BE-BDD37A93640F}" srcId="{70818EA6-3F85-44C8-82B4-DA6F45F7E935}" destId="{DB4E1CBD-4D6C-4B2C-A6CC-0D3DA846714A}" srcOrd="6" destOrd="0" parTransId="{1C8ED2BB-491A-44B7-B576-D8AF2A9D0D6F}" sibTransId="{43436FF7-EF86-4649-AF8B-062D7ADB9897}"/>
    <dgm:cxn modelId="{29A8A199-C7F2-458D-A37E-BFB3D2EAAB00}" type="presParOf" srcId="{84B6665C-F899-4525-9B11-E8D7A00D3260}" destId="{06494E80-42FB-415D-82B0-C7966220DD7D}" srcOrd="0" destOrd="0" presId="urn:microsoft.com/office/officeart/2005/8/layout/radial1"/>
    <dgm:cxn modelId="{F687FDFC-A3A9-4EA8-AE7D-666D894DB418}" type="presParOf" srcId="{84B6665C-F899-4525-9B11-E8D7A00D3260}" destId="{82818EF4-05E2-4ED4-864F-14478DDB369C}" srcOrd="1" destOrd="0" presId="urn:microsoft.com/office/officeart/2005/8/layout/radial1"/>
    <dgm:cxn modelId="{0FFB8D0C-D8A3-4AA6-B2B1-C3C5665A23D8}" type="presParOf" srcId="{82818EF4-05E2-4ED4-864F-14478DDB369C}" destId="{4F7EE238-E535-4806-BF64-DEB01720DE89}" srcOrd="0" destOrd="0" presId="urn:microsoft.com/office/officeart/2005/8/layout/radial1"/>
    <dgm:cxn modelId="{00602F9B-98A6-4F06-9D1D-23EB372F47E1}" type="presParOf" srcId="{84B6665C-F899-4525-9B11-E8D7A00D3260}" destId="{CCA18729-55F2-4223-855F-A1A4F35EF7A0}" srcOrd="2" destOrd="0" presId="urn:microsoft.com/office/officeart/2005/8/layout/radial1"/>
    <dgm:cxn modelId="{958B8618-6F5E-46C2-9A78-E70734AC4EB4}" type="presParOf" srcId="{84B6665C-F899-4525-9B11-E8D7A00D3260}" destId="{FB1D175B-0D78-46B3-9298-5CB73ABBC2B4}" srcOrd="3" destOrd="0" presId="urn:microsoft.com/office/officeart/2005/8/layout/radial1"/>
    <dgm:cxn modelId="{C80318A0-FFF2-41C5-87DD-5AE55F8FB41B}" type="presParOf" srcId="{FB1D175B-0D78-46B3-9298-5CB73ABBC2B4}" destId="{6077B4E4-4BCD-4B6E-8194-EF27BD5FEAE7}" srcOrd="0" destOrd="0" presId="urn:microsoft.com/office/officeart/2005/8/layout/radial1"/>
    <dgm:cxn modelId="{1807CBC0-D809-438B-81C9-F506D196F849}" type="presParOf" srcId="{84B6665C-F899-4525-9B11-E8D7A00D3260}" destId="{AEBBAD09-31EC-4E53-8FBF-E80E53358BED}" srcOrd="4" destOrd="0" presId="urn:microsoft.com/office/officeart/2005/8/layout/radial1"/>
    <dgm:cxn modelId="{E5239724-5FE8-493E-9F6E-73BEF7155997}" type="presParOf" srcId="{84B6665C-F899-4525-9B11-E8D7A00D3260}" destId="{A339184A-5DE7-4382-9958-FB3B998588C4}" srcOrd="5" destOrd="0" presId="urn:microsoft.com/office/officeart/2005/8/layout/radial1"/>
    <dgm:cxn modelId="{30DCA857-98A4-4C22-89AC-D24A481DF6E8}" type="presParOf" srcId="{A339184A-5DE7-4382-9958-FB3B998588C4}" destId="{DC475B4A-ED44-49BF-8AAA-079EA5EB84D9}" srcOrd="0" destOrd="0" presId="urn:microsoft.com/office/officeart/2005/8/layout/radial1"/>
    <dgm:cxn modelId="{0FC94878-55C5-462F-88A7-C67054A7C381}" type="presParOf" srcId="{84B6665C-F899-4525-9B11-E8D7A00D3260}" destId="{CEF8C765-3BA1-4F64-877F-3BC58FC159A5}" srcOrd="6" destOrd="0" presId="urn:microsoft.com/office/officeart/2005/8/layout/radial1"/>
    <dgm:cxn modelId="{823C346A-BF5A-43C3-BEDD-F5F05293DC71}" type="presParOf" srcId="{84B6665C-F899-4525-9B11-E8D7A00D3260}" destId="{8E259DD7-C02C-4B0F-8C02-F8FD85AB9770}" srcOrd="7" destOrd="0" presId="urn:microsoft.com/office/officeart/2005/8/layout/radial1"/>
    <dgm:cxn modelId="{782C001B-AD3E-4954-99A8-39FBE2F73DB5}" type="presParOf" srcId="{8E259DD7-C02C-4B0F-8C02-F8FD85AB9770}" destId="{DA74C414-D102-4877-BA7B-4BBCCA8D6068}" srcOrd="0" destOrd="0" presId="urn:microsoft.com/office/officeart/2005/8/layout/radial1"/>
    <dgm:cxn modelId="{7F552624-D671-44CD-A044-2D110B6598E2}" type="presParOf" srcId="{84B6665C-F899-4525-9B11-E8D7A00D3260}" destId="{825E5E2C-9C88-47E5-9A60-1B2782A203E1}" srcOrd="8" destOrd="0" presId="urn:microsoft.com/office/officeart/2005/8/layout/radial1"/>
    <dgm:cxn modelId="{04C417FC-26F1-4F83-9258-2DBEA92E6294}" type="presParOf" srcId="{84B6665C-F899-4525-9B11-E8D7A00D3260}" destId="{2E3C42CF-7B4B-49DA-9E0F-1E748B3A0F9C}" srcOrd="9" destOrd="0" presId="urn:microsoft.com/office/officeart/2005/8/layout/radial1"/>
    <dgm:cxn modelId="{F86A74C2-3304-4844-817C-B55996A2E879}" type="presParOf" srcId="{2E3C42CF-7B4B-49DA-9E0F-1E748B3A0F9C}" destId="{CA87A4E1-FED7-4F2A-B007-70F55DF6DBBD}" srcOrd="0" destOrd="0" presId="urn:microsoft.com/office/officeart/2005/8/layout/radial1"/>
    <dgm:cxn modelId="{03AD2F91-CC9B-4A62-9E49-F9BDCD10E67B}" type="presParOf" srcId="{84B6665C-F899-4525-9B11-E8D7A00D3260}" destId="{661EF0B0-BCFF-4614-B881-2D51C94A42B5}" srcOrd="10" destOrd="0" presId="urn:microsoft.com/office/officeart/2005/8/layout/radial1"/>
    <dgm:cxn modelId="{62AD153D-56FE-43F6-876E-C1E4DA575954}" type="presParOf" srcId="{84B6665C-F899-4525-9B11-E8D7A00D3260}" destId="{7CE50340-22EE-4453-A9EE-BE3D467B9165}" srcOrd="11" destOrd="0" presId="urn:microsoft.com/office/officeart/2005/8/layout/radial1"/>
    <dgm:cxn modelId="{8313F660-E587-459D-8FD3-CC01BE0528EB}" type="presParOf" srcId="{7CE50340-22EE-4453-A9EE-BE3D467B9165}" destId="{41B285FE-A8C1-475C-B1B7-7A7D3C0C4F9B}" srcOrd="0" destOrd="0" presId="urn:microsoft.com/office/officeart/2005/8/layout/radial1"/>
    <dgm:cxn modelId="{5370F0AA-02A6-4858-A2BD-3D5A20049AA5}" type="presParOf" srcId="{84B6665C-F899-4525-9B11-E8D7A00D3260}" destId="{31D5AD03-BA66-4E98-98CA-CCA9BF5E2696}" srcOrd="12" destOrd="0" presId="urn:microsoft.com/office/officeart/2005/8/layout/radial1"/>
    <dgm:cxn modelId="{3DF65BC4-6CF9-4E6D-B996-C4AC159E9403}" type="presParOf" srcId="{84B6665C-F899-4525-9B11-E8D7A00D3260}" destId="{BCD5F486-FE8C-4A9B-95D6-B854F667C757}" srcOrd="13" destOrd="0" presId="urn:microsoft.com/office/officeart/2005/8/layout/radial1"/>
    <dgm:cxn modelId="{361B18C1-B053-4A99-A308-DB5EC8CF2864}" type="presParOf" srcId="{BCD5F486-FE8C-4A9B-95D6-B854F667C757}" destId="{2572AD88-75FD-4C7C-8866-C391890066F4}" srcOrd="0" destOrd="0" presId="urn:microsoft.com/office/officeart/2005/8/layout/radial1"/>
    <dgm:cxn modelId="{8AD34A1B-1817-467F-9078-6D917FEAA166}" type="presParOf" srcId="{84B6665C-F899-4525-9B11-E8D7A00D3260}" destId="{11650CC5-19FF-46F4-9DF9-3EE0F63469DA}"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83CF24F-A230-4D1A-BADE-734C990418EB}" type="doc">
      <dgm:prSet loTypeId="urn:microsoft.com/office/officeart/2005/8/layout/radial1" loCatId="relationship" qsTypeId="urn:microsoft.com/office/officeart/2005/8/quickstyle/simple3" qsCatId="simple" csTypeId="urn:microsoft.com/office/officeart/2005/8/colors/colorful5" csCatId="colorful" phldr="1"/>
      <dgm:spPr/>
      <dgm:t>
        <a:bodyPr/>
        <a:lstStyle/>
        <a:p>
          <a:endParaRPr lang="en-GB"/>
        </a:p>
      </dgm:t>
    </dgm:pt>
    <dgm:pt modelId="{70818EA6-3F85-44C8-82B4-DA6F45F7E935}">
      <dgm:prSet phldrT="[Text]"/>
      <dgm:spPr/>
      <dgm:t>
        <a:bodyPr/>
        <a:lstStyle/>
        <a:p>
          <a:r>
            <a:rPr lang="en-GB" dirty="0" smtClean="0">
              <a:latin typeface="Arial" pitchFamily="34" charset="0"/>
              <a:cs typeface="Arial" pitchFamily="34" charset="0"/>
            </a:rPr>
            <a:t>Free Will / Determinism</a:t>
          </a:r>
          <a:endParaRPr lang="en-GB" dirty="0">
            <a:latin typeface="Arial" pitchFamily="34" charset="0"/>
            <a:cs typeface="Arial" pitchFamily="34" charset="0"/>
          </a:endParaRPr>
        </a:p>
      </dgm:t>
    </dgm:pt>
    <dgm:pt modelId="{731120C5-A444-47CF-B888-E1A11ED408AA}" type="par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BF00D006-C420-4D71-80B2-21C477ABEA41}" type="sib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6599B045-C4FC-4CEE-BBD6-5845A3B83B42}">
      <dgm:prSet phldrT="[Text]"/>
      <dgm:spPr/>
      <dgm:t>
        <a:bodyPr/>
        <a:lstStyle/>
        <a:p>
          <a:r>
            <a:rPr lang="en-GB" b="1" u="sng" dirty="0" smtClean="0">
              <a:latin typeface="Arial" pitchFamily="34" charset="0"/>
              <a:cs typeface="Arial" pitchFamily="34" charset="0"/>
            </a:rPr>
            <a:t>Nature / nurture</a:t>
          </a:r>
        </a:p>
        <a:p>
          <a:r>
            <a:rPr lang="en-GB" dirty="0" smtClean="0">
              <a:latin typeface="Arial" pitchFamily="34" charset="0"/>
              <a:cs typeface="Arial" pitchFamily="34" charset="0"/>
            </a:rPr>
            <a:t>Determinism can be linked to nature because both focus on establishing cause and effect, particularly when investigating genetics. Nurture also tends to be deterministic as behaviourist research believes that factors in the environment can be isolated and understood to be directly causing behaviour.</a:t>
          </a:r>
          <a:endParaRPr lang="en-GB" dirty="0">
            <a:latin typeface="Arial" pitchFamily="34" charset="0"/>
            <a:cs typeface="Arial" pitchFamily="34" charset="0"/>
          </a:endParaRPr>
        </a:p>
      </dgm:t>
    </dgm:pt>
    <dgm:pt modelId="{7D3F59C1-4F3A-4271-B847-B1065B473D0F}" type="parTrans" cxnId="{E9E93809-D1F0-44BF-9873-B9E496134F32}">
      <dgm:prSet/>
      <dgm:spPr/>
      <dgm:t>
        <a:bodyPr/>
        <a:lstStyle/>
        <a:p>
          <a:endParaRPr lang="en-GB">
            <a:solidFill>
              <a:sysClr val="windowText" lastClr="000000"/>
            </a:solidFill>
            <a:latin typeface="Arial" pitchFamily="34" charset="0"/>
            <a:cs typeface="Arial" pitchFamily="34" charset="0"/>
          </a:endParaRPr>
        </a:p>
      </dgm:t>
    </dgm:pt>
    <dgm:pt modelId="{87903C9B-DE1B-47B9-B716-8D108A4951E3}" type="sibTrans" cxnId="{E9E93809-D1F0-44BF-9873-B9E496134F32}">
      <dgm:prSet/>
      <dgm:spPr/>
      <dgm:t>
        <a:bodyPr/>
        <a:lstStyle/>
        <a:p>
          <a:endParaRPr lang="en-GB">
            <a:solidFill>
              <a:sysClr val="windowText" lastClr="000000"/>
            </a:solidFill>
            <a:latin typeface="Arial" pitchFamily="34" charset="0"/>
            <a:cs typeface="Arial" pitchFamily="34" charset="0"/>
          </a:endParaRPr>
        </a:p>
      </dgm:t>
    </dgm:pt>
    <dgm:pt modelId="{A625B707-C6B4-4185-8B62-62A765E06A06}">
      <dgm:prSet phldrT="[Text]"/>
      <dgm:spPr/>
      <dgm:t>
        <a:bodyPr/>
        <a:lstStyle/>
        <a:p>
          <a:r>
            <a:rPr lang="en-GB" b="1" u="sng" dirty="0" smtClean="0">
              <a:latin typeface="Arial" pitchFamily="34" charset="0"/>
              <a:cs typeface="Arial" pitchFamily="34" charset="0"/>
            </a:rPr>
            <a:t>Individual / Situational Explanations</a:t>
          </a:r>
        </a:p>
        <a:p>
          <a:r>
            <a:rPr lang="en-GB" dirty="0" smtClean="0">
              <a:latin typeface="Arial" pitchFamily="34" charset="0"/>
              <a:cs typeface="Arial" pitchFamily="34" charset="0"/>
            </a:rPr>
            <a:t>Determinism is similar to situational explanations that focus on specific factors which cause behaviour, which are predictable. Individual explanations tend to favour explanations that include freewill and are less predictable. </a:t>
          </a:r>
          <a:endParaRPr lang="en-GB" dirty="0">
            <a:latin typeface="Arial" pitchFamily="34" charset="0"/>
            <a:cs typeface="Arial" pitchFamily="34" charset="0"/>
          </a:endParaRPr>
        </a:p>
      </dgm:t>
    </dgm:pt>
    <dgm:pt modelId="{13B24FAB-10B4-4C88-8109-0DE1470D519B}" type="parTrans" cxnId="{2957D7E7-A0D1-4969-9EFC-F0603F867905}">
      <dgm:prSet/>
      <dgm:spPr/>
      <dgm:t>
        <a:bodyPr/>
        <a:lstStyle/>
        <a:p>
          <a:endParaRPr lang="en-GB">
            <a:solidFill>
              <a:sysClr val="windowText" lastClr="000000"/>
            </a:solidFill>
            <a:latin typeface="Arial" pitchFamily="34" charset="0"/>
            <a:cs typeface="Arial" pitchFamily="34" charset="0"/>
          </a:endParaRPr>
        </a:p>
      </dgm:t>
    </dgm:pt>
    <dgm:pt modelId="{B824F649-C9C7-4C08-BD6B-00DD49C4DE7F}" type="sibTrans" cxnId="{2957D7E7-A0D1-4969-9EFC-F0603F867905}">
      <dgm:prSet/>
      <dgm:spPr/>
      <dgm:t>
        <a:bodyPr/>
        <a:lstStyle/>
        <a:p>
          <a:endParaRPr lang="en-GB">
            <a:solidFill>
              <a:sysClr val="windowText" lastClr="000000"/>
            </a:solidFill>
            <a:latin typeface="Arial" pitchFamily="34" charset="0"/>
            <a:cs typeface="Arial" pitchFamily="34" charset="0"/>
          </a:endParaRPr>
        </a:p>
      </dgm:t>
    </dgm:pt>
    <dgm:pt modelId="{0AC208AA-2299-4D8F-9CF4-0D535EFF1A95}">
      <dgm:prSet phldrT="[Text]"/>
      <dgm:spPr/>
      <dgm:t>
        <a:bodyPr/>
        <a:lstStyle/>
        <a:p>
          <a:r>
            <a:rPr lang="en-GB" b="1" u="sng" dirty="0" smtClean="0">
              <a:latin typeface="Arial" pitchFamily="34" charset="0"/>
              <a:cs typeface="Arial" pitchFamily="34" charset="0"/>
            </a:rPr>
            <a:t>Reductionism / Holism</a:t>
          </a:r>
        </a:p>
        <a:p>
          <a:r>
            <a:rPr lang="en-GB" dirty="0" smtClean="0">
              <a:latin typeface="Arial" pitchFamily="34" charset="0"/>
              <a:cs typeface="Arial" pitchFamily="34" charset="0"/>
            </a:rPr>
            <a:t>Determinism and reductionism have similar assumptions about behaviour being predictable and using a scientific approach to explain human behaviour. </a:t>
          </a:r>
          <a:endParaRPr lang="en-GB" dirty="0">
            <a:latin typeface="Arial" pitchFamily="34" charset="0"/>
            <a:cs typeface="Arial" pitchFamily="34" charset="0"/>
          </a:endParaRPr>
        </a:p>
      </dgm:t>
    </dgm:pt>
    <dgm:pt modelId="{5389F0D8-DD46-46D4-BAB5-39913803C4C4}" type="parTrans" cxnId="{E716F070-9049-4857-8457-0F267EE65882}">
      <dgm:prSet/>
      <dgm:spPr/>
      <dgm:t>
        <a:bodyPr/>
        <a:lstStyle/>
        <a:p>
          <a:endParaRPr lang="en-GB">
            <a:solidFill>
              <a:sysClr val="windowText" lastClr="000000"/>
            </a:solidFill>
            <a:latin typeface="Arial" pitchFamily="34" charset="0"/>
            <a:cs typeface="Arial" pitchFamily="34" charset="0"/>
          </a:endParaRPr>
        </a:p>
      </dgm:t>
    </dgm:pt>
    <dgm:pt modelId="{E961AA3F-E11C-4D79-8DE6-1644052BE4D4}" type="sibTrans" cxnId="{E716F070-9049-4857-8457-0F267EE65882}">
      <dgm:prSet/>
      <dgm:spPr/>
      <dgm:t>
        <a:bodyPr/>
        <a:lstStyle/>
        <a:p>
          <a:endParaRPr lang="en-GB">
            <a:solidFill>
              <a:sysClr val="windowText" lastClr="000000"/>
            </a:solidFill>
            <a:latin typeface="Arial" pitchFamily="34" charset="0"/>
            <a:cs typeface="Arial" pitchFamily="34" charset="0"/>
          </a:endParaRPr>
        </a:p>
      </dgm:t>
    </dgm:pt>
    <dgm:pt modelId="{7F01182C-B0C1-47CA-8A17-3EF55411892E}">
      <dgm:prSet phldrT="[Text]"/>
      <dgm:spPr/>
      <dgm:t>
        <a:bodyPr/>
        <a:lstStyle/>
        <a:p>
          <a:r>
            <a:rPr lang="en-GB" b="1" u="sng" dirty="0" smtClean="0">
              <a:latin typeface="Arial" pitchFamily="34" charset="0"/>
              <a:cs typeface="Arial" pitchFamily="34" charset="0"/>
            </a:rPr>
            <a:t>Usefulness</a:t>
          </a:r>
        </a:p>
        <a:p>
          <a:r>
            <a:rPr lang="en-GB" dirty="0" smtClean="0">
              <a:latin typeface="Arial" pitchFamily="34" charset="0"/>
              <a:cs typeface="Arial" pitchFamily="34" charset="0"/>
            </a:rPr>
            <a:t>Determinism is very useful when trying to develop treatments; but biological treatments may lack effectiveness in the long-term as behaviours return. Freewill is useful for developing therapies whereas determinism helps the development of very measurable treatments</a:t>
          </a:r>
          <a:endParaRPr lang="en-GB" dirty="0">
            <a:latin typeface="Arial" pitchFamily="34" charset="0"/>
            <a:cs typeface="Arial" pitchFamily="34" charset="0"/>
          </a:endParaRPr>
        </a:p>
      </dgm:t>
    </dgm:pt>
    <dgm:pt modelId="{9F92E1A5-2E72-4A7D-9864-26049C6E73BA}" type="parTrans" cxnId="{C23EEF5C-EB07-4AC0-BFA6-968DB4EE34A4}">
      <dgm:prSet/>
      <dgm:spPr/>
      <dgm:t>
        <a:bodyPr/>
        <a:lstStyle/>
        <a:p>
          <a:endParaRPr lang="en-GB">
            <a:solidFill>
              <a:sysClr val="windowText" lastClr="000000"/>
            </a:solidFill>
            <a:latin typeface="Arial" pitchFamily="34" charset="0"/>
            <a:cs typeface="Arial" pitchFamily="34" charset="0"/>
          </a:endParaRPr>
        </a:p>
      </dgm:t>
    </dgm:pt>
    <dgm:pt modelId="{C8CBB708-8BAC-4848-9308-26915F426329}" type="sibTrans" cxnId="{C23EEF5C-EB07-4AC0-BFA6-968DB4EE34A4}">
      <dgm:prSet/>
      <dgm:spPr/>
      <dgm:t>
        <a:bodyPr/>
        <a:lstStyle/>
        <a:p>
          <a:endParaRPr lang="en-GB">
            <a:solidFill>
              <a:sysClr val="windowText" lastClr="000000"/>
            </a:solidFill>
            <a:latin typeface="Arial" pitchFamily="34" charset="0"/>
            <a:cs typeface="Arial" pitchFamily="34" charset="0"/>
          </a:endParaRPr>
        </a:p>
      </dgm:t>
    </dgm:pt>
    <dgm:pt modelId="{3654B7F4-8CFB-419E-ADCC-EC51F9AE7B48}">
      <dgm:prSet phldrT="[Text]"/>
      <dgm:spPr/>
      <dgm:t>
        <a:bodyPr/>
        <a:lstStyle/>
        <a:p>
          <a:r>
            <a:rPr lang="en-GB" b="1" u="sng" dirty="0" smtClean="0">
              <a:latin typeface="Arial" pitchFamily="34" charset="0"/>
              <a:cs typeface="Arial" pitchFamily="34" charset="0"/>
            </a:rPr>
            <a:t>Ethics</a:t>
          </a:r>
        </a:p>
        <a:p>
          <a:r>
            <a:rPr lang="en-GB" dirty="0" smtClean="0">
              <a:latin typeface="Arial" pitchFamily="34" charset="0"/>
              <a:cs typeface="Arial" pitchFamily="34" charset="0"/>
            </a:rPr>
            <a:t>Determinism has the danger of causing psychological harm due to the implications research may have such as genetic causes of behaviour or poor upbringing</a:t>
          </a:r>
          <a:endParaRPr lang="en-GB" dirty="0">
            <a:latin typeface="Arial" pitchFamily="34" charset="0"/>
            <a:cs typeface="Arial" pitchFamily="34" charset="0"/>
          </a:endParaRPr>
        </a:p>
      </dgm:t>
    </dgm:pt>
    <dgm:pt modelId="{A080C6D1-43CE-49D3-BCDA-0403FA2365DF}" type="parTrans" cxnId="{408CCEB5-1F96-4B0F-B979-6CC70341AB26}">
      <dgm:prSet/>
      <dgm:spPr/>
      <dgm:t>
        <a:bodyPr/>
        <a:lstStyle/>
        <a:p>
          <a:endParaRPr lang="en-GB">
            <a:solidFill>
              <a:sysClr val="windowText" lastClr="000000"/>
            </a:solidFill>
            <a:latin typeface="Arial" pitchFamily="34" charset="0"/>
            <a:cs typeface="Arial" pitchFamily="34" charset="0"/>
          </a:endParaRPr>
        </a:p>
      </dgm:t>
    </dgm:pt>
    <dgm:pt modelId="{F5E06A33-A6DB-4CC2-88ED-7E673EBF2653}" type="sibTrans" cxnId="{408CCEB5-1F96-4B0F-B979-6CC70341AB26}">
      <dgm:prSet/>
      <dgm:spPr/>
      <dgm:t>
        <a:bodyPr/>
        <a:lstStyle/>
        <a:p>
          <a:endParaRPr lang="en-GB">
            <a:solidFill>
              <a:sysClr val="windowText" lastClr="000000"/>
            </a:solidFill>
            <a:latin typeface="Arial" pitchFamily="34" charset="0"/>
            <a:cs typeface="Arial" pitchFamily="34" charset="0"/>
          </a:endParaRPr>
        </a:p>
      </dgm:t>
    </dgm:pt>
    <dgm:pt modelId="{023337E7-EFAB-4654-BBB9-E5CC2E31CACA}">
      <dgm:prSet phldrT="[Text]"/>
      <dgm:spPr/>
      <dgm:t>
        <a:bodyPr/>
        <a:lstStyle/>
        <a:p>
          <a:r>
            <a:rPr lang="en-GB" b="1" u="sng" dirty="0" smtClean="0">
              <a:latin typeface="Arial" pitchFamily="34" charset="0"/>
              <a:cs typeface="Arial" pitchFamily="34" charset="0"/>
            </a:rPr>
            <a:t>Socially Sensitive Research</a:t>
          </a:r>
        </a:p>
        <a:p>
          <a:r>
            <a:rPr lang="en-GB" dirty="0" smtClean="0">
              <a:latin typeface="Arial" pitchFamily="34" charset="0"/>
              <a:cs typeface="Arial" pitchFamily="34" charset="0"/>
            </a:rPr>
            <a:t>Deterministic explanations can lead to socially sensitive research as they suggest there is a clear cause for behaviour. This can lead to labelling and discrimination and may remove personal responsibility. </a:t>
          </a:r>
          <a:endParaRPr lang="en-GB" dirty="0">
            <a:latin typeface="Arial" pitchFamily="34" charset="0"/>
            <a:cs typeface="Arial" pitchFamily="34" charset="0"/>
          </a:endParaRPr>
        </a:p>
      </dgm:t>
    </dgm:pt>
    <dgm:pt modelId="{12D65F27-44F9-4764-AF0F-38656013F2D9}" type="parTrans" cxnId="{4BD3C360-F5B2-44EC-A231-C41756DFEC66}">
      <dgm:prSet/>
      <dgm:spPr/>
      <dgm:t>
        <a:bodyPr/>
        <a:lstStyle/>
        <a:p>
          <a:endParaRPr lang="en-GB">
            <a:solidFill>
              <a:sysClr val="windowText" lastClr="000000"/>
            </a:solidFill>
            <a:latin typeface="Arial" pitchFamily="34" charset="0"/>
            <a:cs typeface="Arial" pitchFamily="34" charset="0"/>
          </a:endParaRPr>
        </a:p>
      </dgm:t>
    </dgm:pt>
    <dgm:pt modelId="{720EA9E1-14A7-4255-B02C-41070902E901}" type="sibTrans" cxnId="{4BD3C360-F5B2-44EC-A231-C41756DFEC66}">
      <dgm:prSet/>
      <dgm:spPr/>
      <dgm:t>
        <a:bodyPr/>
        <a:lstStyle/>
        <a:p>
          <a:endParaRPr lang="en-GB">
            <a:solidFill>
              <a:sysClr val="windowText" lastClr="000000"/>
            </a:solidFill>
            <a:latin typeface="Arial" pitchFamily="34" charset="0"/>
            <a:cs typeface="Arial" pitchFamily="34" charset="0"/>
          </a:endParaRPr>
        </a:p>
      </dgm:t>
    </dgm:pt>
    <dgm:pt modelId="{DB4E1CBD-4D6C-4B2C-A6CC-0D3DA846714A}">
      <dgm:prSet phldrT="[Text]"/>
      <dgm:spPr/>
      <dgm:t>
        <a:bodyPr/>
        <a:lstStyle/>
        <a:p>
          <a:r>
            <a:rPr lang="en-GB" b="1" u="sng" dirty="0" smtClean="0">
              <a:latin typeface="Arial" pitchFamily="34" charset="0"/>
              <a:cs typeface="Arial" pitchFamily="34" charset="0"/>
            </a:rPr>
            <a:t>Psych as a Science</a:t>
          </a:r>
        </a:p>
        <a:p>
          <a:r>
            <a:rPr lang="en-GB" dirty="0" smtClean="0">
              <a:latin typeface="Arial" pitchFamily="34" charset="0"/>
              <a:cs typeface="Arial" pitchFamily="34" charset="0"/>
            </a:rPr>
            <a:t>Determinism aims to be scientific however it can never lead to perfect predictions due to the complexity of human behaviour and the difficulty isolating variables completely. Determinism does utilise many scientific methods compared to freewill.</a:t>
          </a:r>
          <a:endParaRPr lang="en-GB" dirty="0">
            <a:latin typeface="Arial" pitchFamily="34" charset="0"/>
            <a:cs typeface="Arial" pitchFamily="34" charset="0"/>
          </a:endParaRPr>
        </a:p>
      </dgm:t>
    </dgm:pt>
    <dgm:pt modelId="{1C8ED2BB-491A-44B7-B576-D8AF2A9D0D6F}" type="parTrans" cxnId="{45EE8DDD-243B-49FB-A9BE-BDD37A93640F}">
      <dgm:prSet/>
      <dgm:spPr/>
      <dgm:t>
        <a:bodyPr/>
        <a:lstStyle/>
        <a:p>
          <a:endParaRPr lang="en-GB">
            <a:solidFill>
              <a:sysClr val="windowText" lastClr="000000"/>
            </a:solidFill>
            <a:latin typeface="Arial" pitchFamily="34" charset="0"/>
            <a:cs typeface="Arial" pitchFamily="34" charset="0"/>
          </a:endParaRPr>
        </a:p>
      </dgm:t>
    </dgm:pt>
    <dgm:pt modelId="{43436FF7-EF86-4649-AF8B-062D7ADB9897}" type="sibTrans" cxnId="{45EE8DDD-243B-49FB-A9BE-BDD37A93640F}">
      <dgm:prSet/>
      <dgm:spPr/>
      <dgm:t>
        <a:bodyPr/>
        <a:lstStyle/>
        <a:p>
          <a:endParaRPr lang="en-GB">
            <a:solidFill>
              <a:sysClr val="windowText" lastClr="000000"/>
            </a:solidFill>
            <a:latin typeface="Arial" pitchFamily="34" charset="0"/>
            <a:cs typeface="Arial" pitchFamily="34" charset="0"/>
          </a:endParaRPr>
        </a:p>
      </dgm:t>
    </dgm:pt>
    <dgm:pt modelId="{84B6665C-F899-4525-9B11-E8D7A00D3260}" type="pres">
      <dgm:prSet presAssocID="{983CF24F-A230-4D1A-BADE-734C990418EB}" presName="cycle" presStyleCnt="0">
        <dgm:presLayoutVars>
          <dgm:chMax val="1"/>
          <dgm:dir/>
          <dgm:animLvl val="ctr"/>
          <dgm:resizeHandles val="exact"/>
        </dgm:presLayoutVars>
      </dgm:prSet>
      <dgm:spPr/>
      <dgm:t>
        <a:bodyPr/>
        <a:lstStyle/>
        <a:p>
          <a:endParaRPr lang="en-GB"/>
        </a:p>
      </dgm:t>
    </dgm:pt>
    <dgm:pt modelId="{06494E80-42FB-415D-82B0-C7966220DD7D}" type="pres">
      <dgm:prSet presAssocID="{70818EA6-3F85-44C8-82B4-DA6F45F7E935}" presName="centerShape" presStyleLbl="node0" presStyleIdx="0" presStyleCnt="1" custScaleX="127428" custScaleY="122729"/>
      <dgm:spPr/>
      <dgm:t>
        <a:bodyPr/>
        <a:lstStyle/>
        <a:p>
          <a:endParaRPr lang="en-GB"/>
        </a:p>
      </dgm:t>
    </dgm:pt>
    <dgm:pt modelId="{82818EF4-05E2-4ED4-864F-14478DDB369C}" type="pres">
      <dgm:prSet presAssocID="{7D3F59C1-4F3A-4271-B847-B1065B473D0F}" presName="Name9" presStyleLbl="parChTrans1D2" presStyleIdx="0" presStyleCnt="7"/>
      <dgm:spPr/>
      <dgm:t>
        <a:bodyPr/>
        <a:lstStyle/>
        <a:p>
          <a:endParaRPr lang="en-GB"/>
        </a:p>
      </dgm:t>
    </dgm:pt>
    <dgm:pt modelId="{4F7EE238-E535-4806-BF64-DEB01720DE89}" type="pres">
      <dgm:prSet presAssocID="{7D3F59C1-4F3A-4271-B847-B1065B473D0F}" presName="connTx" presStyleLbl="parChTrans1D2" presStyleIdx="0" presStyleCnt="7"/>
      <dgm:spPr/>
      <dgm:t>
        <a:bodyPr/>
        <a:lstStyle/>
        <a:p>
          <a:endParaRPr lang="en-GB"/>
        </a:p>
      </dgm:t>
    </dgm:pt>
    <dgm:pt modelId="{CCA18729-55F2-4223-855F-A1A4F35EF7A0}" type="pres">
      <dgm:prSet presAssocID="{6599B045-C4FC-4CEE-BBD6-5845A3B83B42}" presName="node" presStyleLbl="node1" presStyleIdx="0" presStyleCnt="7">
        <dgm:presLayoutVars>
          <dgm:bulletEnabled val="1"/>
        </dgm:presLayoutVars>
      </dgm:prSet>
      <dgm:spPr/>
      <dgm:t>
        <a:bodyPr/>
        <a:lstStyle/>
        <a:p>
          <a:endParaRPr lang="en-GB"/>
        </a:p>
      </dgm:t>
    </dgm:pt>
    <dgm:pt modelId="{FB1D175B-0D78-46B3-9298-5CB73ABBC2B4}" type="pres">
      <dgm:prSet presAssocID="{13B24FAB-10B4-4C88-8109-0DE1470D519B}" presName="Name9" presStyleLbl="parChTrans1D2" presStyleIdx="1" presStyleCnt="7"/>
      <dgm:spPr/>
      <dgm:t>
        <a:bodyPr/>
        <a:lstStyle/>
        <a:p>
          <a:endParaRPr lang="en-GB"/>
        </a:p>
      </dgm:t>
    </dgm:pt>
    <dgm:pt modelId="{6077B4E4-4BCD-4B6E-8194-EF27BD5FEAE7}" type="pres">
      <dgm:prSet presAssocID="{13B24FAB-10B4-4C88-8109-0DE1470D519B}" presName="connTx" presStyleLbl="parChTrans1D2" presStyleIdx="1" presStyleCnt="7"/>
      <dgm:spPr/>
      <dgm:t>
        <a:bodyPr/>
        <a:lstStyle/>
        <a:p>
          <a:endParaRPr lang="en-GB"/>
        </a:p>
      </dgm:t>
    </dgm:pt>
    <dgm:pt modelId="{AEBBAD09-31EC-4E53-8FBF-E80E53358BED}" type="pres">
      <dgm:prSet presAssocID="{A625B707-C6B4-4185-8B62-62A765E06A06}" presName="node" presStyleLbl="node1" presStyleIdx="1" presStyleCnt="7">
        <dgm:presLayoutVars>
          <dgm:bulletEnabled val="1"/>
        </dgm:presLayoutVars>
      </dgm:prSet>
      <dgm:spPr/>
      <dgm:t>
        <a:bodyPr/>
        <a:lstStyle/>
        <a:p>
          <a:endParaRPr lang="en-GB"/>
        </a:p>
      </dgm:t>
    </dgm:pt>
    <dgm:pt modelId="{A339184A-5DE7-4382-9958-FB3B998588C4}" type="pres">
      <dgm:prSet presAssocID="{5389F0D8-DD46-46D4-BAB5-39913803C4C4}" presName="Name9" presStyleLbl="parChTrans1D2" presStyleIdx="2" presStyleCnt="7"/>
      <dgm:spPr/>
      <dgm:t>
        <a:bodyPr/>
        <a:lstStyle/>
        <a:p>
          <a:endParaRPr lang="en-GB"/>
        </a:p>
      </dgm:t>
    </dgm:pt>
    <dgm:pt modelId="{DC475B4A-ED44-49BF-8AAA-079EA5EB84D9}" type="pres">
      <dgm:prSet presAssocID="{5389F0D8-DD46-46D4-BAB5-39913803C4C4}" presName="connTx" presStyleLbl="parChTrans1D2" presStyleIdx="2" presStyleCnt="7"/>
      <dgm:spPr/>
      <dgm:t>
        <a:bodyPr/>
        <a:lstStyle/>
        <a:p>
          <a:endParaRPr lang="en-GB"/>
        </a:p>
      </dgm:t>
    </dgm:pt>
    <dgm:pt modelId="{CEF8C765-3BA1-4F64-877F-3BC58FC159A5}" type="pres">
      <dgm:prSet presAssocID="{0AC208AA-2299-4D8F-9CF4-0D535EFF1A95}" presName="node" presStyleLbl="node1" presStyleIdx="2" presStyleCnt="7">
        <dgm:presLayoutVars>
          <dgm:bulletEnabled val="1"/>
        </dgm:presLayoutVars>
      </dgm:prSet>
      <dgm:spPr/>
      <dgm:t>
        <a:bodyPr/>
        <a:lstStyle/>
        <a:p>
          <a:endParaRPr lang="en-GB"/>
        </a:p>
      </dgm:t>
    </dgm:pt>
    <dgm:pt modelId="{8E259DD7-C02C-4B0F-8C02-F8FD85AB9770}" type="pres">
      <dgm:prSet presAssocID="{9F92E1A5-2E72-4A7D-9864-26049C6E73BA}" presName="Name9" presStyleLbl="parChTrans1D2" presStyleIdx="3" presStyleCnt="7"/>
      <dgm:spPr/>
      <dgm:t>
        <a:bodyPr/>
        <a:lstStyle/>
        <a:p>
          <a:endParaRPr lang="en-GB"/>
        </a:p>
      </dgm:t>
    </dgm:pt>
    <dgm:pt modelId="{DA74C414-D102-4877-BA7B-4BBCCA8D6068}" type="pres">
      <dgm:prSet presAssocID="{9F92E1A5-2E72-4A7D-9864-26049C6E73BA}" presName="connTx" presStyleLbl="parChTrans1D2" presStyleIdx="3" presStyleCnt="7"/>
      <dgm:spPr/>
      <dgm:t>
        <a:bodyPr/>
        <a:lstStyle/>
        <a:p>
          <a:endParaRPr lang="en-GB"/>
        </a:p>
      </dgm:t>
    </dgm:pt>
    <dgm:pt modelId="{825E5E2C-9C88-47E5-9A60-1B2782A203E1}" type="pres">
      <dgm:prSet presAssocID="{7F01182C-B0C1-47CA-8A17-3EF55411892E}" presName="node" presStyleLbl="node1" presStyleIdx="3" presStyleCnt="7">
        <dgm:presLayoutVars>
          <dgm:bulletEnabled val="1"/>
        </dgm:presLayoutVars>
      </dgm:prSet>
      <dgm:spPr/>
      <dgm:t>
        <a:bodyPr/>
        <a:lstStyle/>
        <a:p>
          <a:endParaRPr lang="en-GB"/>
        </a:p>
      </dgm:t>
    </dgm:pt>
    <dgm:pt modelId="{2E3C42CF-7B4B-49DA-9E0F-1E748B3A0F9C}" type="pres">
      <dgm:prSet presAssocID="{A080C6D1-43CE-49D3-BCDA-0403FA2365DF}" presName="Name9" presStyleLbl="parChTrans1D2" presStyleIdx="4" presStyleCnt="7"/>
      <dgm:spPr/>
      <dgm:t>
        <a:bodyPr/>
        <a:lstStyle/>
        <a:p>
          <a:endParaRPr lang="en-GB"/>
        </a:p>
      </dgm:t>
    </dgm:pt>
    <dgm:pt modelId="{CA87A4E1-FED7-4F2A-B007-70F55DF6DBBD}" type="pres">
      <dgm:prSet presAssocID="{A080C6D1-43CE-49D3-BCDA-0403FA2365DF}" presName="connTx" presStyleLbl="parChTrans1D2" presStyleIdx="4" presStyleCnt="7"/>
      <dgm:spPr/>
      <dgm:t>
        <a:bodyPr/>
        <a:lstStyle/>
        <a:p>
          <a:endParaRPr lang="en-GB"/>
        </a:p>
      </dgm:t>
    </dgm:pt>
    <dgm:pt modelId="{661EF0B0-BCFF-4614-B881-2D51C94A42B5}" type="pres">
      <dgm:prSet presAssocID="{3654B7F4-8CFB-419E-ADCC-EC51F9AE7B48}" presName="node" presStyleLbl="node1" presStyleIdx="4" presStyleCnt="7">
        <dgm:presLayoutVars>
          <dgm:bulletEnabled val="1"/>
        </dgm:presLayoutVars>
      </dgm:prSet>
      <dgm:spPr/>
      <dgm:t>
        <a:bodyPr/>
        <a:lstStyle/>
        <a:p>
          <a:endParaRPr lang="en-GB"/>
        </a:p>
      </dgm:t>
    </dgm:pt>
    <dgm:pt modelId="{7CE50340-22EE-4453-A9EE-BE3D467B9165}" type="pres">
      <dgm:prSet presAssocID="{12D65F27-44F9-4764-AF0F-38656013F2D9}" presName="Name9" presStyleLbl="parChTrans1D2" presStyleIdx="5" presStyleCnt="7"/>
      <dgm:spPr/>
      <dgm:t>
        <a:bodyPr/>
        <a:lstStyle/>
        <a:p>
          <a:endParaRPr lang="en-GB"/>
        </a:p>
      </dgm:t>
    </dgm:pt>
    <dgm:pt modelId="{41B285FE-A8C1-475C-B1B7-7A7D3C0C4F9B}" type="pres">
      <dgm:prSet presAssocID="{12D65F27-44F9-4764-AF0F-38656013F2D9}" presName="connTx" presStyleLbl="parChTrans1D2" presStyleIdx="5" presStyleCnt="7"/>
      <dgm:spPr/>
      <dgm:t>
        <a:bodyPr/>
        <a:lstStyle/>
        <a:p>
          <a:endParaRPr lang="en-GB"/>
        </a:p>
      </dgm:t>
    </dgm:pt>
    <dgm:pt modelId="{31D5AD03-BA66-4E98-98CA-CCA9BF5E2696}" type="pres">
      <dgm:prSet presAssocID="{023337E7-EFAB-4654-BBB9-E5CC2E31CACA}" presName="node" presStyleLbl="node1" presStyleIdx="5" presStyleCnt="7">
        <dgm:presLayoutVars>
          <dgm:bulletEnabled val="1"/>
        </dgm:presLayoutVars>
      </dgm:prSet>
      <dgm:spPr/>
      <dgm:t>
        <a:bodyPr/>
        <a:lstStyle/>
        <a:p>
          <a:endParaRPr lang="en-GB"/>
        </a:p>
      </dgm:t>
    </dgm:pt>
    <dgm:pt modelId="{BCD5F486-FE8C-4A9B-95D6-B854F667C757}" type="pres">
      <dgm:prSet presAssocID="{1C8ED2BB-491A-44B7-B576-D8AF2A9D0D6F}" presName="Name9" presStyleLbl="parChTrans1D2" presStyleIdx="6" presStyleCnt="7"/>
      <dgm:spPr/>
      <dgm:t>
        <a:bodyPr/>
        <a:lstStyle/>
        <a:p>
          <a:endParaRPr lang="en-GB"/>
        </a:p>
      </dgm:t>
    </dgm:pt>
    <dgm:pt modelId="{2572AD88-75FD-4C7C-8866-C391890066F4}" type="pres">
      <dgm:prSet presAssocID="{1C8ED2BB-491A-44B7-B576-D8AF2A9D0D6F}" presName="connTx" presStyleLbl="parChTrans1D2" presStyleIdx="6" presStyleCnt="7"/>
      <dgm:spPr/>
      <dgm:t>
        <a:bodyPr/>
        <a:lstStyle/>
        <a:p>
          <a:endParaRPr lang="en-GB"/>
        </a:p>
      </dgm:t>
    </dgm:pt>
    <dgm:pt modelId="{11650CC5-19FF-46F4-9DF9-3EE0F63469DA}" type="pres">
      <dgm:prSet presAssocID="{DB4E1CBD-4D6C-4B2C-A6CC-0D3DA846714A}" presName="node" presStyleLbl="node1" presStyleIdx="6" presStyleCnt="7">
        <dgm:presLayoutVars>
          <dgm:bulletEnabled val="1"/>
        </dgm:presLayoutVars>
      </dgm:prSet>
      <dgm:spPr/>
      <dgm:t>
        <a:bodyPr/>
        <a:lstStyle/>
        <a:p>
          <a:endParaRPr lang="en-GB"/>
        </a:p>
      </dgm:t>
    </dgm:pt>
  </dgm:ptLst>
  <dgm:cxnLst>
    <dgm:cxn modelId="{4BD3C360-F5B2-44EC-A231-C41756DFEC66}" srcId="{70818EA6-3F85-44C8-82B4-DA6F45F7E935}" destId="{023337E7-EFAB-4654-BBB9-E5CC2E31CACA}" srcOrd="5" destOrd="0" parTransId="{12D65F27-44F9-4764-AF0F-38656013F2D9}" sibTransId="{720EA9E1-14A7-4255-B02C-41070902E901}"/>
    <dgm:cxn modelId="{2F735394-46C3-491C-ADAD-9A185AB05D0B}" type="presOf" srcId="{5389F0D8-DD46-46D4-BAB5-39913803C4C4}" destId="{DC475B4A-ED44-49BF-8AAA-079EA5EB84D9}" srcOrd="1" destOrd="0" presId="urn:microsoft.com/office/officeart/2005/8/layout/radial1"/>
    <dgm:cxn modelId="{E9E93809-D1F0-44BF-9873-B9E496134F32}" srcId="{70818EA6-3F85-44C8-82B4-DA6F45F7E935}" destId="{6599B045-C4FC-4CEE-BBD6-5845A3B83B42}" srcOrd="0" destOrd="0" parTransId="{7D3F59C1-4F3A-4271-B847-B1065B473D0F}" sibTransId="{87903C9B-DE1B-47B9-B716-8D108A4951E3}"/>
    <dgm:cxn modelId="{45EE8DDD-243B-49FB-A9BE-BDD37A93640F}" srcId="{70818EA6-3F85-44C8-82B4-DA6F45F7E935}" destId="{DB4E1CBD-4D6C-4B2C-A6CC-0D3DA846714A}" srcOrd="6" destOrd="0" parTransId="{1C8ED2BB-491A-44B7-B576-D8AF2A9D0D6F}" sibTransId="{43436FF7-EF86-4649-AF8B-062D7ADB9897}"/>
    <dgm:cxn modelId="{F86A5EA0-F8CC-4E7E-8D5A-245093BE8DC7}" type="presOf" srcId="{5389F0D8-DD46-46D4-BAB5-39913803C4C4}" destId="{A339184A-5DE7-4382-9958-FB3B998588C4}" srcOrd="0" destOrd="0" presId="urn:microsoft.com/office/officeart/2005/8/layout/radial1"/>
    <dgm:cxn modelId="{7F239051-4DC4-4493-85B0-ED385BE156FA}" type="presOf" srcId="{023337E7-EFAB-4654-BBB9-E5CC2E31CACA}" destId="{31D5AD03-BA66-4E98-98CA-CCA9BF5E2696}" srcOrd="0" destOrd="0" presId="urn:microsoft.com/office/officeart/2005/8/layout/radial1"/>
    <dgm:cxn modelId="{67779589-6C6A-4D32-A573-5C24FE1C0C7A}" type="presOf" srcId="{6599B045-C4FC-4CEE-BBD6-5845A3B83B42}" destId="{CCA18729-55F2-4223-855F-A1A4F35EF7A0}" srcOrd="0" destOrd="0" presId="urn:microsoft.com/office/officeart/2005/8/layout/radial1"/>
    <dgm:cxn modelId="{1248AD36-A962-4CB5-98E0-93ECEB829A18}" type="presOf" srcId="{9F92E1A5-2E72-4A7D-9864-26049C6E73BA}" destId="{8E259DD7-C02C-4B0F-8C02-F8FD85AB9770}" srcOrd="0" destOrd="0" presId="urn:microsoft.com/office/officeart/2005/8/layout/radial1"/>
    <dgm:cxn modelId="{4C2E9EC1-D0AD-4741-8E91-E82E8909334C}" type="presOf" srcId="{13B24FAB-10B4-4C88-8109-0DE1470D519B}" destId="{FB1D175B-0D78-46B3-9298-5CB73ABBC2B4}" srcOrd="0" destOrd="0" presId="urn:microsoft.com/office/officeart/2005/8/layout/radial1"/>
    <dgm:cxn modelId="{76CECAAC-038B-488C-B2AD-84C286B6AE8F}" type="presOf" srcId="{3654B7F4-8CFB-419E-ADCC-EC51F9AE7B48}" destId="{661EF0B0-BCFF-4614-B881-2D51C94A42B5}" srcOrd="0" destOrd="0" presId="urn:microsoft.com/office/officeart/2005/8/layout/radial1"/>
    <dgm:cxn modelId="{835F1967-382B-48FE-829C-F9BB1AB671FF}" type="presOf" srcId="{12D65F27-44F9-4764-AF0F-38656013F2D9}" destId="{7CE50340-22EE-4453-A9EE-BE3D467B9165}" srcOrd="0" destOrd="0" presId="urn:microsoft.com/office/officeart/2005/8/layout/radial1"/>
    <dgm:cxn modelId="{408CCEB5-1F96-4B0F-B979-6CC70341AB26}" srcId="{70818EA6-3F85-44C8-82B4-DA6F45F7E935}" destId="{3654B7F4-8CFB-419E-ADCC-EC51F9AE7B48}" srcOrd="4" destOrd="0" parTransId="{A080C6D1-43CE-49D3-BCDA-0403FA2365DF}" sibTransId="{F5E06A33-A6DB-4CC2-88ED-7E673EBF2653}"/>
    <dgm:cxn modelId="{74703F9A-DC53-4497-8553-944AE9EC7C89}" type="presOf" srcId="{A080C6D1-43CE-49D3-BCDA-0403FA2365DF}" destId="{2E3C42CF-7B4B-49DA-9E0F-1E748B3A0F9C}" srcOrd="0" destOrd="0" presId="urn:microsoft.com/office/officeart/2005/8/layout/radial1"/>
    <dgm:cxn modelId="{67F04D6D-7A78-4607-9A14-365B52306B63}" type="presOf" srcId="{9F92E1A5-2E72-4A7D-9864-26049C6E73BA}" destId="{DA74C414-D102-4877-BA7B-4BBCCA8D6068}" srcOrd="1" destOrd="0" presId="urn:microsoft.com/office/officeart/2005/8/layout/radial1"/>
    <dgm:cxn modelId="{7953F4E0-4CF9-4130-859B-488F4FA6716D}" type="presOf" srcId="{13B24FAB-10B4-4C88-8109-0DE1470D519B}" destId="{6077B4E4-4BCD-4B6E-8194-EF27BD5FEAE7}" srcOrd="1" destOrd="0" presId="urn:microsoft.com/office/officeart/2005/8/layout/radial1"/>
    <dgm:cxn modelId="{210491A8-8FC6-401A-99D0-2C4F0342F7C0}" type="presOf" srcId="{12D65F27-44F9-4764-AF0F-38656013F2D9}" destId="{41B285FE-A8C1-475C-B1B7-7A7D3C0C4F9B}" srcOrd="1" destOrd="0" presId="urn:microsoft.com/office/officeart/2005/8/layout/radial1"/>
    <dgm:cxn modelId="{22C908A5-C6BE-42E7-A75A-17CD61A3B687}" type="presOf" srcId="{70818EA6-3F85-44C8-82B4-DA6F45F7E935}" destId="{06494E80-42FB-415D-82B0-C7966220DD7D}" srcOrd="0" destOrd="0" presId="urn:microsoft.com/office/officeart/2005/8/layout/radial1"/>
    <dgm:cxn modelId="{A29BB436-E1E7-4ABD-B59B-0EAE3D3EAAA0}" type="presOf" srcId="{1C8ED2BB-491A-44B7-B576-D8AF2A9D0D6F}" destId="{2572AD88-75FD-4C7C-8866-C391890066F4}" srcOrd="1" destOrd="0" presId="urn:microsoft.com/office/officeart/2005/8/layout/radial1"/>
    <dgm:cxn modelId="{DA5F1502-B2F5-4D9A-BFF9-AC996B266AA5}" type="presOf" srcId="{1C8ED2BB-491A-44B7-B576-D8AF2A9D0D6F}" destId="{BCD5F486-FE8C-4A9B-95D6-B854F667C757}" srcOrd="0" destOrd="0" presId="urn:microsoft.com/office/officeart/2005/8/layout/radial1"/>
    <dgm:cxn modelId="{CD972902-39D9-4C5E-9466-F761DCC49588}" type="presOf" srcId="{A080C6D1-43CE-49D3-BCDA-0403FA2365DF}" destId="{CA87A4E1-FED7-4F2A-B007-70F55DF6DBBD}" srcOrd="1" destOrd="0" presId="urn:microsoft.com/office/officeart/2005/8/layout/radial1"/>
    <dgm:cxn modelId="{C23EEF5C-EB07-4AC0-BFA6-968DB4EE34A4}" srcId="{70818EA6-3F85-44C8-82B4-DA6F45F7E935}" destId="{7F01182C-B0C1-47CA-8A17-3EF55411892E}" srcOrd="3" destOrd="0" parTransId="{9F92E1A5-2E72-4A7D-9864-26049C6E73BA}" sibTransId="{C8CBB708-8BAC-4848-9308-26915F426329}"/>
    <dgm:cxn modelId="{5E328C07-C1FB-4F56-8020-D8BB7DF43640}" type="presOf" srcId="{7F01182C-B0C1-47CA-8A17-3EF55411892E}" destId="{825E5E2C-9C88-47E5-9A60-1B2782A203E1}" srcOrd="0" destOrd="0" presId="urn:microsoft.com/office/officeart/2005/8/layout/radial1"/>
    <dgm:cxn modelId="{60FA9B98-D177-4474-927B-105E935724F8}" type="presOf" srcId="{7D3F59C1-4F3A-4271-B847-B1065B473D0F}" destId="{4F7EE238-E535-4806-BF64-DEB01720DE89}" srcOrd="1" destOrd="0" presId="urn:microsoft.com/office/officeart/2005/8/layout/radial1"/>
    <dgm:cxn modelId="{FDEABB64-CE9A-4C42-80DE-7E2F325DD47C}" type="presOf" srcId="{983CF24F-A230-4D1A-BADE-734C990418EB}" destId="{84B6665C-F899-4525-9B11-E8D7A00D3260}" srcOrd="0" destOrd="0" presId="urn:microsoft.com/office/officeart/2005/8/layout/radial1"/>
    <dgm:cxn modelId="{E716F070-9049-4857-8457-0F267EE65882}" srcId="{70818EA6-3F85-44C8-82B4-DA6F45F7E935}" destId="{0AC208AA-2299-4D8F-9CF4-0D535EFF1A95}" srcOrd="2" destOrd="0" parTransId="{5389F0D8-DD46-46D4-BAB5-39913803C4C4}" sibTransId="{E961AA3F-E11C-4D79-8DE6-1644052BE4D4}"/>
    <dgm:cxn modelId="{700BAB61-E739-458E-930B-0341D2A8AECA}" type="presOf" srcId="{7D3F59C1-4F3A-4271-B847-B1065B473D0F}" destId="{82818EF4-05E2-4ED4-864F-14478DDB369C}" srcOrd="0" destOrd="0" presId="urn:microsoft.com/office/officeart/2005/8/layout/radial1"/>
    <dgm:cxn modelId="{E6898937-B142-435D-AF29-2E864A600253}" type="presOf" srcId="{0AC208AA-2299-4D8F-9CF4-0D535EFF1A95}" destId="{CEF8C765-3BA1-4F64-877F-3BC58FC159A5}" srcOrd="0" destOrd="0" presId="urn:microsoft.com/office/officeart/2005/8/layout/radial1"/>
    <dgm:cxn modelId="{2957D7E7-A0D1-4969-9EFC-F0603F867905}" srcId="{70818EA6-3F85-44C8-82B4-DA6F45F7E935}" destId="{A625B707-C6B4-4185-8B62-62A765E06A06}" srcOrd="1" destOrd="0" parTransId="{13B24FAB-10B4-4C88-8109-0DE1470D519B}" sibTransId="{B824F649-C9C7-4C08-BD6B-00DD49C4DE7F}"/>
    <dgm:cxn modelId="{5985E31D-43B2-47E9-9E9B-F141F771424B}" type="presOf" srcId="{A625B707-C6B4-4185-8B62-62A765E06A06}" destId="{AEBBAD09-31EC-4E53-8FBF-E80E53358BED}" srcOrd="0" destOrd="0" presId="urn:microsoft.com/office/officeart/2005/8/layout/radial1"/>
    <dgm:cxn modelId="{BC23CF2B-2624-46B7-BE98-CA0D631CA200}" srcId="{983CF24F-A230-4D1A-BADE-734C990418EB}" destId="{70818EA6-3F85-44C8-82B4-DA6F45F7E935}" srcOrd="0" destOrd="0" parTransId="{731120C5-A444-47CF-B888-E1A11ED408AA}" sibTransId="{BF00D006-C420-4D71-80B2-21C477ABEA41}"/>
    <dgm:cxn modelId="{F81B1211-75F3-448B-8FDF-DE6929201DB5}" type="presOf" srcId="{DB4E1CBD-4D6C-4B2C-A6CC-0D3DA846714A}" destId="{11650CC5-19FF-46F4-9DF9-3EE0F63469DA}" srcOrd="0" destOrd="0" presId="urn:microsoft.com/office/officeart/2005/8/layout/radial1"/>
    <dgm:cxn modelId="{29A8A199-C7F2-458D-A37E-BFB3D2EAAB00}" type="presParOf" srcId="{84B6665C-F899-4525-9B11-E8D7A00D3260}" destId="{06494E80-42FB-415D-82B0-C7966220DD7D}" srcOrd="0" destOrd="0" presId="urn:microsoft.com/office/officeart/2005/8/layout/radial1"/>
    <dgm:cxn modelId="{F687FDFC-A3A9-4EA8-AE7D-666D894DB418}" type="presParOf" srcId="{84B6665C-F899-4525-9B11-E8D7A00D3260}" destId="{82818EF4-05E2-4ED4-864F-14478DDB369C}" srcOrd="1" destOrd="0" presId="urn:microsoft.com/office/officeart/2005/8/layout/radial1"/>
    <dgm:cxn modelId="{0FFB8D0C-D8A3-4AA6-B2B1-C3C5665A23D8}" type="presParOf" srcId="{82818EF4-05E2-4ED4-864F-14478DDB369C}" destId="{4F7EE238-E535-4806-BF64-DEB01720DE89}" srcOrd="0" destOrd="0" presId="urn:microsoft.com/office/officeart/2005/8/layout/radial1"/>
    <dgm:cxn modelId="{00602F9B-98A6-4F06-9D1D-23EB372F47E1}" type="presParOf" srcId="{84B6665C-F899-4525-9B11-E8D7A00D3260}" destId="{CCA18729-55F2-4223-855F-A1A4F35EF7A0}" srcOrd="2" destOrd="0" presId="urn:microsoft.com/office/officeart/2005/8/layout/radial1"/>
    <dgm:cxn modelId="{958B8618-6F5E-46C2-9A78-E70734AC4EB4}" type="presParOf" srcId="{84B6665C-F899-4525-9B11-E8D7A00D3260}" destId="{FB1D175B-0D78-46B3-9298-5CB73ABBC2B4}" srcOrd="3" destOrd="0" presId="urn:microsoft.com/office/officeart/2005/8/layout/radial1"/>
    <dgm:cxn modelId="{C80318A0-FFF2-41C5-87DD-5AE55F8FB41B}" type="presParOf" srcId="{FB1D175B-0D78-46B3-9298-5CB73ABBC2B4}" destId="{6077B4E4-4BCD-4B6E-8194-EF27BD5FEAE7}" srcOrd="0" destOrd="0" presId="urn:microsoft.com/office/officeart/2005/8/layout/radial1"/>
    <dgm:cxn modelId="{1807CBC0-D809-438B-81C9-F506D196F849}" type="presParOf" srcId="{84B6665C-F899-4525-9B11-E8D7A00D3260}" destId="{AEBBAD09-31EC-4E53-8FBF-E80E53358BED}" srcOrd="4" destOrd="0" presId="urn:microsoft.com/office/officeart/2005/8/layout/radial1"/>
    <dgm:cxn modelId="{E5239724-5FE8-493E-9F6E-73BEF7155997}" type="presParOf" srcId="{84B6665C-F899-4525-9B11-E8D7A00D3260}" destId="{A339184A-5DE7-4382-9958-FB3B998588C4}" srcOrd="5" destOrd="0" presId="urn:microsoft.com/office/officeart/2005/8/layout/radial1"/>
    <dgm:cxn modelId="{30DCA857-98A4-4C22-89AC-D24A481DF6E8}" type="presParOf" srcId="{A339184A-5DE7-4382-9958-FB3B998588C4}" destId="{DC475B4A-ED44-49BF-8AAA-079EA5EB84D9}" srcOrd="0" destOrd="0" presId="urn:microsoft.com/office/officeart/2005/8/layout/radial1"/>
    <dgm:cxn modelId="{0FC94878-55C5-462F-88A7-C67054A7C381}" type="presParOf" srcId="{84B6665C-F899-4525-9B11-E8D7A00D3260}" destId="{CEF8C765-3BA1-4F64-877F-3BC58FC159A5}" srcOrd="6" destOrd="0" presId="urn:microsoft.com/office/officeart/2005/8/layout/radial1"/>
    <dgm:cxn modelId="{823C346A-BF5A-43C3-BEDD-F5F05293DC71}" type="presParOf" srcId="{84B6665C-F899-4525-9B11-E8D7A00D3260}" destId="{8E259DD7-C02C-4B0F-8C02-F8FD85AB9770}" srcOrd="7" destOrd="0" presId="urn:microsoft.com/office/officeart/2005/8/layout/radial1"/>
    <dgm:cxn modelId="{782C001B-AD3E-4954-99A8-39FBE2F73DB5}" type="presParOf" srcId="{8E259DD7-C02C-4B0F-8C02-F8FD85AB9770}" destId="{DA74C414-D102-4877-BA7B-4BBCCA8D6068}" srcOrd="0" destOrd="0" presId="urn:microsoft.com/office/officeart/2005/8/layout/radial1"/>
    <dgm:cxn modelId="{7F552624-D671-44CD-A044-2D110B6598E2}" type="presParOf" srcId="{84B6665C-F899-4525-9B11-E8D7A00D3260}" destId="{825E5E2C-9C88-47E5-9A60-1B2782A203E1}" srcOrd="8" destOrd="0" presId="urn:microsoft.com/office/officeart/2005/8/layout/radial1"/>
    <dgm:cxn modelId="{04C417FC-26F1-4F83-9258-2DBEA92E6294}" type="presParOf" srcId="{84B6665C-F899-4525-9B11-E8D7A00D3260}" destId="{2E3C42CF-7B4B-49DA-9E0F-1E748B3A0F9C}" srcOrd="9" destOrd="0" presId="urn:microsoft.com/office/officeart/2005/8/layout/radial1"/>
    <dgm:cxn modelId="{F86A74C2-3304-4844-817C-B55996A2E879}" type="presParOf" srcId="{2E3C42CF-7B4B-49DA-9E0F-1E748B3A0F9C}" destId="{CA87A4E1-FED7-4F2A-B007-70F55DF6DBBD}" srcOrd="0" destOrd="0" presId="urn:microsoft.com/office/officeart/2005/8/layout/radial1"/>
    <dgm:cxn modelId="{03AD2F91-CC9B-4A62-9E49-F9BDCD10E67B}" type="presParOf" srcId="{84B6665C-F899-4525-9B11-E8D7A00D3260}" destId="{661EF0B0-BCFF-4614-B881-2D51C94A42B5}" srcOrd="10" destOrd="0" presId="urn:microsoft.com/office/officeart/2005/8/layout/radial1"/>
    <dgm:cxn modelId="{62AD153D-56FE-43F6-876E-C1E4DA575954}" type="presParOf" srcId="{84B6665C-F899-4525-9B11-E8D7A00D3260}" destId="{7CE50340-22EE-4453-A9EE-BE3D467B9165}" srcOrd="11" destOrd="0" presId="urn:microsoft.com/office/officeart/2005/8/layout/radial1"/>
    <dgm:cxn modelId="{8313F660-E587-459D-8FD3-CC01BE0528EB}" type="presParOf" srcId="{7CE50340-22EE-4453-A9EE-BE3D467B9165}" destId="{41B285FE-A8C1-475C-B1B7-7A7D3C0C4F9B}" srcOrd="0" destOrd="0" presId="urn:microsoft.com/office/officeart/2005/8/layout/radial1"/>
    <dgm:cxn modelId="{5370F0AA-02A6-4858-A2BD-3D5A20049AA5}" type="presParOf" srcId="{84B6665C-F899-4525-9B11-E8D7A00D3260}" destId="{31D5AD03-BA66-4E98-98CA-CCA9BF5E2696}" srcOrd="12" destOrd="0" presId="urn:microsoft.com/office/officeart/2005/8/layout/radial1"/>
    <dgm:cxn modelId="{3DF65BC4-6CF9-4E6D-B996-C4AC159E9403}" type="presParOf" srcId="{84B6665C-F899-4525-9B11-E8D7A00D3260}" destId="{BCD5F486-FE8C-4A9B-95D6-B854F667C757}" srcOrd="13" destOrd="0" presId="urn:microsoft.com/office/officeart/2005/8/layout/radial1"/>
    <dgm:cxn modelId="{361B18C1-B053-4A99-A308-DB5EC8CF2864}" type="presParOf" srcId="{BCD5F486-FE8C-4A9B-95D6-B854F667C757}" destId="{2572AD88-75FD-4C7C-8866-C391890066F4}" srcOrd="0" destOrd="0" presId="urn:microsoft.com/office/officeart/2005/8/layout/radial1"/>
    <dgm:cxn modelId="{8AD34A1B-1817-467F-9078-6D917FEAA166}" type="presParOf" srcId="{84B6665C-F899-4525-9B11-E8D7A00D3260}" destId="{11650CC5-19FF-46F4-9DF9-3EE0F63469DA}"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83CF24F-A230-4D1A-BADE-734C990418EB}" type="doc">
      <dgm:prSet loTypeId="urn:microsoft.com/office/officeart/2005/8/layout/radial1" loCatId="relationship" qsTypeId="urn:microsoft.com/office/officeart/2005/8/quickstyle/simple3" qsCatId="simple" csTypeId="urn:microsoft.com/office/officeart/2005/8/colors/colorful5" csCatId="colorful" phldr="1"/>
      <dgm:spPr/>
      <dgm:t>
        <a:bodyPr/>
        <a:lstStyle/>
        <a:p>
          <a:endParaRPr lang="en-GB"/>
        </a:p>
      </dgm:t>
    </dgm:pt>
    <dgm:pt modelId="{70818EA6-3F85-44C8-82B4-DA6F45F7E935}">
      <dgm:prSet phldrT="[Text]"/>
      <dgm:spPr/>
      <dgm:t>
        <a:bodyPr/>
        <a:lstStyle/>
        <a:p>
          <a:r>
            <a:rPr lang="en-GB" dirty="0" smtClean="0">
              <a:latin typeface="Arial" pitchFamily="34" charset="0"/>
              <a:cs typeface="Arial" pitchFamily="34" charset="0"/>
            </a:rPr>
            <a:t>Usefulness of research</a:t>
          </a:r>
          <a:endParaRPr lang="en-GB" dirty="0">
            <a:latin typeface="Arial" pitchFamily="34" charset="0"/>
            <a:cs typeface="Arial" pitchFamily="34" charset="0"/>
          </a:endParaRPr>
        </a:p>
      </dgm:t>
    </dgm:pt>
    <dgm:pt modelId="{731120C5-A444-47CF-B888-E1A11ED408AA}" type="par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BF00D006-C420-4D71-80B2-21C477ABEA41}" type="sib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ADA2ED9A-8EFE-4DE9-8765-C327A6E29E06}">
      <dgm:prSet/>
      <dgm:spPr/>
      <dgm:t>
        <a:bodyPr/>
        <a:lstStyle/>
        <a:p>
          <a:r>
            <a:rPr lang="en-GB" b="1" u="sng" dirty="0" smtClean="0">
              <a:latin typeface="Arial" pitchFamily="34" charset="0"/>
              <a:cs typeface="Arial" pitchFamily="34" charset="0"/>
            </a:rPr>
            <a:t>Free Will / Determinism</a:t>
          </a:r>
        </a:p>
        <a:p>
          <a:r>
            <a:rPr lang="en-GB" dirty="0" smtClean="0">
              <a:latin typeface="Arial" pitchFamily="34" charset="0"/>
              <a:cs typeface="Arial" pitchFamily="34" charset="0"/>
            </a:rPr>
            <a:t>Determinism is very useful when trying to develop treatments; but biological treatments may lack effectiveness in the long-term as behaviours return. Freewill is useful for developing therapies whereas determinism helps the development of very measurable treatments. 	</a:t>
          </a:r>
          <a:endParaRPr lang="en-GB" dirty="0">
            <a:latin typeface="Arial" pitchFamily="34" charset="0"/>
            <a:cs typeface="Arial" pitchFamily="34" charset="0"/>
          </a:endParaRPr>
        </a:p>
      </dgm:t>
    </dgm:pt>
    <dgm:pt modelId="{E3BA5A05-D938-43A6-B15A-D3081950482F}" type="parTrans" cxnId="{3FB7B5A0-44CE-4672-8EF4-A0D660CA335C}">
      <dgm:prSet/>
      <dgm:spPr/>
      <dgm:t>
        <a:bodyPr/>
        <a:lstStyle/>
        <a:p>
          <a:endParaRPr lang="en-GB">
            <a:latin typeface="Arial" pitchFamily="34" charset="0"/>
            <a:cs typeface="Arial" pitchFamily="34" charset="0"/>
          </a:endParaRPr>
        </a:p>
      </dgm:t>
    </dgm:pt>
    <dgm:pt modelId="{FA52B7C2-7EDF-4B0F-8B6E-18AA1813A1C6}" type="sibTrans" cxnId="{3FB7B5A0-44CE-4672-8EF4-A0D660CA335C}">
      <dgm:prSet/>
      <dgm:spPr/>
      <dgm:t>
        <a:bodyPr/>
        <a:lstStyle/>
        <a:p>
          <a:endParaRPr lang="en-GB">
            <a:latin typeface="Arial" pitchFamily="34" charset="0"/>
            <a:cs typeface="Arial" pitchFamily="34" charset="0"/>
          </a:endParaRPr>
        </a:p>
      </dgm:t>
    </dgm:pt>
    <dgm:pt modelId="{BCFB1390-894B-4AB1-9C13-B0166690388C}">
      <dgm:prSet/>
      <dgm:spPr/>
      <dgm:t>
        <a:bodyPr/>
        <a:lstStyle/>
        <a:p>
          <a:r>
            <a:rPr lang="en-GB" b="1" u="sng" dirty="0" smtClean="0">
              <a:latin typeface="Arial" pitchFamily="34" charset="0"/>
              <a:cs typeface="Arial" pitchFamily="34" charset="0"/>
            </a:rPr>
            <a:t>Nature/nurture</a:t>
          </a:r>
        </a:p>
        <a:p>
          <a:r>
            <a:rPr lang="en-GB" dirty="0" smtClean="0">
              <a:latin typeface="Arial" pitchFamily="34" charset="0"/>
              <a:cs typeface="Arial" pitchFamily="34" charset="0"/>
            </a:rPr>
            <a:t>Taking the nature view is useful as it allows for nomothetic treatments to be designed. Taking the nurture view is useful in generating treatments which can be used by parents and schools.	</a:t>
          </a:r>
          <a:endParaRPr lang="en-GB" dirty="0">
            <a:latin typeface="Arial" pitchFamily="34" charset="0"/>
            <a:cs typeface="Arial" pitchFamily="34" charset="0"/>
          </a:endParaRPr>
        </a:p>
      </dgm:t>
    </dgm:pt>
    <dgm:pt modelId="{28AEB37A-D2CB-41C9-84EC-721E0185483D}" type="parTrans" cxnId="{E0D4D069-BA54-45D7-96AD-57025FF57F5C}">
      <dgm:prSet/>
      <dgm:spPr/>
      <dgm:t>
        <a:bodyPr/>
        <a:lstStyle/>
        <a:p>
          <a:endParaRPr lang="en-GB">
            <a:latin typeface="Arial" pitchFamily="34" charset="0"/>
            <a:cs typeface="Arial" pitchFamily="34" charset="0"/>
          </a:endParaRPr>
        </a:p>
      </dgm:t>
    </dgm:pt>
    <dgm:pt modelId="{C351ED9E-D0E0-4A02-A764-92B00EA43533}" type="sibTrans" cxnId="{E0D4D069-BA54-45D7-96AD-57025FF57F5C}">
      <dgm:prSet/>
      <dgm:spPr/>
      <dgm:t>
        <a:bodyPr/>
        <a:lstStyle/>
        <a:p>
          <a:endParaRPr lang="en-GB">
            <a:latin typeface="Arial" pitchFamily="34" charset="0"/>
            <a:cs typeface="Arial" pitchFamily="34" charset="0"/>
          </a:endParaRPr>
        </a:p>
      </dgm:t>
    </dgm:pt>
    <dgm:pt modelId="{33361C8B-85A9-4F64-B4CF-6A8E64EF8A4F}">
      <dgm:prSet/>
      <dgm:spPr/>
      <dgm:t>
        <a:bodyPr/>
        <a:lstStyle/>
        <a:p>
          <a:r>
            <a:rPr lang="en-GB" b="1" u="sng" dirty="0" smtClean="0">
              <a:latin typeface="Arial" pitchFamily="34" charset="0"/>
              <a:cs typeface="Arial" pitchFamily="34" charset="0"/>
            </a:rPr>
            <a:t>Reductionism/ Holism</a:t>
          </a:r>
        </a:p>
        <a:p>
          <a:r>
            <a:rPr lang="en-GB" dirty="0" smtClean="0">
              <a:latin typeface="Arial" pitchFamily="34" charset="0"/>
              <a:cs typeface="Arial" pitchFamily="34" charset="0"/>
            </a:rPr>
            <a:t>Being reductionist is very useful when trying to develop treatments; but biological treatments may lack effectiveness in the long-term as behaviours return. Being holistic is useful for developing therapies that will work for individuals whereas reductionism helps the development of very measurable treatments	</a:t>
          </a:r>
          <a:endParaRPr lang="en-GB" dirty="0">
            <a:latin typeface="Arial" pitchFamily="34" charset="0"/>
            <a:cs typeface="Arial" pitchFamily="34" charset="0"/>
          </a:endParaRPr>
        </a:p>
      </dgm:t>
    </dgm:pt>
    <dgm:pt modelId="{CE530FDE-C322-49DF-9B5E-81FC161C6B6A}" type="parTrans" cxnId="{4B431951-53E6-4C67-9E73-5F4D3D8367AE}">
      <dgm:prSet/>
      <dgm:spPr/>
      <dgm:t>
        <a:bodyPr/>
        <a:lstStyle/>
        <a:p>
          <a:endParaRPr lang="en-GB">
            <a:latin typeface="Arial" pitchFamily="34" charset="0"/>
            <a:cs typeface="Arial" pitchFamily="34" charset="0"/>
          </a:endParaRPr>
        </a:p>
      </dgm:t>
    </dgm:pt>
    <dgm:pt modelId="{2096FD30-373F-43F3-8111-9C9648C675D1}" type="sibTrans" cxnId="{4B431951-53E6-4C67-9E73-5F4D3D8367AE}">
      <dgm:prSet/>
      <dgm:spPr/>
      <dgm:t>
        <a:bodyPr/>
        <a:lstStyle/>
        <a:p>
          <a:endParaRPr lang="en-GB">
            <a:latin typeface="Arial" pitchFamily="34" charset="0"/>
            <a:cs typeface="Arial" pitchFamily="34" charset="0"/>
          </a:endParaRPr>
        </a:p>
      </dgm:t>
    </dgm:pt>
    <dgm:pt modelId="{78FE79F7-863E-44EA-A3F3-9E50AF535CA7}">
      <dgm:prSet/>
      <dgm:spPr/>
      <dgm:t>
        <a:bodyPr/>
        <a:lstStyle/>
        <a:p>
          <a:r>
            <a:rPr lang="en-GB" b="1" u="sng" dirty="0" smtClean="0">
              <a:latin typeface="Arial" pitchFamily="34" charset="0"/>
              <a:cs typeface="Arial" pitchFamily="34" charset="0"/>
            </a:rPr>
            <a:t>Individual/ situational explanations</a:t>
          </a:r>
        </a:p>
        <a:p>
          <a:r>
            <a:rPr lang="en-GB" dirty="0" smtClean="0">
              <a:latin typeface="Arial" pitchFamily="34" charset="0"/>
              <a:cs typeface="Arial" pitchFamily="34" charset="0"/>
            </a:rPr>
            <a:t>By understanding individual factors that determine behaviour researchers can develop real life applications such as CBT therapy that focuses on changing factors such as faulty cognitions. 	</a:t>
          </a:r>
          <a:endParaRPr lang="en-GB" dirty="0">
            <a:latin typeface="Arial" pitchFamily="34" charset="0"/>
            <a:cs typeface="Arial" pitchFamily="34" charset="0"/>
          </a:endParaRPr>
        </a:p>
      </dgm:t>
    </dgm:pt>
    <dgm:pt modelId="{7EBD91A1-490D-435D-8D1B-78A8A74D2F11}" type="parTrans" cxnId="{04D4E9CA-BD44-4E23-BA43-A974F02ED29D}">
      <dgm:prSet/>
      <dgm:spPr/>
      <dgm:t>
        <a:bodyPr/>
        <a:lstStyle/>
        <a:p>
          <a:endParaRPr lang="en-GB">
            <a:latin typeface="Arial" pitchFamily="34" charset="0"/>
            <a:cs typeface="Arial" pitchFamily="34" charset="0"/>
          </a:endParaRPr>
        </a:p>
      </dgm:t>
    </dgm:pt>
    <dgm:pt modelId="{A77D0DC7-3239-4A89-A9E1-AE25B836A3A2}" type="sibTrans" cxnId="{04D4E9CA-BD44-4E23-BA43-A974F02ED29D}">
      <dgm:prSet/>
      <dgm:spPr/>
      <dgm:t>
        <a:bodyPr/>
        <a:lstStyle/>
        <a:p>
          <a:endParaRPr lang="en-GB">
            <a:latin typeface="Arial" pitchFamily="34" charset="0"/>
            <a:cs typeface="Arial" pitchFamily="34" charset="0"/>
          </a:endParaRPr>
        </a:p>
      </dgm:t>
    </dgm:pt>
    <dgm:pt modelId="{D2E4A5EA-258A-410E-A8B9-83BEFBAECFBA}">
      <dgm:prSet/>
      <dgm:spPr/>
      <dgm:t>
        <a:bodyPr/>
        <a:lstStyle/>
        <a:p>
          <a:r>
            <a:rPr lang="en-GB" b="1" u="sng" dirty="0" smtClean="0">
              <a:latin typeface="Arial" pitchFamily="34" charset="0"/>
              <a:cs typeface="Arial" pitchFamily="34" charset="0"/>
            </a:rPr>
            <a:t>Socially sensitive research </a:t>
          </a:r>
        </a:p>
        <a:p>
          <a:r>
            <a:rPr lang="en-GB" dirty="0" smtClean="0">
              <a:latin typeface="Arial" pitchFamily="34" charset="0"/>
              <a:cs typeface="Arial" pitchFamily="34" charset="0"/>
            </a:rPr>
            <a:t>Often socially sensitive research has useful applications but the validity of research can be questioned</a:t>
          </a:r>
          <a:endParaRPr lang="en-GB" dirty="0">
            <a:latin typeface="Arial" pitchFamily="34" charset="0"/>
            <a:cs typeface="Arial" pitchFamily="34" charset="0"/>
          </a:endParaRPr>
        </a:p>
      </dgm:t>
    </dgm:pt>
    <dgm:pt modelId="{60A05717-5145-45EE-883B-283EA927B062}" type="parTrans" cxnId="{4135F694-1648-4DB2-BB84-8ED3BB826E7D}">
      <dgm:prSet/>
      <dgm:spPr/>
      <dgm:t>
        <a:bodyPr/>
        <a:lstStyle/>
        <a:p>
          <a:endParaRPr lang="en-GB">
            <a:latin typeface="Arial" pitchFamily="34" charset="0"/>
            <a:cs typeface="Arial" pitchFamily="34" charset="0"/>
          </a:endParaRPr>
        </a:p>
      </dgm:t>
    </dgm:pt>
    <dgm:pt modelId="{6DCEA35C-87FB-4F44-B1E2-2CA181EB58FF}" type="sibTrans" cxnId="{4135F694-1648-4DB2-BB84-8ED3BB826E7D}">
      <dgm:prSet/>
      <dgm:spPr/>
      <dgm:t>
        <a:bodyPr/>
        <a:lstStyle/>
        <a:p>
          <a:endParaRPr lang="en-GB">
            <a:latin typeface="Arial" pitchFamily="34" charset="0"/>
            <a:cs typeface="Arial" pitchFamily="34" charset="0"/>
          </a:endParaRPr>
        </a:p>
      </dgm:t>
    </dgm:pt>
    <dgm:pt modelId="{53FCE781-1D45-478D-8E2B-704313BF2154}">
      <dgm:prSet/>
      <dgm:spPr/>
      <dgm:t>
        <a:bodyPr/>
        <a:lstStyle/>
        <a:p>
          <a:r>
            <a:rPr lang="en-GB" b="1" u="sng" dirty="0" smtClean="0">
              <a:latin typeface="Arial" pitchFamily="34" charset="0"/>
              <a:cs typeface="Arial" pitchFamily="34" charset="0"/>
            </a:rPr>
            <a:t>Ethics </a:t>
          </a:r>
        </a:p>
        <a:p>
          <a:r>
            <a:rPr lang="en-GB" dirty="0" smtClean="0">
              <a:latin typeface="Arial" pitchFamily="34" charset="0"/>
              <a:cs typeface="Arial" pitchFamily="34" charset="0"/>
            </a:rPr>
            <a:t>One way to assess whether a study is ethically acceptable is to do a cost (in terms of psychological harm) and benefit (potential usefulness of the research) analysis.</a:t>
          </a:r>
          <a:endParaRPr lang="en-GB" dirty="0">
            <a:latin typeface="Arial" pitchFamily="34" charset="0"/>
            <a:cs typeface="Arial" pitchFamily="34" charset="0"/>
          </a:endParaRPr>
        </a:p>
      </dgm:t>
    </dgm:pt>
    <dgm:pt modelId="{536BBDFB-4CD4-4DAA-A296-F9C00E91E83A}" type="parTrans" cxnId="{C9CA6CEC-7125-4695-84F8-9FF082C563DD}">
      <dgm:prSet/>
      <dgm:spPr/>
      <dgm:t>
        <a:bodyPr/>
        <a:lstStyle/>
        <a:p>
          <a:endParaRPr lang="en-GB">
            <a:latin typeface="Arial" pitchFamily="34" charset="0"/>
            <a:cs typeface="Arial" pitchFamily="34" charset="0"/>
          </a:endParaRPr>
        </a:p>
      </dgm:t>
    </dgm:pt>
    <dgm:pt modelId="{B1F36D31-8024-4B06-BC0B-860E628AB3A1}" type="sibTrans" cxnId="{C9CA6CEC-7125-4695-84F8-9FF082C563DD}">
      <dgm:prSet/>
      <dgm:spPr/>
      <dgm:t>
        <a:bodyPr/>
        <a:lstStyle/>
        <a:p>
          <a:endParaRPr lang="en-GB">
            <a:latin typeface="Arial" pitchFamily="34" charset="0"/>
            <a:cs typeface="Arial" pitchFamily="34" charset="0"/>
          </a:endParaRPr>
        </a:p>
      </dgm:t>
    </dgm:pt>
    <dgm:pt modelId="{496FF930-CC28-47C8-AC3A-90A748082339}">
      <dgm:prSet/>
      <dgm:spPr/>
      <dgm:t>
        <a:bodyPr/>
        <a:lstStyle/>
        <a:p>
          <a:r>
            <a:rPr lang="en-GB" b="1" u="sng" dirty="0" smtClean="0">
              <a:latin typeface="Arial" pitchFamily="34" charset="0"/>
              <a:cs typeface="Arial" pitchFamily="34" charset="0"/>
            </a:rPr>
            <a:t>Psych as a Science</a:t>
          </a:r>
        </a:p>
        <a:p>
          <a:r>
            <a:rPr lang="en-GB" dirty="0" smtClean="0">
              <a:latin typeface="Arial" pitchFamily="34" charset="0"/>
              <a:cs typeface="Arial" pitchFamily="34" charset="0"/>
            </a:rPr>
            <a:t>Being scientific gives provable evidence, which can be trusted and relied on. This makes it useful to offer new treatments which people are more likely to follow.</a:t>
          </a:r>
          <a:endParaRPr lang="en-GB" dirty="0">
            <a:latin typeface="Arial" pitchFamily="34" charset="0"/>
            <a:cs typeface="Arial" pitchFamily="34" charset="0"/>
          </a:endParaRPr>
        </a:p>
      </dgm:t>
    </dgm:pt>
    <dgm:pt modelId="{15D98433-931A-45A1-9C1C-5AFD7B989D21}" type="parTrans" cxnId="{CA396E4D-08E3-4BF9-B74C-B9403FBF6724}">
      <dgm:prSet/>
      <dgm:spPr/>
      <dgm:t>
        <a:bodyPr/>
        <a:lstStyle/>
        <a:p>
          <a:endParaRPr lang="en-GB">
            <a:latin typeface="Arial" pitchFamily="34" charset="0"/>
            <a:cs typeface="Arial" pitchFamily="34" charset="0"/>
          </a:endParaRPr>
        </a:p>
      </dgm:t>
    </dgm:pt>
    <dgm:pt modelId="{0038C674-2D34-4420-9697-5BE920106898}" type="sibTrans" cxnId="{CA396E4D-08E3-4BF9-B74C-B9403FBF6724}">
      <dgm:prSet/>
      <dgm:spPr/>
      <dgm:t>
        <a:bodyPr/>
        <a:lstStyle/>
        <a:p>
          <a:endParaRPr lang="en-GB">
            <a:latin typeface="Arial" pitchFamily="34" charset="0"/>
            <a:cs typeface="Arial" pitchFamily="34" charset="0"/>
          </a:endParaRPr>
        </a:p>
      </dgm:t>
    </dgm:pt>
    <dgm:pt modelId="{84B6665C-F899-4525-9B11-E8D7A00D3260}" type="pres">
      <dgm:prSet presAssocID="{983CF24F-A230-4D1A-BADE-734C990418EB}" presName="cycle" presStyleCnt="0">
        <dgm:presLayoutVars>
          <dgm:chMax val="1"/>
          <dgm:dir/>
          <dgm:animLvl val="ctr"/>
          <dgm:resizeHandles val="exact"/>
        </dgm:presLayoutVars>
      </dgm:prSet>
      <dgm:spPr/>
      <dgm:t>
        <a:bodyPr/>
        <a:lstStyle/>
        <a:p>
          <a:endParaRPr lang="en-GB"/>
        </a:p>
      </dgm:t>
    </dgm:pt>
    <dgm:pt modelId="{06494E80-42FB-415D-82B0-C7966220DD7D}" type="pres">
      <dgm:prSet presAssocID="{70818EA6-3F85-44C8-82B4-DA6F45F7E935}" presName="centerShape" presStyleLbl="node0" presStyleIdx="0" presStyleCnt="1" custScaleX="127428" custScaleY="122729"/>
      <dgm:spPr/>
      <dgm:t>
        <a:bodyPr/>
        <a:lstStyle/>
        <a:p>
          <a:endParaRPr lang="en-GB"/>
        </a:p>
      </dgm:t>
    </dgm:pt>
    <dgm:pt modelId="{3E91A1E8-C865-4EA7-B3D0-2AEFC2091410}" type="pres">
      <dgm:prSet presAssocID="{E3BA5A05-D938-43A6-B15A-D3081950482F}" presName="Name9" presStyleLbl="parChTrans1D2" presStyleIdx="0" presStyleCnt="7"/>
      <dgm:spPr/>
      <dgm:t>
        <a:bodyPr/>
        <a:lstStyle/>
        <a:p>
          <a:endParaRPr lang="en-GB"/>
        </a:p>
      </dgm:t>
    </dgm:pt>
    <dgm:pt modelId="{98AA5217-4279-4728-BB03-0508733FAD02}" type="pres">
      <dgm:prSet presAssocID="{E3BA5A05-D938-43A6-B15A-D3081950482F}" presName="connTx" presStyleLbl="parChTrans1D2" presStyleIdx="0" presStyleCnt="7"/>
      <dgm:spPr/>
      <dgm:t>
        <a:bodyPr/>
        <a:lstStyle/>
        <a:p>
          <a:endParaRPr lang="en-GB"/>
        </a:p>
      </dgm:t>
    </dgm:pt>
    <dgm:pt modelId="{EC8486D5-1782-4C01-866B-88CD64D946B3}" type="pres">
      <dgm:prSet presAssocID="{ADA2ED9A-8EFE-4DE9-8765-C327A6E29E06}" presName="node" presStyleLbl="node1" presStyleIdx="0" presStyleCnt="7">
        <dgm:presLayoutVars>
          <dgm:bulletEnabled val="1"/>
        </dgm:presLayoutVars>
      </dgm:prSet>
      <dgm:spPr/>
      <dgm:t>
        <a:bodyPr/>
        <a:lstStyle/>
        <a:p>
          <a:endParaRPr lang="en-GB"/>
        </a:p>
      </dgm:t>
    </dgm:pt>
    <dgm:pt modelId="{5A22D2FF-95A0-4D7C-905B-356083146825}" type="pres">
      <dgm:prSet presAssocID="{28AEB37A-D2CB-41C9-84EC-721E0185483D}" presName="Name9" presStyleLbl="parChTrans1D2" presStyleIdx="1" presStyleCnt="7"/>
      <dgm:spPr/>
      <dgm:t>
        <a:bodyPr/>
        <a:lstStyle/>
        <a:p>
          <a:endParaRPr lang="en-GB"/>
        </a:p>
      </dgm:t>
    </dgm:pt>
    <dgm:pt modelId="{A061E6A3-F52A-4C6F-9387-EC1B961BF408}" type="pres">
      <dgm:prSet presAssocID="{28AEB37A-D2CB-41C9-84EC-721E0185483D}" presName="connTx" presStyleLbl="parChTrans1D2" presStyleIdx="1" presStyleCnt="7"/>
      <dgm:spPr/>
      <dgm:t>
        <a:bodyPr/>
        <a:lstStyle/>
        <a:p>
          <a:endParaRPr lang="en-GB"/>
        </a:p>
      </dgm:t>
    </dgm:pt>
    <dgm:pt modelId="{732B33D6-C9B3-4A3B-AF77-C4F21C51077D}" type="pres">
      <dgm:prSet presAssocID="{BCFB1390-894B-4AB1-9C13-B0166690388C}" presName="node" presStyleLbl="node1" presStyleIdx="1" presStyleCnt="7">
        <dgm:presLayoutVars>
          <dgm:bulletEnabled val="1"/>
        </dgm:presLayoutVars>
      </dgm:prSet>
      <dgm:spPr/>
      <dgm:t>
        <a:bodyPr/>
        <a:lstStyle/>
        <a:p>
          <a:endParaRPr lang="en-GB"/>
        </a:p>
      </dgm:t>
    </dgm:pt>
    <dgm:pt modelId="{EBA6D773-C051-4D05-9846-51A9CC59C445}" type="pres">
      <dgm:prSet presAssocID="{CE530FDE-C322-49DF-9B5E-81FC161C6B6A}" presName="Name9" presStyleLbl="parChTrans1D2" presStyleIdx="2" presStyleCnt="7"/>
      <dgm:spPr/>
      <dgm:t>
        <a:bodyPr/>
        <a:lstStyle/>
        <a:p>
          <a:endParaRPr lang="en-GB"/>
        </a:p>
      </dgm:t>
    </dgm:pt>
    <dgm:pt modelId="{34F20181-71FD-498E-8E74-EB06D3609356}" type="pres">
      <dgm:prSet presAssocID="{CE530FDE-C322-49DF-9B5E-81FC161C6B6A}" presName="connTx" presStyleLbl="parChTrans1D2" presStyleIdx="2" presStyleCnt="7"/>
      <dgm:spPr/>
      <dgm:t>
        <a:bodyPr/>
        <a:lstStyle/>
        <a:p>
          <a:endParaRPr lang="en-GB"/>
        </a:p>
      </dgm:t>
    </dgm:pt>
    <dgm:pt modelId="{687EBA9A-7775-4433-83D6-196DC984D0FF}" type="pres">
      <dgm:prSet presAssocID="{33361C8B-85A9-4F64-B4CF-6A8E64EF8A4F}" presName="node" presStyleLbl="node1" presStyleIdx="2" presStyleCnt="7">
        <dgm:presLayoutVars>
          <dgm:bulletEnabled val="1"/>
        </dgm:presLayoutVars>
      </dgm:prSet>
      <dgm:spPr/>
      <dgm:t>
        <a:bodyPr/>
        <a:lstStyle/>
        <a:p>
          <a:endParaRPr lang="en-GB"/>
        </a:p>
      </dgm:t>
    </dgm:pt>
    <dgm:pt modelId="{4E8E5BAB-1BFF-407F-AC20-59F648221148}" type="pres">
      <dgm:prSet presAssocID="{7EBD91A1-490D-435D-8D1B-78A8A74D2F11}" presName="Name9" presStyleLbl="parChTrans1D2" presStyleIdx="3" presStyleCnt="7"/>
      <dgm:spPr/>
      <dgm:t>
        <a:bodyPr/>
        <a:lstStyle/>
        <a:p>
          <a:endParaRPr lang="en-GB"/>
        </a:p>
      </dgm:t>
    </dgm:pt>
    <dgm:pt modelId="{746C6258-7097-472E-80C7-3A87F059D290}" type="pres">
      <dgm:prSet presAssocID="{7EBD91A1-490D-435D-8D1B-78A8A74D2F11}" presName="connTx" presStyleLbl="parChTrans1D2" presStyleIdx="3" presStyleCnt="7"/>
      <dgm:spPr/>
      <dgm:t>
        <a:bodyPr/>
        <a:lstStyle/>
        <a:p>
          <a:endParaRPr lang="en-GB"/>
        </a:p>
      </dgm:t>
    </dgm:pt>
    <dgm:pt modelId="{2FDB83AA-9C17-41A8-BA8C-F8A23DCADE49}" type="pres">
      <dgm:prSet presAssocID="{78FE79F7-863E-44EA-A3F3-9E50AF535CA7}" presName="node" presStyleLbl="node1" presStyleIdx="3" presStyleCnt="7">
        <dgm:presLayoutVars>
          <dgm:bulletEnabled val="1"/>
        </dgm:presLayoutVars>
      </dgm:prSet>
      <dgm:spPr/>
      <dgm:t>
        <a:bodyPr/>
        <a:lstStyle/>
        <a:p>
          <a:endParaRPr lang="en-GB"/>
        </a:p>
      </dgm:t>
    </dgm:pt>
    <dgm:pt modelId="{735DD5FD-D818-46EA-B585-CA8009C91854}" type="pres">
      <dgm:prSet presAssocID="{60A05717-5145-45EE-883B-283EA927B062}" presName="Name9" presStyleLbl="parChTrans1D2" presStyleIdx="4" presStyleCnt="7"/>
      <dgm:spPr/>
      <dgm:t>
        <a:bodyPr/>
        <a:lstStyle/>
        <a:p>
          <a:endParaRPr lang="en-GB"/>
        </a:p>
      </dgm:t>
    </dgm:pt>
    <dgm:pt modelId="{B03FA7CD-C30C-4493-ACC9-AC63CAE16E3B}" type="pres">
      <dgm:prSet presAssocID="{60A05717-5145-45EE-883B-283EA927B062}" presName="connTx" presStyleLbl="parChTrans1D2" presStyleIdx="4" presStyleCnt="7"/>
      <dgm:spPr/>
      <dgm:t>
        <a:bodyPr/>
        <a:lstStyle/>
        <a:p>
          <a:endParaRPr lang="en-GB"/>
        </a:p>
      </dgm:t>
    </dgm:pt>
    <dgm:pt modelId="{EDB39A37-6C97-47A2-B6F1-FB5F02405F15}" type="pres">
      <dgm:prSet presAssocID="{D2E4A5EA-258A-410E-A8B9-83BEFBAECFBA}" presName="node" presStyleLbl="node1" presStyleIdx="4" presStyleCnt="7">
        <dgm:presLayoutVars>
          <dgm:bulletEnabled val="1"/>
        </dgm:presLayoutVars>
      </dgm:prSet>
      <dgm:spPr/>
      <dgm:t>
        <a:bodyPr/>
        <a:lstStyle/>
        <a:p>
          <a:endParaRPr lang="en-GB"/>
        </a:p>
      </dgm:t>
    </dgm:pt>
    <dgm:pt modelId="{0FABCCB1-32E4-4EE7-BE28-222010CC24AC}" type="pres">
      <dgm:prSet presAssocID="{536BBDFB-4CD4-4DAA-A296-F9C00E91E83A}" presName="Name9" presStyleLbl="parChTrans1D2" presStyleIdx="5" presStyleCnt="7"/>
      <dgm:spPr/>
      <dgm:t>
        <a:bodyPr/>
        <a:lstStyle/>
        <a:p>
          <a:endParaRPr lang="en-GB"/>
        </a:p>
      </dgm:t>
    </dgm:pt>
    <dgm:pt modelId="{FF043CE8-9617-4FFA-B6CD-1AAE245351AF}" type="pres">
      <dgm:prSet presAssocID="{536BBDFB-4CD4-4DAA-A296-F9C00E91E83A}" presName="connTx" presStyleLbl="parChTrans1D2" presStyleIdx="5" presStyleCnt="7"/>
      <dgm:spPr/>
      <dgm:t>
        <a:bodyPr/>
        <a:lstStyle/>
        <a:p>
          <a:endParaRPr lang="en-GB"/>
        </a:p>
      </dgm:t>
    </dgm:pt>
    <dgm:pt modelId="{C90C8A12-F827-4D48-B76C-BE7DC1D993CB}" type="pres">
      <dgm:prSet presAssocID="{53FCE781-1D45-478D-8E2B-704313BF2154}" presName="node" presStyleLbl="node1" presStyleIdx="5" presStyleCnt="7">
        <dgm:presLayoutVars>
          <dgm:bulletEnabled val="1"/>
        </dgm:presLayoutVars>
      </dgm:prSet>
      <dgm:spPr/>
      <dgm:t>
        <a:bodyPr/>
        <a:lstStyle/>
        <a:p>
          <a:endParaRPr lang="en-GB"/>
        </a:p>
      </dgm:t>
    </dgm:pt>
    <dgm:pt modelId="{21461AD5-F9FE-4C57-B3A1-D5AB4FD2B134}" type="pres">
      <dgm:prSet presAssocID="{15D98433-931A-45A1-9C1C-5AFD7B989D21}" presName="Name9" presStyleLbl="parChTrans1D2" presStyleIdx="6" presStyleCnt="7"/>
      <dgm:spPr/>
      <dgm:t>
        <a:bodyPr/>
        <a:lstStyle/>
        <a:p>
          <a:endParaRPr lang="en-GB"/>
        </a:p>
      </dgm:t>
    </dgm:pt>
    <dgm:pt modelId="{3104F5B3-0668-42B3-B531-A2040AAF988E}" type="pres">
      <dgm:prSet presAssocID="{15D98433-931A-45A1-9C1C-5AFD7B989D21}" presName="connTx" presStyleLbl="parChTrans1D2" presStyleIdx="6" presStyleCnt="7"/>
      <dgm:spPr/>
      <dgm:t>
        <a:bodyPr/>
        <a:lstStyle/>
        <a:p>
          <a:endParaRPr lang="en-GB"/>
        </a:p>
      </dgm:t>
    </dgm:pt>
    <dgm:pt modelId="{7A28C5FB-0A58-48BA-9BCB-1F5C23A756ED}" type="pres">
      <dgm:prSet presAssocID="{496FF930-CC28-47C8-AC3A-90A748082339}" presName="node" presStyleLbl="node1" presStyleIdx="6" presStyleCnt="7">
        <dgm:presLayoutVars>
          <dgm:bulletEnabled val="1"/>
        </dgm:presLayoutVars>
      </dgm:prSet>
      <dgm:spPr/>
      <dgm:t>
        <a:bodyPr/>
        <a:lstStyle/>
        <a:p>
          <a:endParaRPr lang="en-GB"/>
        </a:p>
      </dgm:t>
    </dgm:pt>
  </dgm:ptLst>
  <dgm:cxnLst>
    <dgm:cxn modelId="{F7AF5898-4C02-4FCB-B3E9-8909CC7132A3}" type="presOf" srcId="{7EBD91A1-490D-435D-8D1B-78A8A74D2F11}" destId="{4E8E5BAB-1BFF-407F-AC20-59F648221148}" srcOrd="0" destOrd="0" presId="urn:microsoft.com/office/officeart/2005/8/layout/radial1"/>
    <dgm:cxn modelId="{5FDC9FB7-010F-41CE-9F0D-1FFA61749622}" type="presOf" srcId="{60A05717-5145-45EE-883B-283EA927B062}" destId="{B03FA7CD-C30C-4493-ACC9-AC63CAE16E3B}" srcOrd="1" destOrd="0" presId="urn:microsoft.com/office/officeart/2005/8/layout/radial1"/>
    <dgm:cxn modelId="{8F3E9513-46C5-4B16-ACB1-4944307568E2}" type="presOf" srcId="{E3BA5A05-D938-43A6-B15A-D3081950482F}" destId="{3E91A1E8-C865-4EA7-B3D0-2AEFC2091410}" srcOrd="0" destOrd="0" presId="urn:microsoft.com/office/officeart/2005/8/layout/radial1"/>
    <dgm:cxn modelId="{CA396E4D-08E3-4BF9-B74C-B9403FBF6724}" srcId="{70818EA6-3F85-44C8-82B4-DA6F45F7E935}" destId="{496FF930-CC28-47C8-AC3A-90A748082339}" srcOrd="6" destOrd="0" parTransId="{15D98433-931A-45A1-9C1C-5AFD7B989D21}" sibTransId="{0038C674-2D34-4420-9697-5BE920106898}"/>
    <dgm:cxn modelId="{9B6EFADC-86A5-401A-AFA5-26CDC223A59D}" type="presOf" srcId="{ADA2ED9A-8EFE-4DE9-8765-C327A6E29E06}" destId="{EC8486D5-1782-4C01-866B-88CD64D946B3}" srcOrd="0" destOrd="0" presId="urn:microsoft.com/office/officeart/2005/8/layout/radial1"/>
    <dgm:cxn modelId="{71F4BCA1-AC62-4EFC-BA7C-2FBB31B68FEE}" type="presOf" srcId="{BCFB1390-894B-4AB1-9C13-B0166690388C}" destId="{732B33D6-C9B3-4A3B-AF77-C4F21C51077D}" srcOrd="0" destOrd="0" presId="urn:microsoft.com/office/officeart/2005/8/layout/radial1"/>
    <dgm:cxn modelId="{3F3E123B-5C90-4E8D-9A01-7C83A49F0E02}" type="presOf" srcId="{983CF24F-A230-4D1A-BADE-734C990418EB}" destId="{84B6665C-F899-4525-9B11-E8D7A00D3260}" srcOrd="0" destOrd="0" presId="urn:microsoft.com/office/officeart/2005/8/layout/radial1"/>
    <dgm:cxn modelId="{D81BBE72-6F23-41AF-AF66-AA0BF85B7D01}" type="presOf" srcId="{15D98433-931A-45A1-9C1C-5AFD7B989D21}" destId="{3104F5B3-0668-42B3-B531-A2040AAF988E}" srcOrd="1" destOrd="0" presId="urn:microsoft.com/office/officeart/2005/8/layout/radial1"/>
    <dgm:cxn modelId="{07948020-A6D4-4023-86A1-CDFB02A290EE}" type="presOf" srcId="{15D98433-931A-45A1-9C1C-5AFD7B989D21}" destId="{21461AD5-F9FE-4C57-B3A1-D5AB4FD2B134}" srcOrd="0" destOrd="0" presId="urn:microsoft.com/office/officeart/2005/8/layout/radial1"/>
    <dgm:cxn modelId="{80677421-6FC5-4FD6-9D07-FEB61E815C2D}" type="presOf" srcId="{536BBDFB-4CD4-4DAA-A296-F9C00E91E83A}" destId="{0FABCCB1-32E4-4EE7-BE28-222010CC24AC}" srcOrd="0" destOrd="0" presId="urn:microsoft.com/office/officeart/2005/8/layout/radial1"/>
    <dgm:cxn modelId="{5BA1D5C5-B2C4-4054-8F2D-F9D43C0BCA40}" type="presOf" srcId="{CE530FDE-C322-49DF-9B5E-81FC161C6B6A}" destId="{EBA6D773-C051-4D05-9846-51A9CC59C445}" srcOrd="0" destOrd="0" presId="urn:microsoft.com/office/officeart/2005/8/layout/radial1"/>
    <dgm:cxn modelId="{2BDEB813-2DB0-43A0-AB18-A17E8798F1CD}" type="presOf" srcId="{70818EA6-3F85-44C8-82B4-DA6F45F7E935}" destId="{06494E80-42FB-415D-82B0-C7966220DD7D}" srcOrd="0" destOrd="0" presId="urn:microsoft.com/office/officeart/2005/8/layout/radial1"/>
    <dgm:cxn modelId="{C9CA6CEC-7125-4695-84F8-9FF082C563DD}" srcId="{70818EA6-3F85-44C8-82B4-DA6F45F7E935}" destId="{53FCE781-1D45-478D-8E2B-704313BF2154}" srcOrd="5" destOrd="0" parTransId="{536BBDFB-4CD4-4DAA-A296-F9C00E91E83A}" sibTransId="{B1F36D31-8024-4B06-BC0B-860E628AB3A1}"/>
    <dgm:cxn modelId="{E0D4D069-BA54-45D7-96AD-57025FF57F5C}" srcId="{70818EA6-3F85-44C8-82B4-DA6F45F7E935}" destId="{BCFB1390-894B-4AB1-9C13-B0166690388C}" srcOrd="1" destOrd="0" parTransId="{28AEB37A-D2CB-41C9-84EC-721E0185483D}" sibTransId="{C351ED9E-D0E0-4A02-A764-92B00EA43533}"/>
    <dgm:cxn modelId="{03C23187-B693-40B1-8984-12E80F9D17DC}" type="presOf" srcId="{536BBDFB-4CD4-4DAA-A296-F9C00E91E83A}" destId="{FF043CE8-9617-4FFA-B6CD-1AAE245351AF}" srcOrd="1" destOrd="0" presId="urn:microsoft.com/office/officeart/2005/8/layout/radial1"/>
    <dgm:cxn modelId="{2BB4D56B-9C0C-449A-BA47-18AC5E7D0DA6}" type="presOf" srcId="{E3BA5A05-D938-43A6-B15A-D3081950482F}" destId="{98AA5217-4279-4728-BB03-0508733FAD02}" srcOrd="1" destOrd="0" presId="urn:microsoft.com/office/officeart/2005/8/layout/radial1"/>
    <dgm:cxn modelId="{0EA824D2-FBF3-4BC4-9414-FE4C197D110C}" type="presOf" srcId="{D2E4A5EA-258A-410E-A8B9-83BEFBAECFBA}" destId="{EDB39A37-6C97-47A2-B6F1-FB5F02405F15}" srcOrd="0" destOrd="0" presId="urn:microsoft.com/office/officeart/2005/8/layout/radial1"/>
    <dgm:cxn modelId="{B4905E41-732B-4A57-B1B1-E64EDD6B0BD7}" type="presOf" srcId="{33361C8B-85A9-4F64-B4CF-6A8E64EF8A4F}" destId="{687EBA9A-7775-4433-83D6-196DC984D0FF}" srcOrd="0" destOrd="0" presId="urn:microsoft.com/office/officeart/2005/8/layout/radial1"/>
    <dgm:cxn modelId="{3FB7B5A0-44CE-4672-8EF4-A0D660CA335C}" srcId="{70818EA6-3F85-44C8-82B4-DA6F45F7E935}" destId="{ADA2ED9A-8EFE-4DE9-8765-C327A6E29E06}" srcOrd="0" destOrd="0" parTransId="{E3BA5A05-D938-43A6-B15A-D3081950482F}" sibTransId="{FA52B7C2-7EDF-4B0F-8B6E-18AA1813A1C6}"/>
    <dgm:cxn modelId="{04D4E9CA-BD44-4E23-BA43-A974F02ED29D}" srcId="{70818EA6-3F85-44C8-82B4-DA6F45F7E935}" destId="{78FE79F7-863E-44EA-A3F3-9E50AF535CA7}" srcOrd="3" destOrd="0" parTransId="{7EBD91A1-490D-435D-8D1B-78A8A74D2F11}" sibTransId="{A77D0DC7-3239-4A89-A9E1-AE25B836A3A2}"/>
    <dgm:cxn modelId="{A40C81E2-5275-43A1-8057-BB288BFADB3C}" type="presOf" srcId="{60A05717-5145-45EE-883B-283EA927B062}" destId="{735DD5FD-D818-46EA-B585-CA8009C91854}" srcOrd="0" destOrd="0" presId="urn:microsoft.com/office/officeart/2005/8/layout/radial1"/>
    <dgm:cxn modelId="{7CD5706C-9161-4241-8909-9CE61F24FCF9}" type="presOf" srcId="{78FE79F7-863E-44EA-A3F3-9E50AF535CA7}" destId="{2FDB83AA-9C17-41A8-BA8C-F8A23DCADE49}" srcOrd="0" destOrd="0" presId="urn:microsoft.com/office/officeart/2005/8/layout/radial1"/>
    <dgm:cxn modelId="{8DF969CB-D074-48D4-9D2F-4955992BAA0B}" type="presOf" srcId="{28AEB37A-D2CB-41C9-84EC-721E0185483D}" destId="{A061E6A3-F52A-4C6F-9387-EC1B961BF408}" srcOrd="1" destOrd="0" presId="urn:microsoft.com/office/officeart/2005/8/layout/radial1"/>
    <dgm:cxn modelId="{6522164A-077C-42C4-B45B-6DDC7C10017E}" type="presOf" srcId="{28AEB37A-D2CB-41C9-84EC-721E0185483D}" destId="{5A22D2FF-95A0-4D7C-905B-356083146825}" srcOrd="0" destOrd="0" presId="urn:microsoft.com/office/officeart/2005/8/layout/radial1"/>
    <dgm:cxn modelId="{4135F694-1648-4DB2-BB84-8ED3BB826E7D}" srcId="{70818EA6-3F85-44C8-82B4-DA6F45F7E935}" destId="{D2E4A5EA-258A-410E-A8B9-83BEFBAECFBA}" srcOrd="4" destOrd="0" parTransId="{60A05717-5145-45EE-883B-283EA927B062}" sibTransId="{6DCEA35C-87FB-4F44-B1E2-2CA181EB58FF}"/>
    <dgm:cxn modelId="{642E5725-A1B4-424D-8AC7-4E60F80E517F}" type="presOf" srcId="{53FCE781-1D45-478D-8E2B-704313BF2154}" destId="{C90C8A12-F827-4D48-B76C-BE7DC1D993CB}" srcOrd="0" destOrd="0" presId="urn:microsoft.com/office/officeart/2005/8/layout/radial1"/>
    <dgm:cxn modelId="{E9407490-4F5A-47B3-A759-A3383F47D175}" type="presOf" srcId="{496FF930-CC28-47C8-AC3A-90A748082339}" destId="{7A28C5FB-0A58-48BA-9BCB-1F5C23A756ED}" srcOrd="0" destOrd="0" presId="urn:microsoft.com/office/officeart/2005/8/layout/radial1"/>
    <dgm:cxn modelId="{B2A42F88-8B68-4EF1-9CD5-7130E1630CAD}" type="presOf" srcId="{CE530FDE-C322-49DF-9B5E-81FC161C6B6A}" destId="{34F20181-71FD-498E-8E74-EB06D3609356}" srcOrd="1" destOrd="0" presId="urn:microsoft.com/office/officeart/2005/8/layout/radial1"/>
    <dgm:cxn modelId="{4B431951-53E6-4C67-9E73-5F4D3D8367AE}" srcId="{70818EA6-3F85-44C8-82B4-DA6F45F7E935}" destId="{33361C8B-85A9-4F64-B4CF-6A8E64EF8A4F}" srcOrd="2" destOrd="0" parTransId="{CE530FDE-C322-49DF-9B5E-81FC161C6B6A}" sibTransId="{2096FD30-373F-43F3-8111-9C9648C675D1}"/>
    <dgm:cxn modelId="{2B29B898-E2BB-4210-8A2F-0D7720F06906}" type="presOf" srcId="{7EBD91A1-490D-435D-8D1B-78A8A74D2F11}" destId="{746C6258-7097-472E-80C7-3A87F059D290}" srcOrd="1" destOrd="0" presId="urn:microsoft.com/office/officeart/2005/8/layout/radial1"/>
    <dgm:cxn modelId="{BC23CF2B-2624-46B7-BE98-CA0D631CA200}" srcId="{983CF24F-A230-4D1A-BADE-734C990418EB}" destId="{70818EA6-3F85-44C8-82B4-DA6F45F7E935}" srcOrd="0" destOrd="0" parTransId="{731120C5-A444-47CF-B888-E1A11ED408AA}" sibTransId="{BF00D006-C420-4D71-80B2-21C477ABEA41}"/>
    <dgm:cxn modelId="{678CF67D-2C46-4F0D-82B1-00C1E5F53AFE}" type="presParOf" srcId="{84B6665C-F899-4525-9B11-E8D7A00D3260}" destId="{06494E80-42FB-415D-82B0-C7966220DD7D}" srcOrd="0" destOrd="0" presId="urn:microsoft.com/office/officeart/2005/8/layout/radial1"/>
    <dgm:cxn modelId="{D75C7854-3405-491D-9C95-F1CB98D9592D}" type="presParOf" srcId="{84B6665C-F899-4525-9B11-E8D7A00D3260}" destId="{3E91A1E8-C865-4EA7-B3D0-2AEFC2091410}" srcOrd="1" destOrd="0" presId="urn:microsoft.com/office/officeart/2005/8/layout/radial1"/>
    <dgm:cxn modelId="{3AB1C0E3-534C-4484-9692-525FE5837530}" type="presParOf" srcId="{3E91A1E8-C865-4EA7-B3D0-2AEFC2091410}" destId="{98AA5217-4279-4728-BB03-0508733FAD02}" srcOrd="0" destOrd="0" presId="urn:microsoft.com/office/officeart/2005/8/layout/radial1"/>
    <dgm:cxn modelId="{EB5A2940-6744-4A6C-BD77-009F83CA1C35}" type="presParOf" srcId="{84B6665C-F899-4525-9B11-E8D7A00D3260}" destId="{EC8486D5-1782-4C01-866B-88CD64D946B3}" srcOrd="2" destOrd="0" presId="urn:microsoft.com/office/officeart/2005/8/layout/radial1"/>
    <dgm:cxn modelId="{26ADCFDD-6C55-404B-B435-228AD2859615}" type="presParOf" srcId="{84B6665C-F899-4525-9B11-E8D7A00D3260}" destId="{5A22D2FF-95A0-4D7C-905B-356083146825}" srcOrd="3" destOrd="0" presId="urn:microsoft.com/office/officeart/2005/8/layout/radial1"/>
    <dgm:cxn modelId="{955C8120-C902-4331-A946-A166BECC1C99}" type="presParOf" srcId="{5A22D2FF-95A0-4D7C-905B-356083146825}" destId="{A061E6A3-F52A-4C6F-9387-EC1B961BF408}" srcOrd="0" destOrd="0" presId="urn:microsoft.com/office/officeart/2005/8/layout/radial1"/>
    <dgm:cxn modelId="{34484064-8D75-472A-A19B-330377442C5D}" type="presParOf" srcId="{84B6665C-F899-4525-9B11-E8D7A00D3260}" destId="{732B33D6-C9B3-4A3B-AF77-C4F21C51077D}" srcOrd="4" destOrd="0" presId="urn:microsoft.com/office/officeart/2005/8/layout/radial1"/>
    <dgm:cxn modelId="{1C452A9F-C6E4-453D-8D20-793D0E8E91C9}" type="presParOf" srcId="{84B6665C-F899-4525-9B11-E8D7A00D3260}" destId="{EBA6D773-C051-4D05-9846-51A9CC59C445}" srcOrd="5" destOrd="0" presId="urn:microsoft.com/office/officeart/2005/8/layout/radial1"/>
    <dgm:cxn modelId="{EDA86F76-03F5-4640-AC36-F14D05613A25}" type="presParOf" srcId="{EBA6D773-C051-4D05-9846-51A9CC59C445}" destId="{34F20181-71FD-498E-8E74-EB06D3609356}" srcOrd="0" destOrd="0" presId="urn:microsoft.com/office/officeart/2005/8/layout/radial1"/>
    <dgm:cxn modelId="{BAC91412-AF3B-41FD-80ED-1813343D70CA}" type="presParOf" srcId="{84B6665C-F899-4525-9B11-E8D7A00D3260}" destId="{687EBA9A-7775-4433-83D6-196DC984D0FF}" srcOrd="6" destOrd="0" presId="urn:microsoft.com/office/officeart/2005/8/layout/radial1"/>
    <dgm:cxn modelId="{92A02E0B-F6BC-4802-99F1-3F3DBAD3A62B}" type="presParOf" srcId="{84B6665C-F899-4525-9B11-E8D7A00D3260}" destId="{4E8E5BAB-1BFF-407F-AC20-59F648221148}" srcOrd="7" destOrd="0" presId="urn:microsoft.com/office/officeart/2005/8/layout/radial1"/>
    <dgm:cxn modelId="{EF105259-4A31-4DE2-9CD2-B6E0D9742CC3}" type="presParOf" srcId="{4E8E5BAB-1BFF-407F-AC20-59F648221148}" destId="{746C6258-7097-472E-80C7-3A87F059D290}" srcOrd="0" destOrd="0" presId="urn:microsoft.com/office/officeart/2005/8/layout/radial1"/>
    <dgm:cxn modelId="{2EAD353B-DDA6-4C21-80FB-FCDC06183B1D}" type="presParOf" srcId="{84B6665C-F899-4525-9B11-E8D7A00D3260}" destId="{2FDB83AA-9C17-41A8-BA8C-F8A23DCADE49}" srcOrd="8" destOrd="0" presId="urn:microsoft.com/office/officeart/2005/8/layout/radial1"/>
    <dgm:cxn modelId="{262EED03-07AB-4C98-BEA2-375B01CED2D4}" type="presParOf" srcId="{84B6665C-F899-4525-9B11-E8D7A00D3260}" destId="{735DD5FD-D818-46EA-B585-CA8009C91854}" srcOrd="9" destOrd="0" presId="urn:microsoft.com/office/officeart/2005/8/layout/radial1"/>
    <dgm:cxn modelId="{629E4A30-3C37-4087-B83E-FAD54D973392}" type="presParOf" srcId="{735DD5FD-D818-46EA-B585-CA8009C91854}" destId="{B03FA7CD-C30C-4493-ACC9-AC63CAE16E3B}" srcOrd="0" destOrd="0" presId="urn:microsoft.com/office/officeart/2005/8/layout/radial1"/>
    <dgm:cxn modelId="{EC9F9679-2E8E-46D1-90EC-10E2EE2AFA7E}" type="presParOf" srcId="{84B6665C-F899-4525-9B11-E8D7A00D3260}" destId="{EDB39A37-6C97-47A2-B6F1-FB5F02405F15}" srcOrd="10" destOrd="0" presId="urn:microsoft.com/office/officeart/2005/8/layout/radial1"/>
    <dgm:cxn modelId="{1614C7E1-B7DC-42DA-8994-145A28B632E7}" type="presParOf" srcId="{84B6665C-F899-4525-9B11-E8D7A00D3260}" destId="{0FABCCB1-32E4-4EE7-BE28-222010CC24AC}" srcOrd="11" destOrd="0" presId="urn:microsoft.com/office/officeart/2005/8/layout/radial1"/>
    <dgm:cxn modelId="{4D85D3FB-02E3-4A98-8303-A767C4527FF9}" type="presParOf" srcId="{0FABCCB1-32E4-4EE7-BE28-222010CC24AC}" destId="{FF043CE8-9617-4FFA-B6CD-1AAE245351AF}" srcOrd="0" destOrd="0" presId="urn:microsoft.com/office/officeart/2005/8/layout/radial1"/>
    <dgm:cxn modelId="{7E8C2707-5356-41E4-B321-18798D7E2A26}" type="presParOf" srcId="{84B6665C-F899-4525-9B11-E8D7A00D3260}" destId="{C90C8A12-F827-4D48-B76C-BE7DC1D993CB}" srcOrd="12" destOrd="0" presId="urn:microsoft.com/office/officeart/2005/8/layout/radial1"/>
    <dgm:cxn modelId="{C32202F2-6E3E-4BC6-B3AD-E48ED46A47C1}" type="presParOf" srcId="{84B6665C-F899-4525-9B11-E8D7A00D3260}" destId="{21461AD5-F9FE-4C57-B3A1-D5AB4FD2B134}" srcOrd="13" destOrd="0" presId="urn:microsoft.com/office/officeart/2005/8/layout/radial1"/>
    <dgm:cxn modelId="{462211CA-37ED-449A-8733-326BB998F33F}" type="presParOf" srcId="{21461AD5-F9FE-4C57-B3A1-D5AB4FD2B134}" destId="{3104F5B3-0668-42B3-B531-A2040AAF988E}" srcOrd="0" destOrd="0" presId="urn:microsoft.com/office/officeart/2005/8/layout/radial1"/>
    <dgm:cxn modelId="{A08B0C89-9FB9-46EB-A545-3FD7D0C984C3}" type="presParOf" srcId="{84B6665C-F899-4525-9B11-E8D7A00D3260}" destId="{7A28C5FB-0A58-48BA-9BCB-1F5C23A756ED}"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83CF24F-A230-4D1A-BADE-734C990418EB}" type="doc">
      <dgm:prSet loTypeId="urn:microsoft.com/office/officeart/2005/8/layout/radial1" loCatId="relationship" qsTypeId="urn:microsoft.com/office/officeart/2005/8/quickstyle/simple3" qsCatId="simple" csTypeId="urn:microsoft.com/office/officeart/2005/8/colors/colorful5" csCatId="colorful" phldr="1"/>
      <dgm:spPr/>
      <dgm:t>
        <a:bodyPr/>
        <a:lstStyle/>
        <a:p>
          <a:endParaRPr lang="en-GB"/>
        </a:p>
      </dgm:t>
    </dgm:pt>
    <dgm:pt modelId="{70818EA6-3F85-44C8-82B4-DA6F45F7E935}">
      <dgm:prSet phldrT="[Text]"/>
      <dgm:spPr/>
      <dgm:t>
        <a:bodyPr/>
        <a:lstStyle/>
        <a:p>
          <a:r>
            <a:rPr lang="en-GB" dirty="0" smtClean="0">
              <a:latin typeface="Arial" pitchFamily="34" charset="0"/>
              <a:cs typeface="Arial" pitchFamily="34" charset="0"/>
            </a:rPr>
            <a:t>Nature / nurture</a:t>
          </a:r>
          <a:endParaRPr lang="en-GB" dirty="0">
            <a:latin typeface="Arial" pitchFamily="34" charset="0"/>
            <a:cs typeface="Arial" pitchFamily="34" charset="0"/>
          </a:endParaRPr>
        </a:p>
      </dgm:t>
    </dgm:pt>
    <dgm:pt modelId="{731120C5-A444-47CF-B888-E1A11ED408AA}" type="par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BF00D006-C420-4D71-80B2-21C477ABEA41}" type="sib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9E4EF9AB-C5EB-428E-9204-DD509EB435EA}">
      <dgm:prSet/>
      <dgm:spPr/>
      <dgm:t>
        <a:bodyPr/>
        <a:lstStyle/>
        <a:p>
          <a:r>
            <a:rPr lang="en-GB" b="1" u="sng" dirty="0" smtClean="0">
              <a:latin typeface="Arial" pitchFamily="34" charset="0"/>
              <a:cs typeface="Arial" pitchFamily="34" charset="0"/>
            </a:rPr>
            <a:t>Free Will / Determinism</a:t>
          </a:r>
        </a:p>
        <a:p>
          <a:r>
            <a:rPr lang="en-GB" dirty="0" smtClean="0">
              <a:latin typeface="Arial" pitchFamily="34" charset="0"/>
              <a:cs typeface="Arial" pitchFamily="34" charset="0"/>
            </a:rPr>
            <a:t>Determinism can be linked to nature because both focus on establishing cause and effect, particularly when investigating genetics. Nurture also tends to be deterministic as behaviourist research believes that factors in the environment can be isolated and understood to be directly causing behaviour.</a:t>
          </a:r>
          <a:endParaRPr lang="en-GB" dirty="0">
            <a:latin typeface="Arial" pitchFamily="34" charset="0"/>
            <a:cs typeface="Arial" pitchFamily="34" charset="0"/>
          </a:endParaRPr>
        </a:p>
      </dgm:t>
    </dgm:pt>
    <dgm:pt modelId="{BF99B588-B120-4A47-904F-D8F2AC3F50C4}" type="parTrans" cxnId="{A73898AC-D5F1-4C11-96A2-6AC93F00A5CF}">
      <dgm:prSet/>
      <dgm:spPr/>
      <dgm:t>
        <a:bodyPr/>
        <a:lstStyle/>
        <a:p>
          <a:endParaRPr lang="en-GB">
            <a:latin typeface="Arial" pitchFamily="34" charset="0"/>
            <a:cs typeface="Arial" pitchFamily="34" charset="0"/>
          </a:endParaRPr>
        </a:p>
      </dgm:t>
    </dgm:pt>
    <dgm:pt modelId="{0529EB4D-317D-432D-9C07-41F644A38C0B}" type="sibTrans" cxnId="{A73898AC-D5F1-4C11-96A2-6AC93F00A5CF}">
      <dgm:prSet/>
      <dgm:spPr/>
      <dgm:t>
        <a:bodyPr/>
        <a:lstStyle/>
        <a:p>
          <a:endParaRPr lang="en-GB">
            <a:latin typeface="Arial" pitchFamily="34" charset="0"/>
            <a:cs typeface="Arial" pitchFamily="34" charset="0"/>
          </a:endParaRPr>
        </a:p>
      </dgm:t>
    </dgm:pt>
    <dgm:pt modelId="{0C4AE298-0C50-41DE-A2F6-AF36B8BF6136}">
      <dgm:prSet/>
      <dgm:spPr/>
      <dgm:t>
        <a:bodyPr/>
        <a:lstStyle/>
        <a:p>
          <a:r>
            <a:rPr lang="en-GB" b="1" u="sng" dirty="0" smtClean="0">
              <a:latin typeface="Arial" pitchFamily="34" charset="0"/>
              <a:cs typeface="Arial" pitchFamily="34" charset="0"/>
            </a:rPr>
            <a:t>Reductionism / Holism</a:t>
          </a:r>
        </a:p>
        <a:p>
          <a:r>
            <a:rPr lang="en-GB" dirty="0" smtClean="0">
              <a:latin typeface="Arial" pitchFamily="34" charset="0"/>
              <a:cs typeface="Arial" pitchFamily="34" charset="0"/>
            </a:rPr>
            <a:t>The nature view is reductionist because it focuses on establishing cause and effect, particularly when investigating genetics. Nurture also tends to be reductionist as it suggests that upbringing and the environment directly cause behaviour, and this ignores the impact of personality.</a:t>
          </a:r>
          <a:endParaRPr lang="en-GB" dirty="0">
            <a:latin typeface="Arial" pitchFamily="34" charset="0"/>
            <a:cs typeface="Arial" pitchFamily="34" charset="0"/>
          </a:endParaRPr>
        </a:p>
      </dgm:t>
    </dgm:pt>
    <dgm:pt modelId="{8E1EB55C-3C89-45FE-96AB-31C478E10588}" type="parTrans" cxnId="{45E54FC7-62C5-4DFD-9505-260D91081C67}">
      <dgm:prSet/>
      <dgm:spPr/>
      <dgm:t>
        <a:bodyPr/>
        <a:lstStyle/>
        <a:p>
          <a:endParaRPr lang="en-GB">
            <a:latin typeface="Arial" pitchFamily="34" charset="0"/>
            <a:cs typeface="Arial" pitchFamily="34" charset="0"/>
          </a:endParaRPr>
        </a:p>
      </dgm:t>
    </dgm:pt>
    <dgm:pt modelId="{97AE127F-DFF5-4702-98D8-5B2664D34BDF}" type="sibTrans" cxnId="{45E54FC7-62C5-4DFD-9505-260D91081C67}">
      <dgm:prSet/>
      <dgm:spPr/>
      <dgm:t>
        <a:bodyPr/>
        <a:lstStyle/>
        <a:p>
          <a:endParaRPr lang="en-GB">
            <a:latin typeface="Arial" pitchFamily="34" charset="0"/>
            <a:cs typeface="Arial" pitchFamily="34" charset="0"/>
          </a:endParaRPr>
        </a:p>
      </dgm:t>
    </dgm:pt>
    <dgm:pt modelId="{695957B4-DFC1-466D-8D7F-FDBB23F5C225}">
      <dgm:prSet/>
      <dgm:spPr/>
      <dgm:t>
        <a:bodyPr/>
        <a:lstStyle/>
        <a:p>
          <a:r>
            <a:rPr lang="en-GB" b="1" u="sng" dirty="0" smtClean="0">
              <a:latin typeface="Arial" pitchFamily="34" charset="0"/>
              <a:cs typeface="Arial" pitchFamily="34" charset="0"/>
            </a:rPr>
            <a:t>Individual / Situational Explanations</a:t>
          </a:r>
        </a:p>
        <a:p>
          <a:r>
            <a:rPr lang="en-GB" dirty="0" smtClean="0">
              <a:latin typeface="Arial" pitchFamily="34" charset="0"/>
              <a:cs typeface="Arial" pitchFamily="34" charset="0"/>
            </a:rPr>
            <a:t>Individual explanations often assume that behaviour is innate and that the nurture side of the debate is true. By using a situational explanation researchers assume that the environment determines behaviour and therefore the nurture side of the nature/nurture debate is favoured.</a:t>
          </a:r>
          <a:endParaRPr lang="en-GB" dirty="0">
            <a:latin typeface="Arial" pitchFamily="34" charset="0"/>
            <a:cs typeface="Arial" pitchFamily="34" charset="0"/>
          </a:endParaRPr>
        </a:p>
      </dgm:t>
    </dgm:pt>
    <dgm:pt modelId="{C8D341F1-9EC4-45F1-BF00-12F778F1685C}" type="parTrans" cxnId="{7A0CC63A-E226-47F9-ADD9-92F65033CEEC}">
      <dgm:prSet/>
      <dgm:spPr/>
      <dgm:t>
        <a:bodyPr/>
        <a:lstStyle/>
        <a:p>
          <a:endParaRPr lang="en-GB">
            <a:latin typeface="Arial" pitchFamily="34" charset="0"/>
            <a:cs typeface="Arial" pitchFamily="34" charset="0"/>
          </a:endParaRPr>
        </a:p>
      </dgm:t>
    </dgm:pt>
    <dgm:pt modelId="{C10C4C76-BB76-408D-AA56-554F3F63F583}" type="sibTrans" cxnId="{7A0CC63A-E226-47F9-ADD9-92F65033CEEC}">
      <dgm:prSet/>
      <dgm:spPr/>
      <dgm:t>
        <a:bodyPr/>
        <a:lstStyle/>
        <a:p>
          <a:endParaRPr lang="en-GB">
            <a:latin typeface="Arial" pitchFamily="34" charset="0"/>
            <a:cs typeface="Arial" pitchFamily="34" charset="0"/>
          </a:endParaRPr>
        </a:p>
      </dgm:t>
    </dgm:pt>
    <dgm:pt modelId="{96C85E35-42DF-49A4-A5F5-3580097B0210}">
      <dgm:prSet/>
      <dgm:spPr/>
      <dgm:t>
        <a:bodyPr/>
        <a:lstStyle/>
        <a:p>
          <a:r>
            <a:rPr lang="en-GB" b="1" u="sng" dirty="0" smtClean="0">
              <a:latin typeface="Arial" pitchFamily="34" charset="0"/>
              <a:cs typeface="Arial" pitchFamily="34" charset="0"/>
            </a:rPr>
            <a:t>Usefulness</a:t>
          </a:r>
        </a:p>
        <a:p>
          <a:r>
            <a:rPr lang="en-GB" dirty="0" smtClean="0">
              <a:latin typeface="Arial" pitchFamily="34" charset="0"/>
              <a:cs typeface="Arial" pitchFamily="34" charset="0"/>
            </a:rPr>
            <a:t>Taking the nature view is useful as it allows for nomothetic treatments to be designed. Taking the nurture view is useful in generating treatments which can be used by parents and schools.</a:t>
          </a:r>
          <a:endParaRPr lang="en-GB" dirty="0">
            <a:latin typeface="Arial" pitchFamily="34" charset="0"/>
            <a:cs typeface="Arial" pitchFamily="34" charset="0"/>
          </a:endParaRPr>
        </a:p>
      </dgm:t>
    </dgm:pt>
    <dgm:pt modelId="{FADF95EC-FEE9-4E6E-968F-49917CEFC254}" type="parTrans" cxnId="{A6117014-EAFA-45DC-A981-0856432BF975}">
      <dgm:prSet/>
      <dgm:spPr/>
      <dgm:t>
        <a:bodyPr/>
        <a:lstStyle/>
        <a:p>
          <a:endParaRPr lang="en-GB">
            <a:latin typeface="Arial" pitchFamily="34" charset="0"/>
            <a:cs typeface="Arial" pitchFamily="34" charset="0"/>
          </a:endParaRPr>
        </a:p>
      </dgm:t>
    </dgm:pt>
    <dgm:pt modelId="{42DBB978-FB0E-4579-AC25-2BAF2593EE06}" type="sibTrans" cxnId="{A6117014-EAFA-45DC-A981-0856432BF975}">
      <dgm:prSet/>
      <dgm:spPr/>
      <dgm:t>
        <a:bodyPr/>
        <a:lstStyle/>
        <a:p>
          <a:endParaRPr lang="en-GB">
            <a:latin typeface="Arial" pitchFamily="34" charset="0"/>
            <a:cs typeface="Arial" pitchFamily="34" charset="0"/>
          </a:endParaRPr>
        </a:p>
      </dgm:t>
    </dgm:pt>
    <dgm:pt modelId="{F1122794-6D00-41EB-8DF1-A45784937BD8}">
      <dgm:prSet/>
      <dgm:spPr/>
      <dgm:t>
        <a:bodyPr/>
        <a:lstStyle/>
        <a:p>
          <a:r>
            <a:rPr lang="en-GB" b="1" u="sng" dirty="0" smtClean="0">
              <a:latin typeface="Arial" pitchFamily="34" charset="0"/>
              <a:cs typeface="Arial" pitchFamily="34" charset="0"/>
            </a:rPr>
            <a:t>Ethics</a:t>
          </a:r>
        </a:p>
        <a:p>
          <a:r>
            <a:rPr lang="en-GB" dirty="0" smtClean="0">
              <a:latin typeface="Arial" pitchFamily="34" charset="0"/>
              <a:cs typeface="Arial" pitchFamily="34" charset="0"/>
            </a:rPr>
            <a:t>Taking the nature view has the danger of causing psychological harm due to the implications research may have such as suggesting genetic causes of behaviour which a person can do nothing about. Taking the nurture view may cause psychological harm as it may blame mental health / crime on a poor upbringing</a:t>
          </a:r>
          <a:endParaRPr lang="en-GB" dirty="0">
            <a:latin typeface="Arial" pitchFamily="34" charset="0"/>
            <a:cs typeface="Arial" pitchFamily="34" charset="0"/>
          </a:endParaRPr>
        </a:p>
      </dgm:t>
    </dgm:pt>
    <dgm:pt modelId="{AC70DA71-2A9C-4D3F-9584-6112500C9764}" type="parTrans" cxnId="{5D65D14F-2944-4015-AEA3-DD74E46BD27F}">
      <dgm:prSet/>
      <dgm:spPr/>
      <dgm:t>
        <a:bodyPr/>
        <a:lstStyle/>
        <a:p>
          <a:endParaRPr lang="en-GB">
            <a:latin typeface="Arial" pitchFamily="34" charset="0"/>
            <a:cs typeface="Arial" pitchFamily="34" charset="0"/>
          </a:endParaRPr>
        </a:p>
      </dgm:t>
    </dgm:pt>
    <dgm:pt modelId="{1D999D0C-CEB1-4DA2-B251-3E8690C12720}" type="sibTrans" cxnId="{5D65D14F-2944-4015-AEA3-DD74E46BD27F}">
      <dgm:prSet/>
      <dgm:spPr/>
      <dgm:t>
        <a:bodyPr/>
        <a:lstStyle/>
        <a:p>
          <a:endParaRPr lang="en-GB">
            <a:latin typeface="Arial" pitchFamily="34" charset="0"/>
            <a:cs typeface="Arial" pitchFamily="34" charset="0"/>
          </a:endParaRPr>
        </a:p>
      </dgm:t>
    </dgm:pt>
    <dgm:pt modelId="{6AF1D3F3-1A85-4990-BBD7-218679DFCA29}">
      <dgm:prSet/>
      <dgm:spPr/>
      <dgm:t>
        <a:bodyPr/>
        <a:lstStyle/>
        <a:p>
          <a:r>
            <a:rPr lang="en-GB" b="1" u="sng" dirty="0" smtClean="0">
              <a:latin typeface="Arial" pitchFamily="34" charset="0"/>
              <a:cs typeface="Arial" pitchFamily="34" charset="0"/>
            </a:rPr>
            <a:t>Socially Sensitive Research</a:t>
          </a:r>
        </a:p>
        <a:p>
          <a:r>
            <a:rPr lang="en-GB" dirty="0" smtClean="0">
              <a:latin typeface="Arial" pitchFamily="34" charset="0"/>
              <a:cs typeface="Arial" pitchFamily="34" charset="0"/>
            </a:rPr>
            <a:t>A lot of socially sensitive research is about the genetic basis of behaviour and so is the nature side of debate.</a:t>
          </a:r>
          <a:endParaRPr lang="en-GB" dirty="0">
            <a:latin typeface="Arial" pitchFamily="34" charset="0"/>
            <a:cs typeface="Arial" pitchFamily="34" charset="0"/>
          </a:endParaRPr>
        </a:p>
      </dgm:t>
    </dgm:pt>
    <dgm:pt modelId="{CF645072-BE5C-41C7-B297-AD5D5477B06A}" type="parTrans" cxnId="{8D52C8CA-29C6-4950-BACF-F99A15865F5A}">
      <dgm:prSet/>
      <dgm:spPr/>
      <dgm:t>
        <a:bodyPr/>
        <a:lstStyle/>
        <a:p>
          <a:endParaRPr lang="en-GB">
            <a:latin typeface="Arial" pitchFamily="34" charset="0"/>
            <a:cs typeface="Arial" pitchFamily="34" charset="0"/>
          </a:endParaRPr>
        </a:p>
      </dgm:t>
    </dgm:pt>
    <dgm:pt modelId="{003B55EB-0D98-4FCE-8CC8-395B67FBF47B}" type="sibTrans" cxnId="{8D52C8CA-29C6-4950-BACF-F99A15865F5A}">
      <dgm:prSet/>
      <dgm:spPr/>
      <dgm:t>
        <a:bodyPr/>
        <a:lstStyle/>
        <a:p>
          <a:endParaRPr lang="en-GB">
            <a:latin typeface="Arial" pitchFamily="34" charset="0"/>
            <a:cs typeface="Arial" pitchFamily="34" charset="0"/>
          </a:endParaRPr>
        </a:p>
      </dgm:t>
    </dgm:pt>
    <dgm:pt modelId="{0ABE6578-BD75-4439-8AB7-28C72DE53507}">
      <dgm:prSet/>
      <dgm:spPr/>
      <dgm:t>
        <a:bodyPr/>
        <a:lstStyle/>
        <a:p>
          <a:r>
            <a:rPr lang="en-GB" b="1" u="sng" dirty="0" smtClean="0">
              <a:latin typeface="Arial" pitchFamily="34" charset="0"/>
              <a:cs typeface="Arial" pitchFamily="34" charset="0"/>
            </a:rPr>
            <a:t>Psych as a Science</a:t>
          </a:r>
        </a:p>
        <a:p>
          <a:r>
            <a:rPr lang="en-GB" dirty="0" smtClean="0">
              <a:latin typeface="Arial" pitchFamily="34" charset="0"/>
              <a:cs typeface="Arial" pitchFamily="34" charset="0"/>
            </a:rPr>
            <a:t>The nature view links with Psychology as a science because it wants behaviour to be predictable and uses a scientific approach to explain human behaviour.</a:t>
          </a:r>
          <a:endParaRPr lang="en-GB" dirty="0">
            <a:latin typeface="Arial" pitchFamily="34" charset="0"/>
            <a:cs typeface="Arial" pitchFamily="34" charset="0"/>
          </a:endParaRPr>
        </a:p>
      </dgm:t>
    </dgm:pt>
    <dgm:pt modelId="{2B845654-DA41-4536-A35C-D67AC5B4169C}" type="parTrans" cxnId="{53C413AA-DA07-4891-9A04-22794A99F5BC}">
      <dgm:prSet/>
      <dgm:spPr/>
      <dgm:t>
        <a:bodyPr/>
        <a:lstStyle/>
        <a:p>
          <a:endParaRPr lang="en-GB">
            <a:latin typeface="Arial" pitchFamily="34" charset="0"/>
            <a:cs typeface="Arial" pitchFamily="34" charset="0"/>
          </a:endParaRPr>
        </a:p>
      </dgm:t>
    </dgm:pt>
    <dgm:pt modelId="{16DBB687-3DA1-4F7B-B69F-DE5746DB3D03}" type="sibTrans" cxnId="{53C413AA-DA07-4891-9A04-22794A99F5BC}">
      <dgm:prSet/>
      <dgm:spPr/>
      <dgm:t>
        <a:bodyPr/>
        <a:lstStyle/>
        <a:p>
          <a:endParaRPr lang="en-GB">
            <a:latin typeface="Arial" pitchFamily="34" charset="0"/>
            <a:cs typeface="Arial" pitchFamily="34" charset="0"/>
          </a:endParaRPr>
        </a:p>
      </dgm:t>
    </dgm:pt>
    <dgm:pt modelId="{84B6665C-F899-4525-9B11-E8D7A00D3260}" type="pres">
      <dgm:prSet presAssocID="{983CF24F-A230-4D1A-BADE-734C990418EB}" presName="cycle" presStyleCnt="0">
        <dgm:presLayoutVars>
          <dgm:chMax val="1"/>
          <dgm:dir/>
          <dgm:animLvl val="ctr"/>
          <dgm:resizeHandles val="exact"/>
        </dgm:presLayoutVars>
      </dgm:prSet>
      <dgm:spPr/>
      <dgm:t>
        <a:bodyPr/>
        <a:lstStyle/>
        <a:p>
          <a:endParaRPr lang="en-GB"/>
        </a:p>
      </dgm:t>
    </dgm:pt>
    <dgm:pt modelId="{06494E80-42FB-415D-82B0-C7966220DD7D}" type="pres">
      <dgm:prSet presAssocID="{70818EA6-3F85-44C8-82B4-DA6F45F7E935}" presName="centerShape" presStyleLbl="node0" presStyleIdx="0" presStyleCnt="1" custScaleX="155809" custScaleY="138914"/>
      <dgm:spPr/>
      <dgm:t>
        <a:bodyPr/>
        <a:lstStyle/>
        <a:p>
          <a:endParaRPr lang="en-GB"/>
        </a:p>
      </dgm:t>
    </dgm:pt>
    <dgm:pt modelId="{D3F73194-C5EE-4F7B-8D9E-D659356B2D62}" type="pres">
      <dgm:prSet presAssocID="{BF99B588-B120-4A47-904F-D8F2AC3F50C4}" presName="Name9" presStyleLbl="parChTrans1D2" presStyleIdx="0" presStyleCnt="7"/>
      <dgm:spPr/>
      <dgm:t>
        <a:bodyPr/>
        <a:lstStyle/>
        <a:p>
          <a:endParaRPr lang="en-GB"/>
        </a:p>
      </dgm:t>
    </dgm:pt>
    <dgm:pt modelId="{282F66B8-0D72-4DD5-B939-E82ED442A761}" type="pres">
      <dgm:prSet presAssocID="{BF99B588-B120-4A47-904F-D8F2AC3F50C4}" presName="connTx" presStyleLbl="parChTrans1D2" presStyleIdx="0" presStyleCnt="7"/>
      <dgm:spPr/>
      <dgm:t>
        <a:bodyPr/>
        <a:lstStyle/>
        <a:p>
          <a:endParaRPr lang="en-GB"/>
        </a:p>
      </dgm:t>
    </dgm:pt>
    <dgm:pt modelId="{86FD1AAF-8633-449C-BF72-0B6E86879130}" type="pres">
      <dgm:prSet presAssocID="{9E4EF9AB-C5EB-428E-9204-DD509EB435EA}" presName="node" presStyleLbl="node1" presStyleIdx="0" presStyleCnt="7">
        <dgm:presLayoutVars>
          <dgm:bulletEnabled val="1"/>
        </dgm:presLayoutVars>
      </dgm:prSet>
      <dgm:spPr/>
      <dgm:t>
        <a:bodyPr/>
        <a:lstStyle/>
        <a:p>
          <a:endParaRPr lang="en-GB"/>
        </a:p>
      </dgm:t>
    </dgm:pt>
    <dgm:pt modelId="{EDEF1F6F-F5A5-42DF-B0A4-5D5858831735}" type="pres">
      <dgm:prSet presAssocID="{8E1EB55C-3C89-45FE-96AB-31C478E10588}" presName="Name9" presStyleLbl="parChTrans1D2" presStyleIdx="1" presStyleCnt="7"/>
      <dgm:spPr/>
      <dgm:t>
        <a:bodyPr/>
        <a:lstStyle/>
        <a:p>
          <a:endParaRPr lang="en-GB"/>
        </a:p>
      </dgm:t>
    </dgm:pt>
    <dgm:pt modelId="{9B9ABB92-30AD-4466-B0F5-7A90C4432C10}" type="pres">
      <dgm:prSet presAssocID="{8E1EB55C-3C89-45FE-96AB-31C478E10588}" presName="connTx" presStyleLbl="parChTrans1D2" presStyleIdx="1" presStyleCnt="7"/>
      <dgm:spPr/>
      <dgm:t>
        <a:bodyPr/>
        <a:lstStyle/>
        <a:p>
          <a:endParaRPr lang="en-GB"/>
        </a:p>
      </dgm:t>
    </dgm:pt>
    <dgm:pt modelId="{7563E4B8-4A53-49B7-A506-500BDE01D92F}" type="pres">
      <dgm:prSet presAssocID="{0C4AE298-0C50-41DE-A2F6-AF36B8BF6136}" presName="node" presStyleLbl="node1" presStyleIdx="1" presStyleCnt="7">
        <dgm:presLayoutVars>
          <dgm:bulletEnabled val="1"/>
        </dgm:presLayoutVars>
      </dgm:prSet>
      <dgm:spPr/>
      <dgm:t>
        <a:bodyPr/>
        <a:lstStyle/>
        <a:p>
          <a:endParaRPr lang="en-GB"/>
        </a:p>
      </dgm:t>
    </dgm:pt>
    <dgm:pt modelId="{4636E811-381C-4CD0-9CB0-1B533830CD40}" type="pres">
      <dgm:prSet presAssocID="{C8D341F1-9EC4-45F1-BF00-12F778F1685C}" presName="Name9" presStyleLbl="parChTrans1D2" presStyleIdx="2" presStyleCnt="7"/>
      <dgm:spPr/>
      <dgm:t>
        <a:bodyPr/>
        <a:lstStyle/>
        <a:p>
          <a:endParaRPr lang="en-GB"/>
        </a:p>
      </dgm:t>
    </dgm:pt>
    <dgm:pt modelId="{0A0977F3-D433-4940-85A9-73A99E3C1EB7}" type="pres">
      <dgm:prSet presAssocID="{C8D341F1-9EC4-45F1-BF00-12F778F1685C}" presName="connTx" presStyleLbl="parChTrans1D2" presStyleIdx="2" presStyleCnt="7"/>
      <dgm:spPr/>
      <dgm:t>
        <a:bodyPr/>
        <a:lstStyle/>
        <a:p>
          <a:endParaRPr lang="en-GB"/>
        </a:p>
      </dgm:t>
    </dgm:pt>
    <dgm:pt modelId="{212A05DD-BAB6-420C-9D47-FD25FAE049CC}" type="pres">
      <dgm:prSet presAssocID="{695957B4-DFC1-466D-8D7F-FDBB23F5C225}" presName="node" presStyleLbl="node1" presStyleIdx="2" presStyleCnt="7">
        <dgm:presLayoutVars>
          <dgm:bulletEnabled val="1"/>
        </dgm:presLayoutVars>
      </dgm:prSet>
      <dgm:spPr/>
      <dgm:t>
        <a:bodyPr/>
        <a:lstStyle/>
        <a:p>
          <a:endParaRPr lang="en-GB"/>
        </a:p>
      </dgm:t>
    </dgm:pt>
    <dgm:pt modelId="{A27778FB-F708-4AED-9200-76A842460EBC}" type="pres">
      <dgm:prSet presAssocID="{FADF95EC-FEE9-4E6E-968F-49917CEFC254}" presName="Name9" presStyleLbl="parChTrans1D2" presStyleIdx="3" presStyleCnt="7"/>
      <dgm:spPr/>
      <dgm:t>
        <a:bodyPr/>
        <a:lstStyle/>
        <a:p>
          <a:endParaRPr lang="en-GB"/>
        </a:p>
      </dgm:t>
    </dgm:pt>
    <dgm:pt modelId="{C651CD00-E04B-4E82-88F1-4FC09A2E72BE}" type="pres">
      <dgm:prSet presAssocID="{FADF95EC-FEE9-4E6E-968F-49917CEFC254}" presName="connTx" presStyleLbl="parChTrans1D2" presStyleIdx="3" presStyleCnt="7"/>
      <dgm:spPr/>
      <dgm:t>
        <a:bodyPr/>
        <a:lstStyle/>
        <a:p>
          <a:endParaRPr lang="en-GB"/>
        </a:p>
      </dgm:t>
    </dgm:pt>
    <dgm:pt modelId="{5BD9A0F2-0AD6-4A95-9A9E-825D771F35B9}" type="pres">
      <dgm:prSet presAssocID="{96C85E35-42DF-49A4-A5F5-3580097B0210}" presName="node" presStyleLbl="node1" presStyleIdx="3" presStyleCnt="7">
        <dgm:presLayoutVars>
          <dgm:bulletEnabled val="1"/>
        </dgm:presLayoutVars>
      </dgm:prSet>
      <dgm:spPr/>
      <dgm:t>
        <a:bodyPr/>
        <a:lstStyle/>
        <a:p>
          <a:endParaRPr lang="en-GB"/>
        </a:p>
      </dgm:t>
    </dgm:pt>
    <dgm:pt modelId="{E4BF4B41-796C-4C37-8DC2-875EFC65C30C}" type="pres">
      <dgm:prSet presAssocID="{AC70DA71-2A9C-4D3F-9584-6112500C9764}" presName="Name9" presStyleLbl="parChTrans1D2" presStyleIdx="4" presStyleCnt="7"/>
      <dgm:spPr/>
      <dgm:t>
        <a:bodyPr/>
        <a:lstStyle/>
        <a:p>
          <a:endParaRPr lang="en-GB"/>
        </a:p>
      </dgm:t>
    </dgm:pt>
    <dgm:pt modelId="{AFF796AF-7A72-4099-9B24-CF1C6E97FED3}" type="pres">
      <dgm:prSet presAssocID="{AC70DA71-2A9C-4D3F-9584-6112500C9764}" presName="connTx" presStyleLbl="parChTrans1D2" presStyleIdx="4" presStyleCnt="7"/>
      <dgm:spPr/>
      <dgm:t>
        <a:bodyPr/>
        <a:lstStyle/>
        <a:p>
          <a:endParaRPr lang="en-GB"/>
        </a:p>
      </dgm:t>
    </dgm:pt>
    <dgm:pt modelId="{8CE18F07-526D-4C68-B88D-4445DF5EB81D}" type="pres">
      <dgm:prSet presAssocID="{F1122794-6D00-41EB-8DF1-A45784937BD8}" presName="node" presStyleLbl="node1" presStyleIdx="4" presStyleCnt="7">
        <dgm:presLayoutVars>
          <dgm:bulletEnabled val="1"/>
        </dgm:presLayoutVars>
      </dgm:prSet>
      <dgm:spPr/>
      <dgm:t>
        <a:bodyPr/>
        <a:lstStyle/>
        <a:p>
          <a:endParaRPr lang="en-GB"/>
        </a:p>
      </dgm:t>
    </dgm:pt>
    <dgm:pt modelId="{4347C279-393A-4C4F-B189-2C87E684D741}" type="pres">
      <dgm:prSet presAssocID="{CF645072-BE5C-41C7-B297-AD5D5477B06A}" presName="Name9" presStyleLbl="parChTrans1D2" presStyleIdx="5" presStyleCnt="7"/>
      <dgm:spPr/>
      <dgm:t>
        <a:bodyPr/>
        <a:lstStyle/>
        <a:p>
          <a:endParaRPr lang="en-GB"/>
        </a:p>
      </dgm:t>
    </dgm:pt>
    <dgm:pt modelId="{116F2AFE-3270-4974-A167-1B43372FE68A}" type="pres">
      <dgm:prSet presAssocID="{CF645072-BE5C-41C7-B297-AD5D5477B06A}" presName="connTx" presStyleLbl="parChTrans1D2" presStyleIdx="5" presStyleCnt="7"/>
      <dgm:spPr/>
      <dgm:t>
        <a:bodyPr/>
        <a:lstStyle/>
        <a:p>
          <a:endParaRPr lang="en-GB"/>
        </a:p>
      </dgm:t>
    </dgm:pt>
    <dgm:pt modelId="{50EF1D9E-3ADE-4D54-A191-370DE1C1015E}" type="pres">
      <dgm:prSet presAssocID="{6AF1D3F3-1A85-4990-BBD7-218679DFCA29}" presName="node" presStyleLbl="node1" presStyleIdx="5" presStyleCnt="7">
        <dgm:presLayoutVars>
          <dgm:bulletEnabled val="1"/>
        </dgm:presLayoutVars>
      </dgm:prSet>
      <dgm:spPr/>
      <dgm:t>
        <a:bodyPr/>
        <a:lstStyle/>
        <a:p>
          <a:endParaRPr lang="en-GB"/>
        </a:p>
      </dgm:t>
    </dgm:pt>
    <dgm:pt modelId="{FD541B4B-C4BF-494D-AD90-9CC48B8F16FB}" type="pres">
      <dgm:prSet presAssocID="{2B845654-DA41-4536-A35C-D67AC5B4169C}" presName="Name9" presStyleLbl="parChTrans1D2" presStyleIdx="6" presStyleCnt="7"/>
      <dgm:spPr/>
      <dgm:t>
        <a:bodyPr/>
        <a:lstStyle/>
        <a:p>
          <a:endParaRPr lang="en-GB"/>
        </a:p>
      </dgm:t>
    </dgm:pt>
    <dgm:pt modelId="{3C17E39E-3490-4243-A84E-A49A039E9E26}" type="pres">
      <dgm:prSet presAssocID="{2B845654-DA41-4536-A35C-D67AC5B4169C}" presName="connTx" presStyleLbl="parChTrans1D2" presStyleIdx="6" presStyleCnt="7"/>
      <dgm:spPr/>
      <dgm:t>
        <a:bodyPr/>
        <a:lstStyle/>
        <a:p>
          <a:endParaRPr lang="en-GB"/>
        </a:p>
      </dgm:t>
    </dgm:pt>
    <dgm:pt modelId="{F30D3FD9-E72D-45B0-A963-3C4FA83E8869}" type="pres">
      <dgm:prSet presAssocID="{0ABE6578-BD75-4439-8AB7-28C72DE53507}" presName="node" presStyleLbl="node1" presStyleIdx="6" presStyleCnt="7">
        <dgm:presLayoutVars>
          <dgm:bulletEnabled val="1"/>
        </dgm:presLayoutVars>
      </dgm:prSet>
      <dgm:spPr/>
      <dgm:t>
        <a:bodyPr/>
        <a:lstStyle/>
        <a:p>
          <a:endParaRPr lang="en-GB"/>
        </a:p>
      </dgm:t>
    </dgm:pt>
  </dgm:ptLst>
  <dgm:cxnLst>
    <dgm:cxn modelId="{17870C11-BBC0-451E-ACDD-435954436F84}" type="presOf" srcId="{2B845654-DA41-4536-A35C-D67AC5B4169C}" destId="{3C17E39E-3490-4243-A84E-A49A039E9E26}" srcOrd="1" destOrd="0" presId="urn:microsoft.com/office/officeart/2005/8/layout/radial1"/>
    <dgm:cxn modelId="{F3D4D028-10CC-4F21-B33E-28051D602FFC}" type="presOf" srcId="{0ABE6578-BD75-4439-8AB7-28C72DE53507}" destId="{F30D3FD9-E72D-45B0-A963-3C4FA83E8869}" srcOrd="0" destOrd="0" presId="urn:microsoft.com/office/officeart/2005/8/layout/radial1"/>
    <dgm:cxn modelId="{BC23CF2B-2624-46B7-BE98-CA0D631CA200}" srcId="{983CF24F-A230-4D1A-BADE-734C990418EB}" destId="{70818EA6-3F85-44C8-82B4-DA6F45F7E935}" srcOrd="0" destOrd="0" parTransId="{731120C5-A444-47CF-B888-E1A11ED408AA}" sibTransId="{BF00D006-C420-4D71-80B2-21C477ABEA41}"/>
    <dgm:cxn modelId="{241F17F0-B366-4F62-9093-E22937E425D6}" type="presOf" srcId="{FADF95EC-FEE9-4E6E-968F-49917CEFC254}" destId="{C651CD00-E04B-4E82-88F1-4FC09A2E72BE}" srcOrd="1" destOrd="0" presId="urn:microsoft.com/office/officeart/2005/8/layout/radial1"/>
    <dgm:cxn modelId="{FA7D1805-53D8-493A-899E-20859438C81B}" type="presOf" srcId="{8E1EB55C-3C89-45FE-96AB-31C478E10588}" destId="{9B9ABB92-30AD-4466-B0F5-7A90C4432C10}" srcOrd="1" destOrd="0" presId="urn:microsoft.com/office/officeart/2005/8/layout/radial1"/>
    <dgm:cxn modelId="{13A2FD27-7679-4C69-AF81-9E893E96E105}" type="presOf" srcId="{695957B4-DFC1-466D-8D7F-FDBB23F5C225}" destId="{212A05DD-BAB6-420C-9D47-FD25FAE049CC}" srcOrd="0" destOrd="0" presId="urn:microsoft.com/office/officeart/2005/8/layout/radial1"/>
    <dgm:cxn modelId="{A73898AC-D5F1-4C11-96A2-6AC93F00A5CF}" srcId="{70818EA6-3F85-44C8-82B4-DA6F45F7E935}" destId="{9E4EF9AB-C5EB-428E-9204-DD509EB435EA}" srcOrd="0" destOrd="0" parTransId="{BF99B588-B120-4A47-904F-D8F2AC3F50C4}" sibTransId="{0529EB4D-317D-432D-9C07-41F644A38C0B}"/>
    <dgm:cxn modelId="{C68B1DE2-24AD-4687-85E4-C528F4F975DA}" type="presOf" srcId="{CF645072-BE5C-41C7-B297-AD5D5477B06A}" destId="{116F2AFE-3270-4974-A167-1B43372FE68A}" srcOrd="1" destOrd="0" presId="urn:microsoft.com/office/officeart/2005/8/layout/radial1"/>
    <dgm:cxn modelId="{95D07FD2-9F6B-4886-A8D2-762BF146726A}" type="presOf" srcId="{8E1EB55C-3C89-45FE-96AB-31C478E10588}" destId="{EDEF1F6F-F5A5-42DF-B0A4-5D5858831735}" srcOrd="0" destOrd="0" presId="urn:microsoft.com/office/officeart/2005/8/layout/radial1"/>
    <dgm:cxn modelId="{7D97D041-50FE-47EE-B08C-7D7B429EF93C}" type="presOf" srcId="{0C4AE298-0C50-41DE-A2F6-AF36B8BF6136}" destId="{7563E4B8-4A53-49B7-A506-500BDE01D92F}" srcOrd="0" destOrd="0" presId="urn:microsoft.com/office/officeart/2005/8/layout/radial1"/>
    <dgm:cxn modelId="{71F6F1C4-57DC-48F7-AA56-E03FCD9E20D6}" type="presOf" srcId="{2B845654-DA41-4536-A35C-D67AC5B4169C}" destId="{FD541B4B-C4BF-494D-AD90-9CC48B8F16FB}" srcOrd="0" destOrd="0" presId="urn:microsoft.com/office/officeart/2005/8/layout/radial1"/>
    <dgm:cxn modelId="{ECE2C69A-58E4-4E51-B105-551A5A829882}" type="presOf" srcId="{BF99B588-B120-4A47-904F-D8F2AC3F50C4}" destId="{D3F73194-C5EE-4F7B-8D9E-D659356B2D62}" srcOrd="0" destOrd="0" presId="urn:microsoft.com/office/officeart/2005/8/layout/radial1"/>
    <dgm:cxn modelId="{A6117014-EAFA-45DC-A981-0856432BF975}" srcId="{70818EA6-3F85-44C8-82B4-DA6F45F7E935}" destId="{96C85E35-42DF-49A4-A5F5-3580097B0210}" srcOrd="3" destOrd="0" parTransId="{FADF95EC-FEE9-4E6E-968F-49917CEFC254}" sibTransId="{42DBB978-FB0E-4579-AC25-2BAF2593EE06}"/>
    <dgm:cxn modelId="{059F2013-1CE5-4610-A9E6-3DA75029443E}" type="presOf" srcId="{F1122794-6D00-41EB-8DF1-A45784937BD8}" destId="{8CE18F07-526D-4C68-B88D-4445DF5EB81D}" srcOrd="0" destOrd="0" presId="urn:microsoft.com/office/officeart/2005/8/layout/radial1"/>
    <dgm:cxn modelId="{E586E9BD-F4C3-47C8-A5B8-0E397311FC24}" type="presOf" srcId="{FADF95EC-FEE9-4E6E-968F-49917CEFC254}" destId="{A27778FB-F708-4AED-9200-76A842460EBC}" srcOrd="0" destOrd="0" presId="urn:microsoft.com/office/officeart/2005/8/layout/radial1"/>
    <dgm:cxn modelId="{B9BC605D-1D09-481A-8822-7BE72175EE92}" type="presOf" srcId="{983CF24F-A230-4D1A-BADE-734C990418EB}" destId="{84B6665C-F899-4525-9B11-E8D7A00D3260}" srcOrd="0" destOrd="0" presId="urn:microsoft.com/office/officeart/2005/8/layout/radial1"/>
    <dgm:cxn modelId="{560466A5-6B97-44DC-B48A-AAA0FDCBDC59}" type="presOf" srcId="{6AF1D3F3-1A85-4990-BBD7-218679DFCA29}" destId="{50EF1D9E-3ADE-4D54-A191-370DE1C1015E}" srcOrd="0" destOrd="0" presId="urn:microsoft.com/office/officeart/2005/8/layout/radial1"/>
    <dgm:cxn modelId="{7F9768F5-736D-43BE-B60A-93A16871C3D3}" type="presOf" srcId="{AC70DA71-2A9C-4D3F-9584-6112500C9764}" destId="{AFF796AF-7A72-4099-9B24-CF1C6E97FED3}" srcOrd="1" destOrd="0" presId="urn:microsoft.com/office/officeart/2005/8/layout/radial1"/>
    <dgm:cxn modelId="{8D52C8CA-29C6-4950-BACF-F99A15865F5A}" srcId="{70818EA6-3F85-44C8-82B4-DA6F45F7E935}" destId="{6AF1D3F3-1A85-4990-BBD7-218679DFCA29}" srcOrd="5" destOrd="0" parTransId="{CF645072-BE5C-41C7-B297-AD5D5477B06A}" sibTransId="{003B55EB-0D98-4FCE-8CC8-395B67FBF47B}"/>
    <dgm:cxn modelId="{1FB43AB8-CF1A-41B2-86AD-2A8CCD1EA195}" type="presOf" srcId="{AC70DA71-2A9C-4D3F-9584-6112500C9764}" destId="{E4BF4B41-796C-4C37-8DC2-875EFC65C30C}" srcOrd="0" destOrd="0" presId="urn:microsoft.com/office/officeart/2005/8/layout/radial1"/>
    <dgm:cxn modelId="{C612B833-28AF-47F5-849B-D7499426F4EB}" type="presOf" srcId="{CF645072-BE5C-41C7-B297-AD5D5477B06A}" destId="{4347C279-393A-4C4F-B189-2C87E684D741}" srcOrd="0" destOrd="0" presId="urn:microsoft.com/office/officeart/2005/8/layout/radial1"/>
    <dgm:cxn modelId="{45E54FC7-62C5-4DFD-9505-260D91081C67}" srcId="{70818EA6-3F85-44C8-82B4-DA6F45F7E935}" destId="{0C4AE298-0C50-41DE-A2F6-AF36B8BF6136}" srcOrd="1" destOrd="0" parTransId="{8E1EB55C-3C89-45FE-96AB-31C478E10588}" sibTransId="{97AE127F-DFF5-4702-98D8-5B2664D34BDF}"/>
    <dgm:cxn modelId="{6B77E263-9028-47DD-845F-E3476FAE38A4}" type="presOf" srcId="{C8D341F1-9EC4-45F1-BF00-12F778F1685C}" destId="{0A0977F3-D433-4940-85A9-73A99E3C1EB7}" srcOrd="1" destOrd="0" presId="urn:microsoft.com/office/officeart/2005/8/layout/radial1"/>
    <dgm:cxn modelId="{D0C49CE1-B9CC-4A75-92F5-5F37E8C38023}" type="presOf" srcId="{C8D341F1-9EC4-45F1-BF00-12F778F1685C}" destId="{4636E811-381C-4CD0-9CB0-1B533830CD40}" srcOrd="0" destOrd="0" presId="urn:microsoft.com/office/officeart/2005/8/layout/radial1"/>
    <dgm:cxn modelId="{A9B8481E-85C9-4FB4-841B-6B8962F2138B}" type="presOf" srcId="{BF99B588-B120-4A47-904F-D8F2AC3F50C4}" destId="{282F66B8-0D72-4DD5-B939-E82ED442A761}" srcOrd="1" destOrd="0" presId="urn:microsoft.com/office/officeart/2005/8/layout/radial1"/>
    <dgm:cxn modelId="{8AC52755-BD82-41E4-AB37-70D7526FF3DD}" type="presOf" srcId="{70818EA6-3F85-44C8-82B4-DA6F45F7E935}" destId="{06494E80-42FB-415D-82B0-C7966220DD7D}" srcOrd="0" destOrd="0" presId="urn:microsoft.com/office/officeart/2005/8/layout/radial1"/>
    <dgm:cxn modelId="{7A0CC63A-E226-47F9-ADD9-92F65033CEEC}" srcId="{70818EA6-3F85-44C8-82B4-DA6F45F7E935}" destId="{695957B4-DFC1-466D-8D7F-FDBB23F5C225}" srcOrd="2" destOrd="0" parTransId="{C8D341F1-9EC4-45F1-BF00-12F778F1685C}" sibTransId="{C10C4C76-BB76-408D-AA56-554F3F63F583}"/>
    <dgm:cxn modelId="{5D65D14F-2944-4015-AEA3-DD74E46BD27F}" srcId="{70818EA6-3F85-44C8-82B4-DA6F45F7E935}" destId="{F1122794-6D00-41EB-8DF1-A45784937BD8}" srcOrd="4" destOrd="0" parTransId="{AC70DA71-2A9C-4D3F-9584-6112500C9764}" sibTransId="{1D999D0C-CEB1-4DA2-B251-3E8690C12720}"/>
    <dgm:cxn modelId="{CEB9345F-5FAC-48AB-B311-A717B79161D8}" type="presOf" srcId="{9E4EF9AB-C5EB-428E-9204-DD509EB435EA}" destId="{86FD1AAF-8633-449C-BF72-0B6E86879130}" srcOrd="0" destOrd="0" presId="urn:microsoft.com/office/officeart/2005/8/layout/radial1"/>
    <dgm:cxn modelId="{AF784787-7DA7-465C-9E8A-D61ED717B7AC}" type="presOf" srcId="{96C85E35-42DF-49A4-A5F5-3580097B0210}" destId="{5BD9A0F2-0AD6-4A95-9A9E-825D771F35B9}" srcOrd="0" destOrd="0" presId="urn:microsoft.com/office/officeart/2005/8/layout/radial1"/>
    <dgm:cxn modelId="{53C413AA-DA07-4891-9A04-22794A99F5BC}" srcId="{70818EA6-3F85-44C8-82B4-DA6F45F7E935}" destId="{0ABE6578-BD75-4439-8AB7-28C72DE53507}" srcOrd="6" destOrd="0" parTransId="{2B845654-DA41-4536-A35C-D67AC5B4169C}" sibTransId="{16DBB687-3DA1-4F7B-B69F-DE5746DB3D03}"/>
    <dgm:cxn modelId="{992358AD-02E8-4BD8-B88F-5744C4D8653A}" type="presParOf" srcId="{84B6665C-F899-4525-9B11-E8D7A00D3260}" destId="{06494E80-42FB-415D-82B0-C7966220DD7D}" srcOrd="0" destOrd="0" presId="urn:microsoft.com/office/officeart/2005/8/layout/radial1"/>
    <dgm:cxn modelId="{9E4B888D-D01D-4E97-9F14-694278E9B863}" type="presParOf" srcId="{84B6665C-F899-4525-9B11-E8D7A00D3260}" destId="{D3F73194-C5EE-4F7B-8D9E-D659356B2D62}" srcOrd="1" destOrd="0" presId="urn:microsoft.com/office/officeart/2005/8/layout/radial1"/>
    <dgm:cxn modelId="{DE2B230B-F7AE-4F6D-95F9-51BBA19EF743}" type="presParOf" srcId="{D3F73194-C5EE-4F7B-8D9E-D659356B2D62}" destId="{282F66B8-0D72-4DD5-B939-E82ED442A761}" srcOrd="0" destOrd="0" presId="urn:microsoft.com/office/officeart/2005/8/layout/radial1"/>
    <dgm:cxn modelId="{E85ED0C7-6A10-4A42-9B64-43CFCB7AC996}" type="presParOf" srcId="{84B6665C-F899-4525-9B11-E8D7A00D3260}" destId="{86FD1AAF-8633-449C-BF72-0B6E86879130}" srcOrd="2" destOrd="0" presId="urn:microsoft.com/office/officeart/2005/8/layout/radial1"/>
    <dgm:cxn modelId="{E0E5A9B3-3312-4269-AF4D-6FE08EECF044}" type="presParOf" srcId="{84B6665C-F899-4525-9B11-E8D7A00D3260}" destId="{EDEF1F6F-F5A5-42DF-B0A4-5D5858831735}" srcOrd="3" destOrd="0" presId="urn:microsoft.com/office/officeart/2005/8/layout/radial1"/>
    <dgm:cxn modelId="{15603CE6-34BD-4B96-AB1D-A9FDCC0810D7}" type="presParOf" srcId="{EDEF1F6F-F5A5-42DF-B0A4-5D5858831735}" destId="{9B9ABB92-30AD-4466-B0F5-7A90C4432C10}" srcOrd="0" destOrd="0" presId="urn:microsoft.com/office/officeart/2005/8/layout/radial1"/>
    <dgm:cxn modelId="{652C5851-9598-4573-848B-1FD8DCB49E92}" type="presParOf" srcId="{84B6665C-F899-4525-9B11-E8D7A00D3260}" destId="{7563E4B8-4A53-49B7-A506-500BDE01D92F}" srcOrd="4" destOrd="0" presId="urn:microsoft.com/office/officeart/2005/8/layout/radial1"/>
    <dgm:cxn modelId="{812D1E93-0094-4DFD-8349-6DD01C6391D1}" type="presParOf" srcId="{84B6665C-F899-4525-9B11-E8D7A00D3260}" destId="{4636E811-381C-4CD0-9CB0-1B533830CD40}" srcOrd="5" destOrd="0" presId="urn:microsoft.com/office/officeart/2005/8/layout/radial1"/>
    <dgm:cxn modelId="{6A129FAB-C90C-4400-9C26-CEF7B6D258E0}" type="presParOf" srcId="{4636E811-381C-4CD0-9CB0-1B533830CD40}" destId="{0A0977F3-D433-4940-85A9-73A99E3C1EB7}" srcOrd="0" destOrd="0" presId="urn:microsoft.com/office/officeart/2005/8/layout/radial1"/>
    <dgm:cxn modelId="{5EFAD74C-26B8-4A48-AE67-CF9CED2218D7}" type="presParOf" srcId="{84B6665C-F899-4525-9B11-E8D7A00D3260}" destId="{212A05DD-BAB6-420C-9D47-FD25FAE049CC}" srcOrd="6" destOrd="0" presId="urn:microsoft.com/office/officeart/2005/8/layout/radial1"/>
    <dgm:cxn modelId="{B2B97E4B-7A5E-450D-9E42-5518AB03C0BC}" type="presParOf" srcId="{84B6665C-F899-4525-9B11-E8D7A00D3260}" destId="{A27778FB-F708-4AED-9200-76A842460EBC}" srcOrd="7" destOrd="0" presId="urn:microsoft.com/office/officeart/2005/8/layout/radial1"/>
    <dgm:cxn modelId="{93C4BD96-B914-4C2F-8F2D-E037C92D16A3}" type="presParOf" srcId="{A27778FB-F708-4AED-9200-76A842460EBC}" destId="{C651CD00-E04B-4E82-88F1-4FC09A2E72BE}" srcOrd="0" destOrd="0" presId="urn:microsoft.com/office/officeart/2005/8/layout/radial1"/>
    <dgm:cxn modelId="{BFB7EA82-3FC8-410A-95C8-F4F8506240C0}" type="presParOf" srcId="{84B6665C-F899-4525-9B11-E8D7A00D3260}" destId="{5BD9A0F2-0AD6-4A95-9A9E-825D771F35B9}" srcOrd="8" destOrd="0" presId="urn:microsoft.com/office/officeart/2005/8/layout/radial1"/>
    <dgm:cxn modelId="{436F4814-7049-4FB3-8F0D-364EFB331F45}" type="presParOf" srcId="{84B6665C-F899-4525-9B11-E8D7A00D3260}" destId="{E4BF4B41-796C-4C37-8DC2-875EFC65C30C}" srcOrd="9" destOrd="0" presId="urn:microsoft.com/office/officeart/2005/8/layout/radial1"/>
    <dgm:cxn modelId="{52A6D1AC-C16D-4B59-9499-A288CF68F324}" type="presParOf" srcId="{E4BF4B41-796C-4C37-8DC2-875EFC65C30C}" destId="{AFF796AF-7A72-4099-9B24-CF1C6E97FED3}" srcOrd="0" destOrd="0" presId="urn:microsoft.com/office/officeart/2005/8/layout/radial1"/>
    <dgm:cxn modelId="{BE459B90-A761-493C-BFD7-89A5591E648D}" type="presParOf" srcId="{84B6665C-F899-4525-9B11-E8D7A00D3260}" destId="{8CE18F07-526D-4C68-B88D-4445DF5EB81D}" srcOrd="10" destOrd="0" presId="urn:microsoft.com/office/officeart/2005/8/layout/radial1"/>
    <dgm:cxn modelId="{B3AE3EEA-01CA-43E3-A9FB-426F37098644}" type="presParOf" srcId="{84B6665C-F899-4525-9B11-E8D7A00D3260}" destId="{4347C279-393A-4C4F-B189-2C87E684D741}" srcOrd="11" destOrd="0" presId="urn:microsoft.com/office/officeart/2005/8/layout/radial1"/>
    <dgm:cxn modelId="{745A69D6-A893-45E7-8CD2-5F894213CEA7}" type="presParOf" srcId="{4347C279-393A-4C4F-B189-2C87E684D741}" destId="{116F2AFE-3270-4974-A167-1B43372FE68A}" srcOrd="0" destOrd="0" presId="urn:microsoft.com/office/officeart/2005/8/layout/radial1"/>
    <dgm:cxn modelId="{DE87D547-9D2B-4E88-82C5-73C8F7CECCBC}" type="presParOf" srcId="{84B6665C-F899-4525-9B11-E8D7A00D3260}" destId="{50EF1D9E-3ADE-4D54-A191-370DE1C1015E}" srcOrd="12" destOrd="0" presId="urn:microsoft.com/office/officeart/2005/8/layout/radial1"/>
    <dgm:cxn modelId="{989395BA-3D2D-4C00-9EEA-783F785AE14D}" type="presParOf" srcId="{84B6665C-F899-4525-9B11-E8D7A00D3260}" destId="{FD541B4B-C4BF-494D-AD90-9CC48B8F16FB}" srcOrd="13" destOrd="0" presId="urn:microsoft.com/office/officeart/2005/8/layout/radial1"/>
    <dgm:cxn modelId="{B73CA65C-276F-4B18-8106-BD7EF25433DC}" type="presParOf" srcId="{FD541B4B-C4BF-494D-AD90-9CC48B8F16FB}" destId="{3C17E39E-3490-4243-A84E-A49A039E9E26}" srcOrd="0" destOrd="0" presId="urn:microsoft.com/office/officeart/2005/8/layout/radial1"/>
    <dgm:cxn modelId="{E4700C6D-4D79-4950-A50A-74EA09E80842}" type="presParOf" srcId="{84B6665C-F899-4525-9B11-E8D7A00D3260}" destId="{F30D3FD9-E72D-45B0-A963-3C4FA83E8869}"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83CF24F-A230-4D1A-BADE-734C990418EB}" type="doc">
      <dgm:prSet loTypeId="urn:microsoft.com/office/officeart/2005/8/layout/radial1" loCatId="relationship" qsTypeId="urn:microsoft.com/office/officeart/2005/8/quickstyle/simple3" qsCatId="simple" csTypeId="urn:microsoft.com/office/officeart/2005/8/colors/colorful5" csCatId="colorful" phldr="1"/>
      <dgm:spPr/>
      <dgm:t>
        <a:bodyPr/>
        <a:lstStyle/>
        <a:p>
          <a:endParaRPr lang="en-GB"/>
        </a:p>
      </dgm:t>
    </dgm:pt>
    <dgm:pt modelId="{70818EA6-3F85-44C8-82B4-DA6F45F7E935}">
      <dgm:prSet phldrT="[Text]"/>
      <dgm:spPr/>
      <dgm:t>
        <a:bodyPr/>
        <a:lstStyle/>
        <a:p>
          <a:r>
            <a:rPr lang="en-GB" dirty="0" smtClean="0">
              <a:latin typeface="Arial" pitchFamily="34" charset="0"/>
              <a:cs typeface="Arial" pitchFamily="34" charset="0"/>
            </a:rPr>
            <a:t>Reductionism / Holism </a:t>
          </a:r>
          <a:endParaRPr lang="en-GB" dirty="0">
            <a:latin typeface="Arial" pitchFamily="34" charset="0"/>
            <a:cs typeface="Arial" pitchFamily="34" charset="0"/>
          </a:endParaRPr>
        </a:p>
      </dgm:t>
    </dgm:pt>
    <dgm:pt modelId="{731120C5-A444-47CF-B888-E1A11ED408AA}" type="par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BF00D006-C420-4D71-80B2-21C477ABEA41}" type="sib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885D58BC-EA6E-4736-8C42-86B221FC2684}">
      <dgm:prSet/>
      <dgm:spPr/>
      <dgm:t>
        <a:bodyPr/>
        <a:lstStyle/>
        <a:p>
          <a:r>
            <a:rPr lang="en-GB" b="1" u="sng" dirty="0" smtClean="0">
              <a:latin typeface="Arial" pitchFamily="34" charset="0"/>
              <a:cs typeface="Arial" pitchFamily="34" charset="0"/>
            </a:rPr>
            <a:t>Free Will / Determinism</a:t>
          </a:r>
        </a:p>
        <a:p>
          <a:r>
            <a:rPr lang="en-GB" dirty="0" smtClean="0">
              <a:latin typeface="Arial" pitchFamily="34" charset="0"/>
              <a:cs typeface="Arial" pitchFamily="34" charset="0"/>
            </a:rPr>
            <a:t>Determinism and reductionism have similar assumptions about behaviour being predictable and using a scientific approach to explain human behaviour. 	</a:t>
          </a:r>
          <a:endParaRPr lang="en-GB" dirty="0">
            <a:latin typeface="Arial" pitchFamily="34" charset="0"/>
            <a:cs typeface="Arial" pitchFamily="34" charset="0"/>
          </a:endParaRPr>
        </a:p>
      </dgm:t>
    </dgm:pt>
    <dgm:pt modelId="{10F6242A-8302-430B-9B9B-4E2250CFEC61}" type="parTrans" cxnId="{6105F750-0B53-40E0-88FA-CB24AFE1F1F9}">
      <dgm:prSet/>
      <dgm:spPr/>
      <dgm:t>
        <a:bodyPr/>
        <a:lstStyle/>
        <a:p>
          <a:endParaRPr lang="en-GB">
            <a:latin typeface="Arial" pitchFamily="34" charset="0"/>
            <a:cs typeface="Arial" pitchFamily="34" charset="0"/>
          </a:endParaRPr>
        </a:p>
      </dgm:t>
    </dgm:pt>
    <dgm:pt modelId="{86458E3B-485F-4430-A879-2FB4E3B835CD}" type="sibTrans" cxnId="{6105F750-0B53-40E0-88FA-CB24AFE1F1F9}">
      <dgm:prSet/>
      <dgm:spPr/>
      <dgm:t>
        <a:bodyPr/>
        <a:lstStyle/>
        <a:p>
          <a:endParaRPr lang="en-GB">
            <a:latin typeface="Arial" pitchFamily="34" charset="0"/>
            <a:cs typeface="Arial" pitchFamily="34" charset="0"/>
          </a:endParaRPr>
        </a:p>
      </dgm:t>
    </dgm:pt>
    <dgm:pt modelId="{8A62066E-A404-48D0-BC95-93DBAE9A5F8D}">
      <dgm:prSet/>
      <dgm:spPr/>
      <dgm:t>
        <a:bodyPr/>
        <a:lstStyle/>
        <a:p>
          <a:r>
            <a:rPr lang="en-GB" b="1" u="sng" dirty="0" smtClean="0">
              <a:latin typeface="Arial" pitchFamily="34" charset="0"/>
              <a:cs typeface="Arial" pitchFamily="34" charset="0"/>
            </a:rPr>
            <a:t>Nature/nurture</a:t>
          </a:r>
        </a:p>
        <a:p>
          <a:r>
            <a:rPr lang="en-GB" dirty="0" smtClean="0">
              <a:latin typeface="Arial" pitchFamily="34" charset="0"/>
              <a:cs typeface="Arial" pitchFamily="34" charset="0"/>
            </a:rPr>
            <a:t>The nature view is reductionist because it focuses on establishing cause and effect, particularly when investigating genetics. Nurture also tends to be reductionist as it suggests that upbringing and the environment directly cause behaviour, and this ignores the impact of personality.</a:t>
          </a:r>
          <a:endParaRPr lang="en-GB" dirty="0">
            <a:latin typeface="Arial" pitchFamily="34" charset="0"/>
            <a:cs typeface="Arial" pitchFamily="34" charset="0"/>
          </a:endParaRPr>
        </a:p>
      </dgm:t>
    </dgm:pt>
    <dgm:pt modelId="{C53C33AE-C5FB-4268-A9C3-361B91390783}" type="parTrans" cxnId="{87EC81E1-6025-42CE-99A5-4937A03DA5E5}">
      <dgm:prSet/>
      <dgm:spPr/>
      <dgm:t>
        <a:bodyPr/>
        <a:lstStyle/>
        <a:p>
          <a:endParaRPr lang="en-GB">
            <a:latin typeface="Arial" pitchFamily="34" charset="0"/>
            <a:cs typeface="Arial" pitchFamily="34" charset="0"/>
          </a:endParaRPr>
        </a:p>
      </dgm:t>
    </dgm:pt>
    <dgm:pt modelId="{47A91864-A92A-46FA-A134-3CB1275F883B}" type="sibTrans" cxnId="{87EC81E1-6025-42CE-99A5-4937A03DA5E5}">
      <dgm:prSet/>
      <dgm:spPr/>
      <dgm:t>
        <a:bodyPr/>
        <a:lstStyle/>
        <a:p>
          <a:endParaRPr lang="en-GB">
            <a:latin typeface="Arial" pitchFamily="34" charset="0"/>
            <a:cs typeface="Arial" pitchFamily="34" charset="0"/>
          </a:endParaRPr>
        </a:p>
      </dgm:t>
    </dgm:pt>
    <dgm:pt modelId="{F6B861BF-66E2-4F9A-BCB3-606A75492A68}">
      <dgm:prSet/>
      <dgm:spPr/>
      <dgm:t>
        <a:bodyPr/>
        <a:lstStyle/>
        <a:p>
          <a:r>
            <a:rPr lang="en-GB" b="1" u="sng" dirty="0" smtClean="0">
              <a:latin typeface="Arial" pitchFamily="34" charset="0"/>
              <a:cs typeface="Arial" pitchFamily="34" charset="0"/>
            </a:rPr>
            <a:t>Individual/ situational explanations</a:t>
          </a:r>
        </a:p>
        <a:p>
          <a:r>
            <a:rPr lang="en-GB" dirty="0" smtClean="0">
              <a:latin typeface="Arial" pitchFamily="34" charset="0"/>
              <a:cs typeface="Arial" pitchFamily="34" charset="0"/>
            </a:rPr>
            <a:t>Situational explanations are often hard to quantify when explaining how other people and the environment causes behaviour and so a more holistic approach is needed. </a:t>
          </a:r>
          <a:endParaRPr lang="en-GB" dirty="0">
            <a:latin typeface="Arial" pitchFamily="34" charset="0"/>
            <a:cs typeface="Arial" pitchFamily="34" charset="0"/>
          </a:endParaRPr>
        </a:p>
      </dgm:t>
    </dgm:pt>
    <dgm:pt modelId="{8CCF3770-3296-4A4D-B0BE-922718AE65CB}" type="parTrans" cxnId="{7C188076-BE17-4541-8581-8915C48692EF}">
      <dgm:prSet/>
      <dgm:spPr/>
      <dgm:t>
        <a:bodyPr/>
        <a:lstStyle/>
        <a:p>
          <a:endParaRPr lang="en-GB">
            <a:latin typeface="Arial" pitchFamily="34" charset="0"/>
            <a:cs typeface="Arial" pitchFamily="34" charset="0"/>
          </a:endParaRPr>
        </a:p>
      </dgm:t>
    </dgm:pt>
    <dgm:pt modelId="{62889250-1384-4970-8014-986AE8D91EBD}" type="sibTrans" cxnId="{7C188076-BE17-4541-8581-8915C48692EF}">
      <dgm:prSet/>
      <dgm:spPr/>
      <dgm:t>
        <a:bodyPr/>
        <a:lstStyle/>
        <a:p>
          <a:endParaRPr lang="en-GB">
            <a:latin typeface="Arial" pitchFamily="34" charset="0"/>
            <a:cs typeface="Arial" pitchFamily="34" charset="0"/>
          </a:endParaRPr>
        </a:p>
      </dgm:t>
    </dgm:pt>
    <dgm:pt modelId="{82A5D5FB-5FF7-45EA-8900-35885C549C90}">
      <dgm:prSet/>
      <dgm:spPr/>
      <dgm:t>
        <a:bodyPr/>
        <a:lstStyle/>
        <a:p>
          <a:r>
            <a:rPr lang="en-GB" b="1" u="sng" dirty="0" smtClean="0">
              <a:latin typeface="Arial" pitchFamily="34" charset="0"/>
              <a:cs typeface="Arial" pitchFamily="34" charset="0"/>
            </a:rPr>
            <a:t>Usefulness</a:t>
          </a:r>
        </a:p>
        <a:p>
          <a:r>
            <a:rPr lang="en-GB" dirty="0" smtClean="0">
              <a:latin typeface="Arial" pitchFamily="34" charset="0"/>
              <a:cs typeface="Arial" pitchFamily="34" charset="0"/>
            </a:rPr>
            <a:t>Being reductionist is very useful when trying to develop treatments; but biological treatments may lack effectiveness in the long-term as behaviours return. Being holistic is useful for developing therapies that will work for individuals whereas reductionism helps the development of very measurable treatments</a:t>
          </a:r>
          <a:endParaRPr lang="en-GB" dirty="0">
            <a:latin typeface="Arial" pitchFamily="34" charset="0"/>
            <a:cs typeface="Arial" pitchFamily="34" charset="0"/>
          </a:endParaRPr>
        </a:p>
      </dgm:t>
    </dgm:pt>
    <dgm:pt modelId="{1E26ADB1-AA0B-4F3F-9844-F3978A526E96}" type="parTrans" cxnId="{6325ADED-35E8-4E55-A7A3-FE2DEB7E6C5A}">
      <dgm:prSet/>
      <dgm:spPr/>
      <dgm:t>
        <a:bodyPr/>
        <a:lstStyle/>
        <a:p>
          <a:endParaRPr lang="en-GB">
            <a:latin typeface="Arial" pitchFamily="34" charset="0"/>
            <a:cs typeface="Arial" pitchFamily="34" charset="0"/>
          </a:endParaRPr>
        </a:p>
      </dgm:t>
    </dgm:pt>
    <dgm:pt modelId="{064655C5-8CFA-4983-BBCA-2EC07C601D41}" type="sibTrans" cxnId="{6325ADED-35E8-4E55-A7A3-FE2DEB7E6C5A}">
      <dgm:prSet/>
      <dgm:spPr/>
      <dgm:t>
        <a:bodyPr/>
        <a:lstStyle/>
        <a:p>
          <a:endParaRPr lang="en-GB">
            <a:latin typeface="Arial" pitchFamily="34" charset="0"/>
            <a:cs typeface="Arial" pitchFamily="34" charset="0"/>
          </a:endParaRPr>
        </a:p>
      </dgm:t>
    </dgm:pt>
    <dgm:pt modelId="{61E4E3BB-CB40-49AF-9AE6-66DCB084A605}">
      <dgm:prSet/>
      <dgm:spPr/>
      <dgm:t>
        <a:bodyPr/>
        <a:lstStyle/>
        <a:p>
          <a:r>
            <a:rPr lang="en-GB" b="1" u="sng" dirty="0" smtClean="0">
              <a:latin typeface="Arial" pitchFamily="34" charset="0"/>
              <a:cs typeface="Arial" pitchFamily="34" charset="0"/>
            </a:rPr>
            <a:t>Ethics</a:t>
          </a:r>
        </a:p>
        <a:p>
          <a:r>
            <a:rPr lang="en-GB" dirty="0" smtClean="0">
              <a:latin typeface="Arial" pitchFamily="34" charset="0"/>
              <a:cs typeface="Arial" pitchFamily="34" charset="0"/>
            </a:rPr>
            <a:t>Narrowing the cause of behaviour to single variables (reductionism) may cause psychologists to deceive Ps when they are researching or fail to get informed consent. </a:t>
          </a:r>
          <a:endParaRPr lang="en-GB" dirty="0">
            <a:latin typeface="Arial" pitchFamily="34" charset="0"/>
            <a:cs typeface="Arial" pitchFamily="34" charset="0"/>
          </a:endParaRPr>
        </a:p>
      </dgm:t>
    </dgm:pt>
    <dgm:pt modelId="{92042163-C672-4689-A837-8FEA37B9312B}" type="parTrans" cxnId="{99E5F522-A2BE-4A55-ADDD-1F0E37BBC76D}">
      <dgm:prSet/>
      <dgm:spPr/>
      <dgm:t>
        <a:bodyPr/>
        <a:lstStyle/>
        <a:p>
          <a:endParaRPr lang="en-GB">
            <a:latin typeface="Arial" pitchFamily="34" charset="0"/>
            <a:cs typeface="Arial" pitchFamily="34" charset="0"/>
          </a:endParaRPr>
        </a:p>
      </dgm:t>
    </dgm:pt>
    <dgm:pt modelId="{2F0C8CF2-8255-4C17-B647-DB983416A4D2}" type="sibTrans" cxnId="{99E5F522-A2BE-4A55-ADDD-1F0E37BBC76D}">
      <dgm:prSet/>
      <dgm:spPr/>
      <dgm:t>
        <a:bodyPr/>
        <a:lstStyle/>
        <a:p>
          <a:endParaRPr lang="en-GB">
            <a:latin typeface="Arial" pitchFamily="34" charset="0"/>
            <a:cs typeface="Arial" pitchFamily="34" charset="0"/>
          </a:endParaRPr>
        </a:p>
      </dgm:t>
    </dgm:pt>
    <dgm:pt modelId="{BBB7F227-721C-41AB-B128-8835D4B14866}">
      <dgm:prSet/>
      <dgm:spPr/>
      <dgm:t>
        <a:bodyPr/>
        <a:lstStyle/>
        <a:p>
          <a:r>
            <a:rPr lang="en-GB" b="1" u="sng" dirty="0" smtClean="0">
              <a:latin typeface="Arial" pitchFamily="34" charset="0"/>
              <a:cs typeface="Arial" pitchFamily="34" charset="0"/>
            </a:rPr>
            <a:t>Socially sensitive research</a:t>
          </a:r>
        </a:p>
        <a:p>
          <a:r>
            <a:rPr lang="en-GB" dirty="0" smtClean="0">
              <a:latin typeface="Arial" pitchFamily="34" charset="0"/>
              <a:cs typeface="Arial" pitchFamily="34" charset="0"/>
            </a:rPr>
            <a:t>Reductionist as often socially sensitive research focuses on a specific trait such as sex or race, as the cause of a behaviour.</a:t>
          </a:r>
          <a:endParaRPr lang="en-GB" dirty="0">
            <a:latin typeface="Arial" pitchFamily="34" charset="0"/>
            <a:cs typeface="Arial" pitchFamily="34" charset="0"/>
          </a:endParaRPr>
        </a:p>
      </dgm:t>
    </dgm:pt>
    <dgm:pt modelId="{84D53408-AC68-456F-9073-DEC121CC2222}" type="parTrans" cxnId="{0D371974-4D55-497C-ABDF-9914EB0FE5D6}">
      <dgm:prSet/>
      <dgm:spPr/>
      <dgm:t>
        <a:bodyPr/>
        <a:lstStyle/>
        <a:p>
          <a:endParaRPr lang="en-GB">
            <a:latin typeface="Arial" pitchFamily="34" charset="0"/>
            <a:cs typeface="Arial" pitchFamily="34" charset="0"/>
          </a:endParaRPr>
        </a:p>
      </dgm:t>
    </dgm:pt>
    <dgm:pt modelId="{332E1D42-C646-442B-90F8-7BF506112D39}" type="sibTrans" cxnId="{0D371974-4D55-497C-ABDF-9914EB0FE5D6}">
      <dgm:prSet/>
      <dgm:spPr/>
      <dgm:t>
        <a:bodyPr/>
        <a:lstStyle/>
        <a:p>
          <a:endParaRPr lang="en-GB">
            <a:latin typeface="Arial" pitchFamily="34" charset="0"/>
            <a:cs typeface="Arial" pitchFamily="34" charset="0"/>
          </a:endParaRPr>
        </a:p>
      </dgm:t>
    </dgm:pt>
    <dgm:pt modelId="{8CFA8FD0-8F96-464E-94A4-5433A901067A}">
      <dgm:prSet/>
      <dgm:spPr/>
      <dgm:t>
        <a:bodyPr/>
        <a:lstStyle/>
        <a:p>
          <a:r>
            <a:rPr lang="en-GB" b="1" u="sng" dirty="0" smtClean="0">
              <a:latin typeface="Arial" pitchFamily="34" charset="0"/>
              <a:cs typeface="Arial" pitchFamily="34" charset="0"/>
            </a:rPr>
            <a:t>Psych as a Science</a:t>
          </a:r>
        </a:p>
        <a:p>
          <a:r>
            <a:rPr lang="en-GB" dirty="0" smtClean="0">
              <a:latin typeface="Arial" pitchFamily="34" charset="0"/>
              <a:cs typeface="Arial" pitchFamily="34" charset="0"/>
            </a:rPr>
            <a:t>Being scientific tends to make the research and explanations of behaviour reductionist.</a:t>
          </a:r>
          <a:endParaRPr lang="en-GB" dirty="0">
            <a:latin typeface="Arial" pitchFamily="34" charset="0"/>
            <a:cs typeface="Arial" pitchFamily="34" charset="0"/>
          </a:endParaRPr>
        </a:p>
      </dgm:t>
    </dgm:pt>
    <dgm:pt modelId="{CEA13243-517D-41F8-B9C3-2AA1B7A66F47}" type="parTrans" cxnId="{4D26C8DC-42E6-465B-9B0A-DDFB490A76C7}">
      <dgm:prSet/>
      <dgm:spPr/>
      <dgm:t>
        <a:bodyPr/>
        <a:lstStyle/>
        <a:p>
          <a:endParaRPr lang="en-GB">
            <a:latin typeface="Arial" pitchFamily="34" charset="0"/>
            <a:cs typeface="Arial" pitchFamily="34" charset="0"/>
          </a:endParaRPr>
        </a:p>
      </dgm:t>
    </dgm:pt>
    <dgm:pt modelId="{208DF8A2-2842-408B-B7FA-38DE8DC0B9F2}" type="sibTrans" cxnId="{4D26C8DC-42E6-465B-9B0A-DDFB490A76C7}">
      <dgm:prSet/>
      <dgm:spPr/>
      <dgm:t>
        <a:bodyPr/>
        <a:lstStyle/>
        <a:p>
          <a:endParaRPr lang="en-GB">
            <a:latin typeface="Arial" pitchFamily="34" charset="0"/>
            <a:cs typeface="Arial" pitchFamily="34" charset="0"/>
          </a:endParaRPr>
        </a:p>
      </dgm:t>
    </dgm:pt>
    <dgm:pt modelId="{84B6665C-F899-4525-9B11-E8D7A00D3260}" type="pres">
      <dgm:prSet presAssocID="{983CF24F-A230-4D1A-BADE-734C990418EB}" presName="cycle" presStyleCnt="0">
        <dgm:presLayoutVars>
          <dgm:chMax val="1"/>
          <dgm:dir/>
          <dgm:animLvl val="ctr"/>
          <dgm:resizeHandles val="exact"/>
        </dgm:presLayoutVars>
      </dgm:prSet>
      <dgm:spPr/>
      <dgm:t>
        <a:bodyPr/>
        <a:lstStyle/>
        <a:p>
          <a:endParaRPr lang="en-GB"/>
        </a:p>
      </dgm:t>
    </dgm:pt>
    <dgm:pt modelId="{06494E80-42FB-415D-82B0-C7966220DD7D}" type="pres">
      <dgm:prSet presAssocID="{70818EA6-3F85-44C8-82B4-DA6F45F7E935}" presName="centerShape" presStyleLbl="node0" presStyleIdx="0" presStyleCnt="1" custScaleX="127428" custScaleY="122729"/>
      <dgm:spPr/>
      <dgm:t>
        <a:bodyPr/>
        <a:lstStyle/>
        <a:p>
          <a:endParaRPr lang="en-GB"/>
        </a:p>
      </dgm:t>
    </dgm:pt>
    <dgm:pt modelId="{07279383-2C64-4B43-B32B-0F5857CB92F0}" type="pres">
      <dgm:prSet presAssocID="{10F6242A-8302-430B-9B9B-4E2250CFEC61}" presName="Name9" presStyleLbl="parChTrans1D2" presStyleIdx="0" presStyleCnt="7"/>
      <dgm:spPr/>
      <dgm:t>
        <a:bodyPr/>
        <a:lstStyle/>
        <a:p>
          <a:endParaRPr lang="en-GB"/>
        </a:p>
      </dgm:t>
    </dgm:pt>
    <dgm:pt modelId="{33A3897E-6DDF-4108-B8EF-9F208742BFF4}" type="pres">
      <dgm:prSet presAssocID="{10F6242A-8302-430B-9B9B-4E2250CFEC61}" presName="connTx" presStyleLbl="parChTrans1D2" presStyleIdx="0" presStyleCnt="7"/>
      <dgm:spPr/>
      <dgm:t>
        <a:bodyPr/>
        <a:lstStyle/>
        <a:p>
          <a:endParaRPr lang="en-GB"/>
        </a:p>
      </dgm:t>
    </dgm:pt>
    <dgm:pt modelId="{10900717-00FC-44F8-B797-A24D3E358766}" type="pres">
      <dgm:prSet presAssocID="{885D58BC-EA6E-4736-8C42-86B221FC2684}" presName="node" presStyleLbl="node1" presStyleIdx="0" presStyleCnt="7">
        <dgm:presLayoutVars>
          <dgm:bulletEnabled val="1"/>
        </dgm:presLayoutVars>
      </dgm:prSet>
      <dgm:spPr/>
      <dgm:t>
        <a:bodyPr/>
        <a:lstStyle/>
        <a:p>
          <a:endParaRPr lang="en-GB"/>
        </a:p>
      </dgm:t>
    </dgm:pt>
    <dgm:pt modelId="{2A704D8A-4AC9-44B9-BFA4-A3E46EE3C663}" type="pres">
      <dgm:prSet presAssocID="{C53C33AE-C5FB-4268-A9C3-361B91390783}" presName="Name9" presStyleLbl="parChTrans1D2" presStyleIdx="1" presStyleCnt="7"/>
      <dgm:spPr/>
      <dgm:t>
        <a:bodyPr/>
        <a:lstStyle/>
        <a:p>
          <a:endParaRPr lang="en-GB"/>
        </a:p>
      </dgm:t>
    </dgm:pt>
    <dgm:pt modelId="{2F92272B-333D-49E2-9089-DDFFC187C077}" type="pres">
      <dgm:prSet presAssocID="{C53C33AE-C5FB-4268-A9C3-361B91390783}" presName="connTx" presStyleLbl="parChTrans1D2" presStyleIdx="1" presStyleCnt="7"/>
      <dgm:spPr/>
      <dgm:t>
        <a:bodyPr/>
        <a:lstStyle/>
        <a:p>
          <a:endParaRPr lang="en-GB"/>
        </a:p>
      </dgm:t>
    </dgm:pt>
    <dgm:pt modelId="{501047C3-8D18-40FA-B8E8-E93607DCABD9}" type="pres">
      <dgm:prSet presAssocID="{8A62066E-A404-48D0-BC95-93DBAE9A5F8D}" presName="node" presStyleLbl="node1" presStyleIdx="1" presStyleCnt="7">
        <dgm:presLayoutVars>
          <dgm:bulletEnabled val="1"/>
        </dgm:presLayoutVars>
      </dgm:prSet>
      <dgm:spPr/>
      <dgm:t>
        <a:bodyPr/>
        <a:lstStyle/>
        <a:p>
          <a:endParaRPr lang="en-GB"/>
        </a:p>
      </dgm:t>
    </dgm:pt>
    <dgm:pt modelId="{555785BF-FBE5-4DDA-B24D-73ACCC005293}" type="pres">
      <dgm:prSet presAssocID="{8CCF3770-3296-4A4D-B0BE-922718AE65CB}" presName="Name9" presStyleLbl="parChTrans1D2" presStyleIdx="2" presStyleCnt="7"/>
      <dgm:spPr/>
      <dgm:t>
        <a:bodyPr/>
        <a:lstStyle/>
        <a:p>
          <a:endParaRPr lang="en-GB"/>
        </a:p>
      </dgm:t>
    </dgm:pt>
    <dgm:pt modelId="{07792E02-EC7C-487E-88EC-5979C0A4031D}" type="pres">
      <dgm:prSet presAssocID="{8CCF3770-3296-4A4D-B0BE-922718AE65CB}" presName="connTx" presStyleLbl="parChTrans1D2" presStyleIdx="2" presStyleCnt="7"/>
      <dgm:spPr/>
      <dgm:t>
        <a:bodyPr/>
        <a:lstStyle/>
        <a:p>
          <a:endParaRPr lang="en-GB"/>
        </a:p>
      </dgm:t>
    </dgm:pt>
    <dgm:pt modelId="{26A3365E-31D2-41B5-914C-72CE964D8C13}" type="pres">
      <dgm:prSet presAssocID="{F6B861BF-66E2-4F9A-BCB3-606A75492A68}" presName="node" presStyleLbl="node1" presStyleIdx="2" presStyleCnt="7">
        <dgm:presLayoutVars>
          <dgm:bulletEnabled val="1"/>
        </dgm:presLayoutVars>
      </dgm:prSet>
      <dgm:spPr/>
      <dgm:t>
        <a:bodyPr/>
        <a:lstStyle/>
        <a:p>
          <a:endParaRPr lang="en-GB"/>
        </a:p>
      </dgm:t>
    </dgm:pt>
    <dgm:pt modelId="{8B2CFF44-E7E1-4353-92D1-F1F7E5389709}" type="pres">
      <dgm:prSet presAssocID="{1E26ADB1-AA0B-4F3F-9844-F3978A526E96}" presName="Name9" presStyleLbl="parChTrans1D2" presStyleIdx="3" presStyleCnt="7"/>
      <dgm:spPr/>
      <dgm:t>
        <a:bodyPr/>
        <a:lstStyle/>
        <a:p>
          <a:endParaRPr lang="en-GB"/>
        </a:p>
      </dgm:t>
    </dgm:pt>
    <dgm:pt modelId="{4D27A81C-127D-437D-BD5E-9D56093C422C}" type="pres">
      <dgm:prSet presAssocID="{1E26ADB1-AA0B-4F3F-9844-F3978A526E96}" presName="connTx" presStyleLbl="parChTrans1D2" presStyleIdx="3" presStyleCnt="7"/>
      <dgm:spPr/>
      <dgm:t>
        <a:bodyPr/>
        <a:lstStyle/>
        <a:p>
          <a:endParaRPr lang="en-GB"/>
        </a:p>
      </dgm:t>
    </dgm:pt>
    <dgm:pt modelId="{395F732F-1C18-4530-961C-BB7E0F2E248A}" type="pres">
      <dgm:prSet presAssocID="{82A5D5FB-5FF7-45EA-8900-35885C549C90}" presName="node" presStyleLbl="node1" presStyleIdx="3" presStyleCnt="7">
        <dgm:presLayoutVars>
          <dgm:bulletEnabled val="1"/>
        </dgm:presLayoutVars>
      </dgm:prSet>
      <dgm:spPr/>
      <dgm:t>
        <a:bodyPr/>
        <a:lstStyle/>
        <a:p>
          <a:endParaRPr lang="en-GB"/>
        </a:p>
      </dgm:t>
    </dgm:pt>
    <dgm:pt modelId="{D6E2B011-43BE-4C67-9BBB-F6CB40F8B064}" type="pres">
      <dgm:prSet presAssocID="{92042163-C672-4689-A837-8FEA37B9312B}" presName="Name9" presStyleLbl="parChTrans1D2" presStyleIdx="4" presStyleCnt="7"/>
      <dgm:spPr/>
      <dgm:t>
        <a:bodyPr/>
        <a:lstStyle/>
        <a:p>
          <a:endParaRPr lang="en-GB"/>
        </a:p>
      </dgm:t>
    </dgm:pt>
    <dgm:pt modelId="{5824B2F9-E394-4965-809A-D43BD6AABB2B}" type="pres">
      <dgm:prSet presAssocID="{92042163-C672-4689-A837-8FEA37B9312B}" presName="connTx" presStyleLbl="parChTrans1D2" presStyleIdx="4" presStyleCnt="7"/>
      <dgm:spPr/>
      <dgm:t>
        <a:bodyPr/>
        <a:lstStyle/>
        <a:p>
          <a:endParaRPr lang="en-GB"/>
        </a:p>
      </dgm:t>
    </dgm:pt>
    <dgm:pt modelId="{D665DC3D-0DB4-46D8-A138-ABE1842CD0A7}" type="pres">
      <dgm:prSet presAssocID="{61E4E3BB-CB40-49AF-9AE6-66DCB084A605}" presName="node" presStyleLbl="node1" presStyleIdx="4" presStyleCnt="7">
        <dgm:presLayoutVars>
          <dgm:bulletEnabled val="1"/>
        </dgm:presLayoutVars>
      </dgm:prSet>
      <dgm:spPr/>
      <dgm:t>
        <a:bodyPr/>
        <a:lstStyle/>
        <a:p>
          <a:endParaRPr lang="en-GB"/>
        </a:p>
      </dgm:t>
    </dgm:pt>
    <dgm:pt modelId="{A427CED0-2856-47A6-949A-A03C55B686DB}" type="pres">
      <dgm:prSet presAssocID="{CEA13243-517D-41F8-B9C3-2AA1B7A66F47}" presName="Name9" presStyleLbl="parChTrans1D2" presStyleIdx="5" presStyleCnt="7"/>
      <dgm:spPr/>
      <dgm:t>
        <a:bodyPr/>
        <a:lstStyle/>
        <a:p>
          <a:endParaRPr lang="en-GB"/>
        </a:p>
      </dgm:t>
    </dgm:pt>
    <dgm:pt modelId="{DE682D80-C2C7-4F3B-99A8-5571366F449C}" type="pres">
      <dgm:prSet presAssocID="{CEA13243-517D-41F8-B9C3-2AA1B7A66F47}" presName="connTx" presStyleLbl="parChTrans1D2" presStyleIdx="5" presStyleCnt="7"/>
      <dgm:spPr/>
      <dgm:t>
        <a:bodyPr/>
        <a:lstStyle/>
        <a:p>
          <a:endParaRPr lang="en-GB"/>
        </a:p>
      </dgm:t>
    </dgm:pt>
    <dgm:pt modelId="{D225C3CD-BB34-41C0-AD13-AF00F8ED1FA5}" type="pres">
      <dgm:prSet presAssocID="{8CFA8FD0-8F96-464E-94A4-5433A901067A}" presName="node" presStyleLbl="node1" presStyleIdx="5" presStyleCnt="7">
        <dgm:presLayoutVars>
          <dgm:bulletEnabled val="1"/>
        </dgm:presLayoutVars>
      </dgm:prSet>
      <dgm:spPr/>
      <dgm:t>
        <a:bodyPr/>
        <a:lstStyle/>
        <a:p>
          <a:endParaRPr lang="en-GB"/>
        </a:p>
      </dgm:t>
    </dgm:pt>
    <dgm:pt modelId="{048F61E8-48A2-4A92-AD99-311051D960A7}" type="pres">
      <dgm:prSet presAssocID="{84D53408-AC68-456F-9073-DEC121CC2222}" presName="Name9" presStyleLbl="parChTrans1D2" presStyleIdx="6" presStyleCnt="7"/>
      <dgm:spPr/>
      <dgm:t>
        <a:bodyPr/>
        <a:lstStyle/>
        <a:p>
          <a:endParaRPr lang="en-GB"/>
        </a:p>
      </dgm:t>
    </dgm:pt>
    <dgm:pt modelId="{74B1BA65-B238-4107-B994-BE82DB2731F9}" type="pres">
      <dgm:prSet presAssocID="{84D53408-AC68-456F-9073-DEC121CC2222}" presName="connTx" presStyleLbl="parChTrans1D2" presStyleIdx="6" presStyleCnt="7"/>
      <dgm:spPr/>
      <dgm:t>
        <a:bodyPr/>
        <a:lstStyle/>
        <a:p>
          <a:endParaRPr lang="en-GB"/>
        </a:p>
      </dgm:t>
    </dgm:pt>
    <dgm:pt modelId="{750C5B23-1DBE-4798-BDA0-12710B800640}" type="pres">
      <dgm:prSet presAssocID="{BBB7F227-721C-41AB-B128-8835D4B14866}" presName="node" presStyleLbl="node1" presStyleIdx="6" presStyleCnt="7">
        <dgm:presLayoutVars>
          <dgm:bulletEnabled val="1"/>
        </dgm:presLayoutVars>
      </dgm:prSet>
      <dgm:spPr/>
      <dgm:t>
        <a:bodyPr/>
        <a:lstStyle/>
        <a:p>
          <a:endParaRPr lang="en-GB"/>
        </a:p>
      </dgm:t>
    </dgm:pt>
  </dgm:ptLst>
  <dgm:cxnLst>
    <dgm:cxn modelId="{4785BB50-A78E-4261-88B4-F5C5A57DD586}" type="presOf" srcId="{8A62066E-A404-48D0-BC95-93DBAE9A5F8D}" destId="{501047C3-8D18-40FA-B8E8-E93607DCABD9}" srcOrd="0" destOrd="0" presId="urn:microsoft.com/office/officeart/2005/8/layout/radial1"/>
    <dgm:cxn modelId="{7C761929-473D-4018-8B67-CD12FBB98628}" type="presOf" srcId="{61E4E3BB-CB40-49AF-9AE6-66DCB084A605}" destId="{D665DC3D-0DB4-46D8-A138-ABE1842CD0A7}" srcOrd="0" destOrd="0" presId="urn:microsoft.com/office/officeart/2005/8/layout/radial1"/>
    <dgm:cxn modelId="{3517D41A-3319-45C6-B3B0-D442DAFEEAEE}" type="presOf" srcId="{983CF24F-A230-4D1A-BADE-734C990418EB}" destId="{84B6665C-F899-4525-9B11-E8D7A00D3260}" srcOrd="0" destOrd="0" presId="urn:microsoft.com/office/officeart/2005/8/layout/radial1"/>
    <dgm:cxn modelId="{BC23CF2B-2624-46B7-BE98-CA0D631CA200}" srcId="{983CF24F-A230-4D1A-BADE-734C990418EB}" destId="{70818EA6-3F85-44C8-82B4-DA6F45F7E935}" srcOrd="0" destOrd="0" parTransId="{731120C5-A444-47CF-B888-E1A11ED408AA}" sibTransId="{BF00D006-C420-4D71-80B2-21C477ABEA41}"/>
    <dgm:cxn modelId="{CB743249-0B56-4D78-ADDD-756510067F2C}" type="presOf" srcId="{885D58BC-EA6E-4736-8C42-86B221FC2684}" destId="{10900717-00FC-44F8-B797-A24D3E358766}" srcOrd="0" destOrd="0" presId="urn:microsoft.com/office/officeart/2005/8/layout/radial1"/>
    <dgm:cxn modelId="{C9EF1F8C-9AF8-4C11-B976-1035A03139F1}" type="presOf" srcId="{84D53408-AC68-456F-9073-DEC121CC2222}" destId="{74B1BA65-B238-4107-B994-BE82DB2731F9}" srcOrd="1" destOrd="0" presId="urn:microsoft.com/office/officeart/2005/8/layout/radial1"/>
    <dgm:cxn modelId="{C9D83BDA-58DC-4EBC-A269-7792CD7EFCF0}" type="presOf" srcId="{92042163-C672-4689-A837-8FEA37B9312B}" destId="{5824B2F9-E394-4965-809A-D43BD6AABB2B}" srcOrd="1" destOrd="0" presId="urn:microsoft.com/office/officeart/2005/8/layout/radial1"/>
    <dgm:cxn modelId="{55CBD5DF-345B-4A74-B9A1-204DE8F94D51}" type="presOf" srcId="{CEA13243-517D-41F8-B9C3-2AA1B7A66F47}" destId="{A427CED0-2856-47A6-949A-A03C55B686DB}" srcOrd="0" destOrd="0" presId="urn:microsoft.com/office/officeart/2005/8/layout/radial1"/>
    <dgm:cxn modelId="{35B74253-007B-4FF4-8ED9-53F7B42EA606}" type="presOf" srcId="{F6B861BF-66E2-4F9A-BCB3-606A75492A68}" destId="{26A3365E-31D2-41B5-914C-72CE964D8C13}" srcOrd="0" destOrd="0" presId="urn:microsoft.com/office/officeart/2005/8/layout/radial1"/>
    <dgm:cxn modelId="{6105F750-0B53-40E0-88FA-CB24AFE1F1F9}" srcId="{70818EA6-3F85-44C8-82B4-DA6F45F7E935}" destId="{885D58BC-EA6E-4736-8C42-86B221FC2684}" srcOrd="0" destOrd="0" parTransId="{10F6242A-8302-430B-9B9B-4E2250CFEC61}" sibTransId="{86458E3B-485F-4430-A879-2FB4E3B835CD}"/>
    <dgm:cxn modelId="{9E2F35D7-C1A9-4A70-9B2B-7161704FF2EA}" type="presOf" srcId="{8CCF3770-3296-4A4D-B0BE-922718AE65CB}" destId="{07792E02-EC7C-487E-88EC-5979C0A4031D}" srcOrd="1" destOrd="0" presId="urn:microsoft.com/office/officeart/2005/8/layout/radial1"/>
    <dgm:cxn modelId="{E874DCFB-E903-4891-B220-E7DC45B5AECD}" type="presOf" srcId="{8CCF3770-3296-4A4D-B0BE-922718AE65CB}" destId="{555785BF-FBE5-4DDA-B24D-73ACCC005293}" srcOrd="0" destOrd="0" presId="urn:microsoft.com/office/officeart/2005/8/layout/radial1"/>
    <dgm:cxn modelId="{2C5C546A-8FC6-4BFE-83E9-987C2AB2EDDA}" type="presOf" srcId="{10F6242A-8302-430B-9B9B-4E2250CFEC61}" destId="{07279383-2C64-4B43-B32B-0F5857CB92F0}" srcOrd="0" destOrd="0" presId="urn:microsoft.com/office/officeart/2005/8/layout/radial1"/>
    <dgm:cxn modelId="{FBB69F54-1003-4859-A68A-39DF5A121FDA}" type="presOf" srcId="{82A5D5FB-5FF7-45EA-8900-35885C549C90}" destId="{395F732F-1C18-4530-961C-BB7E0F2E248A}" srcOrd="0" destOrd="0" presId="urn:microsoft.com/office/officeart/2005/8/layout/radial1"/>
    <dgm:cxn modelId="{E880362E-AA98-496C-B3CF-B06950F87054}" type="presOf" srcId="{C53C33AE-C5FB-4268-A9C3-361B91390783}" destId="{2F92272B-333D-49E2-9089-DDFFC187C077}" srcOrd="1" destOrd="0" presId="urn:microsoft.com/office/officeart/2005/8/layout/radial1"/>
    <dgm:cxn modelId="{7C188076-BE17-4541-8581-8915C48692EF}" srcId="{70818EA6-3F85-44C8-82B4-DA6F45F7E935}" destId="{F6B861BF-66E2-4F9A-BCB3-606A75492A68}" srcOrd="2" destOrd="0" parTransId="{8CCF3770-3296-4A4D-B0BE-922718AE65CB}" sibTransId="{62889250-1384-4970-8014-986AE8D91EBD}"/>
    <dgm:cxn modelId="{99E5F522-A2BE-4A55-ADDD-1F0E37BBC76D}" srcId="{70818EA6-3F85-44C8-82B4-DA6F45F7E935}" destId="{61E4E3BB-CB40-49AF-9AE6-66DCB084A605}" srcOrd="4" destOrd="0" parTransId="{92042163-C672-4689-A837-8FEA37B9312B}" sibTransId="{2F0C8CF2-8255-4C17-B647-DB983416A4D2}"/>
    <dgm:cxn modelId="{666A74B0-2979-413B-9200-0B412A172E18}" type="presOf" srcId="{BBB7F227-721C-41AB-B128-8835D4B14866}" destId="{750C5B23-1DBE-4798-BDA0-12710B800640}" srcOrd="0" destOrd="0" presId="urn:microsoft.com/office/officeart/2005/8/layout/radial1"/>
    <dgm:cxn modelId="{87EC81E1-6025-42CE-99A5-4937A03DA5E5}" srcId="{70818EA6-3F85-44C8-82B4-DA6F45F7E935}" destId="{8A62066E-A404-48D0-BC95-93DBAE9A5F8D}" srcOrd="1" destOrd="0" parTransId="{C53C33AE-C5FB-4268-A9C3-361B91390783}" sibTransId="{47A91864-A92A-46FA-A134-3CB1275F883B}"/>
    <dgm:cxn modelId="{6325ADED-35E8-4E55-A7A3-FE2DEB7E6C5A}" srcId="{70818EA6-3F85-44C8-82B4-DA6F45F7E935}" destId="{82A5D5FB-5FF7-45EA-8900-35885C549C90}" srcOrd="3" destOrd="0" parTransId="{1E26ADB1-AA0B-4F3F-9844-F3978A526E96}" sibTransId="{064655C5-8CFA-4983-BBCA-2EC07C601D41}"/>
    <dgm:cxn modelId="{9B281995-746C-4A3F-A389-8C95066C020F}" type="presOf" srcId="{8CFA8FD0-8F96-464E-94A4-5433A901067A}" destId="{D225C3CD-BB34-41C0-AD13-AF00F8ED1FA5}" srcOrd="0" destOrd="0" presId="urn:microsoft.com/office/officeart/2005/8/layout/radial1"/>
    <dgm:cxn modelId="{101E9F43-6C09-4DE9-B447-96A8ED62C7FE}" type="presOf" srcId="{70818EA6-3F85-44C8-82B4-DA6F45F7E935}" destId="{06494E80-42FB-415D-82B0-C7966220DD7D}" srcOrd="0" destOrd="0" presId="urn:microsoft.com/office/officeart/2005/8/layout/radial1"/>
    <dgm:cxn modelId="{00D0F681-72B2-4516-B650-FE2AD11064ED}" type="presOf" srcId="{84D53408-AC68-456F-9073-DEC121CC2222}" destId="{048F61E8-48A2-4A92-AD99-311051D960A7}" srcOrd="0" destOrd="0" presId="urn:microsoft.com/office/officeart/2005/8/layout/radial1"/>
    <dgm:cxn modelId="{EB38AFA9-7B17-4877-82AE-7948BC0BC85F}" type="presOf" srcId="{1E26ADB1-AA0B-4F3F-9844-F3978A526E96}" destId="{8B2CFF44-E7E1-4353-92D1-F1F7E5389709}" srcOrd="0" destOrd="0" presId="urn:microsoft.com/office/officeart/2005/8/layout/radial1"/>
    <dgm:cxn modelId="{A27A241D-9F5F-4F9C-B0BF-126BEF4A65C6}" type="presOf" srcId="{1E26ADB1-AA0B-4F3F-9844-F3978A526E96}" destId="{4D27A81C-127D-437D-BD5E-9D56093C422C}" srcOrd="1" destOrd="0" presId="urn:microsoft.com/office/officeart/2005/8/layout/radial1"/>
    <dgm:cxn modelId="{0D371974-4D55-497C-ABDF-9914EB0FE5D6}" srcId="{70818EA6-3F85-44C8-82B4-DA6F45F7E935}" destId="{BBB7F227-721C-41AB-B128-8835D4B14866}" srcOrd="6" destOrd="0" parTransId="{84D53408-AC68-456F-9073-DEC121CC2222}" sibTransId="{332E1D42-C646-442B-90F8-7BF506112D39}"/>
    <dgm:cxn modelId="{4D26C8DC-42E6-465B-9B0A-DDFB490A76C7}" srcId="{70818EA6-3F85-44C8-82B4-DA6F45F7E935}" destId="{8CFA8FD0-8F96-464E-94A4-5433A901067A}" srcOrd="5" destOrd="0" parTransId="{CEA13243-517D-41F8-B9C3-2AA1B7A66F47}" sibTransId="{208DF8A2-2842-408B-B7FA-38DE8DC0B9F2}"/>
    <dgm:cxn modelId="{886E556E-D6F0-4397-8E02-65173BD15A95}" type="presOf" srcId="{10F6242A-8302-430B-9B9B-4E2250CFEC61}" destId="{33A3897E-6DDF-4108-B8EF-9F208742BFF4}" srcOrd="1" destOrd="0" presId="urn:microsoft.com/office/officeart/2005/8/layout/radial1"/>
    <dgm:cxn modelId="{E37AF5CD-4770-47D4-B41D-C34287A054F3}" type="presOf" srcId="{92042163-C672-4689-A837-8FEA37B9312B}" destId="{D6E2B011-43BE-4C67-9BBB-F6CB40F8B064}" srcOrd="0" destOrd="0" presId="urn:microsoft.com/office/officeart/2005/8/layout/radial1"/>
    <dgm:cxn modelId="{E754177C-DA68-4407-A74D-90692ED705C8}" type="presOf" srcId="{CEA13243-517D-41F8-B9C3-2AA1B7A66F47}" destId="{DE682D80-C2C7-4F3B-99A8-5571366F449C}" srcOrd="1" destOrd="0" presId="urn:microsoft.com/office/officeart/2005/8/layout/radial1"/>
    <dgm:cxn modelId="{27B281F7-1521-4B4A-BC90-C77887526071}" type="presOf" srcId="{C53C33AE-C5FB-4268-A9C3-361B91390783}" destId="{2A704D8A-4AC9-44B9-BFA4-A3E46EE3C663}" srcOrd="0" destOrd="0" presId="urn:microsoft.com/office/officeart/2005/8/layout/radial1"/>
    <dgm:cxn modelId="{D6DBCAC1-E6A9-4075-A083-D8702A6AF2FD}" type="presParOf" srcId="{84B6665C-F899-4525-9B11-E8D7A00D3260}" destId="{06494E80-42FB-415D-82B0-C7966220DD7D}" srcOrd="0" destOrd="0" presId="urn:microsoft.com/office/officeart/2005/8/layout/radial1"/>
    <dgm:cxn modelId="{474BE177-6715-48CA-A92A-7417FD710307}" type="presParOf" srcId="{84B6665C-F899-4525-9B11-E8D7A00D3260}" destId="{07279383-2C64-4B43-B32B-0F5857CB92F0}" srcOrd="1" destOrd="0" presId="urn:microsoft.com/office/officeart/2005/8/layout/radial1"/>
    <dgm:cxn modelId="{C1B857C7-C08D-471D-8C22-05B368AECE36}" type="presParOf" srcId="{07279383-2C64-4B43-B32B-0F5857CB92F0}" destId="{33A3897E-6DDF-4108-B8EF-9F208742BFF4}" srcOrd="0" destOrd="0" presId="urn:microsoft.com/office/officeart/2005/8/layout/radial1"/>
    <dgm:cxn modelId="{59A04766-5463-492E-A9E2-7E918F18CE5E}" type="presParOf" srcId="{84B6665C-F899-4525-9B11-E8D7A00D3260}" destId="{10900717-00FC-44F8-B797-A24D3E358766}" srcOrd="2" destOrd="0" presId="urn:microsoft.com/office/officeart/2005/8/layout/radial1"/>
    <dgm:cxn modelId="{1F42BDCA-1F6A-4EC4-85CA-8020CF64C8C5}" type="presParOf" srcId="{84B6665C-F899-4525-9B11-E8D7A00D3260}" destId="{2A704D8A-4AC9-44B9-BFA4-A3E46EE3C663}" srcOrd="3" destOrd="0" presId="urn:microsoft.com/office/officeart/2005/8/layout/radial1"/>
    <dgm:cxn modelId="{AAD6B0A2-26B9-4537-970C-349CF4A54744}" type="presParOf" srcId="{2A704D8A-4AC9-44B9-BFA4-A3E46EE3C663}" destId="{2F92272B-333D-49E2-9089-DDFFC187C077}" srcOrd="0" destOrd="0" presId="urn:microsoft.com/office/officeart/2005/8/layout/radial1"/>
    <dgm:cxn modelId="{BBA7695C-860A-4757-B4CC-C742B3CA7498}" type="presParOf" srcId="{84B6665C-F899-4525-9B11-E8D7A00D3260}" destId="{501047C3-8D18-40FA-B8E8-E93607DCABD9}" srcOrd="4" destOrd="0" presId="urn:microsoft.com/office/officeart/2005/8/layout/radial1"/>
    <dgm:cxn modelId="{30BED38D-FA60-40A1-8A41-2C7D3A4008D1}" type="presParOf" srcId="{84B6665C-F899-4525-9B11-E8D7A00D3260}" destId="{555785BF-FBE5-4DDA-B24D-73ACCC005293}" srcOrd="5" destOrd="0" presId="urn:microsoft.com/office/officeart/2005/8/layout/radial1"/>
    <dgm:cxn modelId="{E247A71C-14FB-4D3D-A076-23E2DDB370E4}" type="presParOf" srcId="{555785BF-FBE5-4DDA-B24D-73ACCC005293}" destId="{07792E02-EC7C-487E-88EC-5979C0A4031D}" srcOrd="0" destOrd="0" presId="urn:microsoft.com/office/officeart/2005/8/layout/radial1"/>
    <dgm:cxn modelId="{C88C4DB5-BE89-46FE-BFB9-2086A6ED084C}" type="presParOf" srcId="{84B6665C-F899-4525-9B11-E8D7A00D3260}" destId="{26A3365E-31D2-41B5-914C-72CE964D8C13}" srcOrd="6" destOrd="0" presId="urn:microsoft.com/office/officeart/2005/8/layout/radial1"/>
    <dgm:cxn modelId="{EAAF359A-9E0B-4CD2-8943-CA6EC2506FF8}" type="presParOf" srcId="{84B6665C-F899-4525-9B11-E8D7A00D3260}" destId="{8B2CFF44-E7E1-4353-92D1-F1F7E5389709}" srcOrd="7" destOrd="0" presId="urn:microsoft.com/office/officeart/2005/8/layout/radial1"/>
    <dgm:cxn modelId="{7E06DDEC-8FF5-41A1-8E67-28DD9B03F291}" type="presParOf" srcId="{8B2CFF44-E7E1-4353-92D1-F1F7E5389709}" destId="{4D27A81C-127D-437D-BD5E-9D56093C422C}" srcOrd="0" destOrd="0" presId="urn:microsoft.com/office/officeart/2005/8/layout/radial1"/>
    <dgm:cxn modelId="{4EFA5C3F-47BF-4CD6-90DC-F3A398DDA59F}" type="presParOf" srcId="{84B6665C-F899-4525-9B11-E8D7A00D3260}" destId="{395F732F-1C18-4530-961C-BB7E0F2E248A}" srcOrd="8" destOrd="0" presId="urn:microsoft.com/office/officeart/2005/8/layout/radial1"/>
    <dgm:cxn modelId="{73593064-B0CE-43AA-B748-2E2B1E0AE1E9}" type="presParOf" srcId="{84B6665C-F899-4525-9B11-E8D7A00D3260}" destId="{D6E2B011-43BE-4C67-9BBB-F6CB40F8B064}" srcOrd="9" destOrd="0" presId="urn:microsoft.com/office/officeart/2005/8/layout/radial1"/>
    <dgm:cxn modelId="{543683B2-8007-4887-8442-0ADF812F4966}" type="presParOf" srcId="{D6E2B011-43BE-4C67-9BBB-F6CB40F8B064}" destId="{5824B2F9-E394-4965-809A-D43BD6AABB2B}" srcOrd="0" destOrd="0" presId="urn:microsoft.com/office/officeart/2005/8/layout/radial1"/>
    <dgm:cxn modelId="{A71FC480-D2ED-47AB-B4B7-E58742CDA6B1}" type="presParOf" srcId="{84B6665C-F899-4525-9B11-E8D7A00D3260}" destId="{D665DC3D-0DB4-46D8-A138-ABE1842CD0A7}" srcOrd="10" destOrd="0" presId="urn:microsoft.com/office/officeart/2005/8/layout/radial1"/>
    <dgm:cxn modelId="{294F7DB1-50AB-49A1-865A-4E53DF58CDB3}" type="presParOf" srcId="{84B6665C-F899-4525-9B11-E8D7A00D3260}" destId="{A427CED0-2856-47A6-949A-A03C55B686DB}" srcOrd="11" destOrd="0" presId="urn:microsoft.com/office/officeart/2005/8/layout/radial1"/>
    <dgm:cxn modelId="{C9CD4E18-60BD-4853-8720-7DA629B67012}" type="presParOf" srcId="{A427CED0-2856-47A6-949A-A03C55B686DB}" destId="{DE682D80-C2C7-4F3B-99A8-5571366F449C}" srcOrd="0" destOrd="0" presId="urn:microsoft.com/office/officeart/2005/8/layout/radial1"/>
    <dgm:cxn modelId="{4DA6559A-935D-490F-AD87-426FDF99C8A4}" type="presParOf" srcId="{84B6665C-F899-4525-9B11-E8D7A00D3260}" destId="{D225C3CD-BB34-41C0-AD13-AF00F8ED1FA5}" srcOrd="12" destOrd="0" presId="urn:microsoft.com/office/officeart/2005/8/layout/radial1"/>
    <dgm:cxn modelId="{1105B642-1E95-4F41-9295-91F5240C5AEB}" type="presParOf" srcId="{84B6665C-F899-4525-9B11-E8D7A00D3260}" destId="{048F61E8-48A2-4A92-AD99-311051D960A7}" srcOrd="13" destOrd="0" presId="urn:microsoft.com/office/officeart/2005/8/layout/radial1"/>
    <dgm:cxn modelId="{41B69B9F-8ECC-44C7-84FF-0FFCD2CE2A89}" type="presParOf" srcId="{048F61E8-48A2-4A92-AD99-311051D960A7}" destId="{74B1BA65-B238-4107-B994-BE82DB2731F9}" srcOrd="0" destOrd="0" presId="urn:microsoft.com/office/officeart/2005/8/layout/radial1"/>
    <dgm:cxn modelId="{C7218EBB-ACF7-4D49-AB3E-25DC9A3D7FEF}" type="presParOf" srcId="{84B6665C-F899-4525-9B11-E8D7A00D3260}" destId="{750C5B23-1DBE-4798-BDA0-12710B800640}"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83CF24F-A230-4D1A-BADE-734C990418EB}" type="doc">
      <dgm:prSet loTypeId="urn:microsoft.com/office/officeart/2005/8/layout/radial1" loCatId="relationship" qsTypeId="urn:microsoft.com/office/officeart/2005/8/quickstyle/simple3" qsCatId="simple" csTypeId="urn:microsoft.com/office/officeart/2005/8/colors/colorful5" csCatId="colorful" phldr="1"/>
      <dgm:spPr/>
      <dgm:t>
        <a:bodyPr/>
        <a:lstStyle/>
        <a:p>
          <a:endParaRPr lang="en-GB"/>
        </a:p>
      </dgm:t>
    </dgm:pt>
    <dgm:pt modelId="{70818EA6-3F85-44C8-82B4-DA6F45F7E935}">
      <dgm:prSet phldrT="[Text]"/>
      <dgm:spPr/>
      <dgm:t>
        <a:bodyPr/>
        <a:lstStyle/>
        <a:p>
          <a:r>
            <a:rPr lang="en-GB" smtClean="0">
              <a:latin typeface="Arial" pitchFamily="34" charset="0"/>
              <a:cs typeface="Arial" pitchFamily="34" charset="0"/>
            </a:rPr>
            <a:t>Individual/ situational explanations</a:t>
          </a:r>
          <a:endParaRPr lang="en-GB" dirty="0">
            <a:latin typeface="Arial" pitchFamily="34" charset="0"/>
            <a:cs typeface="Arial" pitchFamily="34" charset="0"/>
          </a:endParaRPr>
        </a:p>
      </dgm:t>
    </dgm:pt>
    <dgm:pt modelId="{731120C5-A444-47CF-B888-E1A11ED408AA}" type="par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BF00D006-C420-4D71-80B2-21C477ABEA41}" type="sib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36392AAA-E39F-44EB-BC6F-5C68EBDBA78C}">
      <dgm:prSet/>
      <dgm:spPr/>
      <dgm:t>
        <a:bodyPr/>
        <a:lstStyle/>
        <a:p>
          <a:r>
            <a:rPr lang="en-GB" b="1" u="sng" dirty="0" smtClean="0">
              <a:latin typeface="Arial" pitchFamily="34" charset="0"/>
              <a:cs typeface="Arial" pitchFamily="34" charset="0"/>
            </a:rPr>
            <a:t>Free Will / Determinism</a:t>
          </a:r>
        </a:p>
        <a:p>
          <a:r>
            <a:rPr lang="en-GB" dirty="0" smtClean="0">
              <a:latin typeface="Arial" pitchFamily="34" charset="0"/>
              <a:cs typeface="Arial" pitchFamily="34" charset="0"/>
            </a:rPr>
            <a:t>Determinism is similar to situational explanations that focus on specific factors which cause behaviour, which are predictable. Individual explanations tend to favour explanations that include freewill and are less predictable. </a:t>
          </a:r>
          <a:endParaRPr lang="en-GB" dirty="0">
            <a:latin typeface="Arial" pitchFamily="34" charset="0"/>
            <a:cs typeface="Arial" pitchFamily="34" charset="0"/>
          </a:endParaRPr>
        </a:p>
      </dgm:t>
    </dgm:pt>
    <dgm:pt modelId="{AC947B1B-FA66-46D6-B5F5-CE2579F3F953}" type="parTrans" cxnId="{61A3480F-8B59-4AE9-97BF-E663EB2DDE51}">
      <dgm:prSet/>
      <dgm:spPr/>
      <dgm:t>
        <a:bodyPr/>
        <a:lstStyle/>
        <a:p>
          <a:endParaRPr lang="en-GB">
            <a:latin typeface="Arial" pitchFamily="34" charset="0"/>
            <a:cs typeface="Arial" pitchFamily="34" charset="0"/>
          </a:endParaRPr>
        </a:p>
      </dgm:t>
    </dgm:pt>
    <dgm:pt modelId="{23AF52F1-C8D8-434E-9A53-FD8C24558C08}" type="sibTrans" cxnId="{61A3480F-8B59-4AE9-97BF-E663EB2DDE51}">
      <dgm:prSet/>
      <dgm:spPr/>
      <dgm:t>
        <a:bodyPr/>
        <a:lstStyle/>
        <a:p>
          <a:endParaRPr lang="en-GB">
            <a:latin typeface="Arial" pitchFamily="34" charset="0"/>
            <a:cs typeface="Arial" pitchFamily="34" charset="0"/>
          </a:endParaRPr>
        </a:p>
      </dgm:t>
    </dgm:pt>
    <dgm:pt modelId="{26EBD652-28D7-4F40-A450-066703FA2F8C}">
      <dgm:prSet/>
      <dgm:spPr/>
      <dgm:t>
        <a:bodyPr/>
        <a:lstStyle/>
        <a:p>
          <a:r>
            <a:rPr lang="en-GB" b="1" u="sng" dirty="0" smtClean="0">
              <a:latin typeface="Arial" pitchFamily="34" charset="0"/>
              <a:cs typeface="Arial" pitchFamily="34" charset="0"/>
            </a:rPr>
            <a:t>Nature / nurture</a:t>
          </a:r>
          <a:r>
            <a:rPr lang="en-GB" dirty="0" smtClean="0">
              <a:latin typeface="Arial" pitchFamily="34" charset="0"/>
              <a:cs typeface="Arial" pitchFamily="34" charset="0"/>
            </a:rPr>
            <a:t> </a:t>
          </a:r>
        </a:p>
        <a:p>
          <a:r>
            <a:rPr lang="en-GB" dirty="0" smtClean="0">
              <a:latin typeface="Arial" pitchFamily="34" charset="0"/>
              <a:cs typeface="Arial" pitchFamily="34" charset="0"/>
            </a:rPr>
            <a:t>Individual explanations often assume that behaviour is innate and that the nurture side of the debate is true. By using a situational explanation researchers assume that the environment determines behaviour and therefore the nurture side of the nature/nurture debate is favoured.	</a:t>
          </a:r>
          <a:endParaRPr lang="en-GB" dirty="0">
            <a:latin typeface="Arial" pitchFamily="34" charset="0"/>
            <a:cs typeface="Arial" pitchFamily="34" charset="0"/>
          </a:endParaRPr>
        </a:p>
      </dgm:t>
    </dgm:pt>
    <dgm:pt modelId="{CDCDD899-849E-4705-BF5F-F35BF1F9841A}" type="parTrans" cxnId="{127CFAD1-E83A-410C-AD9D-E3EE2F313BE2}">
      <dgm:prSet/>
      <dgm:spPr/>
      <dgm:t>
        <a:bodyPr/>
        <a:lstStyle/>
        <a:p>
          <a:endParaRPr lang="en-GB">
            <a:latin typeface="Arial" pitchFamily="34" charset="0"/>
            <a:cs typeface="Arial" pitchFamily="34" charset="0"/>
          </a:endParaRPr>
        </a:p>
      </dgm:t>
    </dgm:pt>
    <dgm:pt modelId="{7038FA92-EB31-4A9A-B5F3-BD39983154BE}" type="sibTrans" cxnId="{127CFAD1-E83A-410C-AD9D-E3EE2F313BE2}">
      <dgm:prSet/>
      <dgm:spPr/>
      <dgm:t>
        <a:bodyPr/>
        <a:lstStyle/>
        <a:p>
          <a:endParaRPr lang="en-GB">
            <a:latin typeface="Arial" pitchFamily="34" charset="0"/>
            <a:cs typeface="Arial" pitchFamily="34" charset="0"/>
          </a:endParaRPr>
        </a:p>
      </dgm:t>
    </dgm:pt>
    <dgm:pt modelId="{E0A1240D-F044-4C22-9CB9-399905A07F9E}">
      <dgm:prSet/>
      <dgm:spPr/>
      <dgm:t>
        <a:bodyPr/>
        <a:lstStyle/>
        <a:p>
          <a:r>
            <a:rPr lang="en-GB" b="1" u="sng" dirty="0" smtClean="0">
              <a:latin typeface="Arial" pitchFamily="34" charset="0"/>
              <a:cs typeface="Arial" pitchFamily="34" charset="0"/>
            </a:rPr>
            <a:t>Reductionism / Holism</a:t>
          </a:r>
          <a:r>
            <a:rPr lang="en-GB" dirty="0" smtClean="0">
              <a:latin typeface="Arial" pitchFamily="34" charset="0"/>
              <a:cs typeface="Arial" pitchFamily="34" charset="0"/>
            </a:rPr>
            <a:t> </a:t>
          </a:r>
        </a:p>
        <a:p>
          <a:r>
            <a:rPr lang="en-GB" dirty="0" smtClean="0">
              <a:latin typeface="Arial" pitchFamily="34" charset="0"/>
              <a:cs typeface="Arial" pitchFamily="34" charset="0"/>
            </a:rPr>
            <a:t>Situational explanations are often hard to quantify when explaining how other people and the environment causes behaviour and so a more holistic approach is needed.</a:t>
          </a:r>
          <a:endParaRPr lang="en-GB" dirty="0">
            <a:latin typeface="Arial" pitchFamily="34" charset="0"/>
            <a:cs typeface="Arial" pitchFamily="34" charset="0"/>
          </a:endParaRPr>
        </a:p>
      </dgm:t>
    </dgm:pt>
    <dgm:pt modelId="{8F05762E-2A1B-445B-9E8F-B819FA62D86A}" type="parTrans" cxnId="{CF4DAB44-2C97-4685-BC9D-73A3E635FF31}">
      <dgm:prSet/>
      <dgm:spPr/>
      <dgm:t>
        <a:bodyPr/>
        <a:lstStyle/>
        <a:p>
          <a:endParaRPr lang="en-GB">
            <a:latin typeface="Arial" pitchFamily="34" charset="0"/>
            <a:cs typeface="Arial" pitchFamily="34" charset="0"/>
          </a:endParaRPr>
        </a:p>
      </dgm:t>
    </dgm:pt>
    <dgm:pt modelId="{1746FD75-3EF9-4D0C-AA61-5A44DDC24746}" type="sibTrans" cxnId="{CF4DAB44-2C97-4685-BC9D-73A3E635FF31}">
      <dgm:prSet/>
      <dgm:spPr/>
      <dgm:t>
        <a:bodyPr/>
        <a:lstStyle/>
        <a:p>
          <a:endParaRPr lang="en-GB">
            <a:latin typeface="Arial" pitchFamily="34" charset="0"/>
            <a:cs typeface="Arial" pitchFamily="34" charset="0"/>
          </a:endParaRPr>
        </a:p>
      </dgm:t>
    </dgm:pt>
    <dgm:pt modelId="{E56CB22E-5119-40EA-A87D-C083A8D6B334}">
      <dgm:prSet/>
      <dgm:spPr/>
      <dgm:t>
        <a:bodyPr/>
        <a:lstStyle/>
        <a:p>
          <a:r>
            <a:rPr lang="en-GB" b="1" u="sng" dirty="0" smtClean="0">
              <a:latin typeface="Arial" pitchFamily="34" charset="0"/>
              <a:cs typeface="Arial" pitchFamily="34" charset="0"/>
            </a:rPr>
            <a:t>Usefulness</a:t>
          </a:r>
        </a:p>
        <a:p>
          <a:r>
            <a:rPr lang="en-GB" dirty="0" smtClean="0">
              <a:latin typeface="Arial" pitchFamily="34" charset="0"/>
              <a:cs typeface="Arial" pitchFamily="34" charset="0"/>
            </a:rPr>
            <a:t>By understanding individual factors that determine behaviour researchers can develop real life applications such as CBT therapy that focuses on changing factors such as faulty cognitions. </a:t>
          </a:r>
          <a:endParaRPr lang="en-GB" dirty="0">
            <a:latin typeface="Arial" pitchFamily="34" charset="0"/>
            <a:cs typeface="Arial" pitchFamily="34" charset="0"/>
          </a:endParaRPr>
        </a:p>
      </dgm:t>
    </dgm:pt>
    <dgm:pt modelId="{B53A8A52-05F7-44F5-841C-ACCD73E39811}" type="parTrans" cxnId="{E7F2E0BF-7C9A-4E6D-AB13-0C8161F2F183}">
      <dgm:prSet/>
      <dgm:spPr/>
      <dgm:t>
        <a:bodyPr/>
        <a:lstStyle/>
        <a:p>
          <a:endParaRPr lang="en-GB">
            <a:latin typeface="Arial" pitchFamily="34" charset="0"/>
            <a:cs typeface="Arial" pitchFamily="34" charset="0"/>
          </a:endParaRPr>
        </a:p>
      </dgm:t>
    </dgm:pt>
    <dgm:pt modelId="{EF88A9FF-358D-4471-92FF-A10271E5430D}" type="sibTrans" cxnId="{E7F2E0BF-7C9A-4E6D-AB13-0C8161F2F183}">
      <dgm:prSet/>
      <dgm:spPr/>
      <dgm:t>
        <a:bodyPr/>
        <a:lstStyle/>
        <a:p>
          <a:endParaRPr lang="en-GB">
            <a:latin typeface="Arial" pitchFamily="34" charset="0"/>
            <a:cs typeface="Arial" pitchFamily="34" charset="0"/>
          </a:endParaRPr>
        </a:p>
      </dgm:t>
    </dgm:pt>
    <dgm:pt modelId="{C441C72E-74F8-43EB-A6B0-28BB49F075EB}">
      <dgm:prSet/>
      <dgm:spPr/>
      <dgm:t>
        <a:bodyPr/>
        <a:lstStyle/>
        <a:p>
          <a:r>
            <a:rPr lang="en-GB" b="1" u="sng" dirty="0" smtClean="0">
              <a:latin typeface="Arial" pitchFamily="34" charset="0"/>
              <a:cs typeface="Arial" pitchFamily="34" charset="0"/>
            </a:rPr>
            <a:t>Ethics</a:t>
          </a:r>
        </a:p>
        <a:p>
          <a:r>
            <a:rPr lang="en-GB" dirty="0" smtClean="0">
              <a:latin typeface="Arial" pitchFamily="34" charset="0"/>
              <a:cs typeface="Arial" pitchFamily="34" charset="0"/>
            </a:rPr>
            <a:t>Situational explanations can be seen as removing individual responsibility whilst individual explanations risk labelling. Both have a level of psychological harm.</a:t>
          </a:r>
          <a:endParaRPr lang="en-GB" dirty="0">
            <a:latin typeface="Arial" pitchFamily="34" charset="0"/>
            <a:cs typeface="Arial" pitchFamily="34" charset="0"/>
          </a:endParaRPr>
        </a:p>
      </dgm:t>
    </dgm:pt>
    <dgm:pt modelId="{E4D52415-0BEC-43A1-96FA-19A0A942A92B}" type="parTrans" cxnId="{1111CF61-DCE1-4878-AC65-F6F7D9B9796A}">
      <dgm:prSet/>
      <dgm:spPr/>
      <dgm:t>
        <a:bodyPr/>
        <a:lstStyle/>
        <a:p>
          <a:endParaRPr lang="en-GB">
            <a:latin typeface="Arial" pitchFamily="34" charset="0"/>
            <a:cs typeface="Arial" pitchFamily="34" charset="0"/>
          </a:endParaRPr>
        </a:p>
      </dgm:t>
    </dgm:pt>
    <dgm:pt modelId="{9B0B7085-721A-40A9-8EBB-14AFA5731CF1}" type="sibTrans" cxnId="{1111CF61-DCE1-4878-AC65-F6F7D9B9796A}">
      <dgm:prSet/>
      <dgm:spPr/>
      <dgm:t>
        <a:bodyPr/>
        <a:lstStyle/>
        <a:p>
          <a:endParaRPr lang="en-GB">
            <a:latin typeface="Arial" pitchFamily="34" charset="0"/>
            <a:cs typeface="Arial" pitchFamily="34" charset="0"/>
          </a:endParaRPr>
        </a:p>
      </dgm:t>
    </dgm:pt>
    <dgm:pt modelId="{F3C22675-A786-4A27-AC75-D908A0F8C40B}">
      <dgm:prSet/>
      <dgm:spPr/>
      <dgm:t>
        <a:bodyPr/>
        <a:lstStyle/>
        <a:p>
          <a:r>
            <a:rPr lang="en-GB" b="1" u="sng" dirty="0" smtClean="0">
              <a:latin typeface="Arial" pitchFamily="34" charset="0"/>
              <a:cs typeface="Arial" pitchFamily="34" charset="0"/>
            </a:rPr>
            <a:t>Socially sensitive research</a:t>
          </a:r>
        </a:p>
        <a:p>
          <a:r>
            <a:rPr lang="en-GB" dirty="0" smtClean="0">
              <a:latin typeface="Arial" pitchFamily="34" charset="0"/>
              <a:cs typeface="Arial" pitchFamily="34" charset="0"/>
            </a:rPr>
            <a:t>The danger of attributing the cause of behaviour to individual factors is that it can lead to socially sensitive research as the implications of findings could suggest that a person’s race, age, gender or disability cause behaviours. This can cause social stigmas and discrimination. </a:t>
          </a:r>
          <a:endParaRPr lang="en-GB" dirty="0">
            <a:latin typeface="Arial" pitchFamily="34" charset="0"/>
            <a:cs typeface="Arial" pitchFamily="34" charset="0"/>
          </a:endParaRPr>
        </a:p>
      </dgm:t>
    </dgm:pt>
    <dgm:pt modelId="{BF53541C-BDA2-463A-9514-B8184A7C7A0D}" type="parTrans" cxnId="{957B6F50-B67F-4B7C-9551-114054C65491}">
      <dgm:prSet/>
      <dgm:spPr/>
      <dgm:t>
        <a:bodyPr/>
        <a:lstStyle/>
        <a:p>
          <a:endParaRPr lang="en-GB">
            <a:latin typeface="Arial" pitchFamily="34" charset="0"/>
            <a:cs typeface="Arial" pitchFamily="34" charset="0"/>
          </a:endParaRPr>
        </a:p>
      </dgm:t>
    </dgm:pt>
    <dgm:pt modelId="{776A71B4-9512-4169-B418-ED6FE7329A35}" type="sibTrans" cxnId="{957B6F50-B67F-4B7C-9551-114054C65491}">
      <dgm:prSet/>
      <dgm:spPr/>
      <dgm:t>
        <a:bodyPr/>
        <a:lstStyle/>
        <a:p>
          <a:endParaRPr lang="en-GB">
            <a:latin typeface="Arial" pitchFamily="34" charset="0"/>
            <a:cs typeface="Arial" pitchFamily="34" charset="0"/>
          </a:endParaRPr>
        </a:p>
      </dgm:t>
    </dgm:pt>
    <dgm:pt modelId="{C30C825D-B987-4BDD-8F0D-BA5451C0BF9E}">
      <dgm:prSet/>
      <dgm:spPr/>
      <dgm:t>
        <a:bodyPr/>
        <a:lstStyle/>
        <a:p>
          <a:r>
            <a:rPr lang="en-GB" b="1" u="sng" dirty="0" smtClean="0">
              <a:latin typeface="Arial" pitchFamily="34" charset="0"/>
              <a:cs typeface="Arial" pitchFamily="34" charset="0"/>
            </a:rPr>
            <a:t>Psych as a Science</a:t>
          </a:r>
        </a:p>
        <a:p>
          <a:r>
            <a:rPr lang="en-GB" dirty="0" smtClean="0">
              <a:latin typeface="Arial" pitchFamily="34" charset="0"/>
              <a:cs typeface="Arial" pitchFamily="34" charset="0"/>
            </a:rPr>
            <a:t>Areas of psychology that use individual explanations of behaviour (e.g. the cognitive area), often use scientific methods that are highly controlled whereas situational explanations often find it harder to establish such high control.</a:t>
          </a:r>
          <a:endParaRPr lang="en-GB" dirty="0">
            <a:latin typeface="Arial" pitchFamily="34" charset="0"/>
            <a:cs typeface="Arial" pitchFamily="34" charset="0"/>
          </a:endParaRPr>
        </a:p>
      </dgm:t>
    </dgm:pt>
    <dgm:pt modelId="{DA28EB90-AFE3-4303-A450-B42EEFC0F5E6}" type="parTrans" cxnId="{EB0E3389-DBBE-4381-AEB9-8F6AC9137EAC}">
      <dgm:prSet/>
      <dgm:spPr/>
      <dgm:t>
        <a:bodyPr/>
        <a:lstStyle/>
        <a:p>
          <a:endParaRPr lang="en-GB">
            <a:latin typeface="Arial" pitchFamily="34" charset="0"/>
            <a:cs typeface="Arial" pitchFamily="34" charset="0"/>
          </a:endParaRPr>
        </a:p>
      </dgm:t>
    </dgm:pt>
    <dgm:pt modelId="{03F25974-4727-44EC-97B9-16952B6740C4}" type="sibTrans" cxnId="{EB0E3389-DBBE-4381-AEB9-8F6AC9137EAC}">
      <dgm:prSet/>
      <dgm:spPr/>
      <dgm:t>
        <a:bodyPr/>
        <a:lstStyle/>
        <a:p>
          <a:endParaRPr lang="en-GB">
            <a:latin typeface="Arial" pitchFamily="34" charset="0"/>
            <a:cs typeface="Arial" pitchFamily="34" charset="0"/>
          </a:endParaRPr>
        </a:p>
      </dgm:t>
    </dgm:pt>
    <dgm:pt modelId="{84B6665C-F899-4525-9B11-E8D7A00D3260}" type="pres">
      <dgm:prSet presAssocID="{983CF24F-A230-4D1A-BADE-734C990418EB}" presName="cycle" presStyleCnt="0">
        <dgm:presLayoutVars>
          <dgm:chMax val="1"/>
          <dgm:dir/>
          <dgm:animLvl val="ctr"/>
          <dgm:resizeHandles val="exact"/>
        </dgm:presLayoutVars>
      </dgm:prSet>
      <dgm:spPr/>
      <dgm:t>
        <a:bodyPr/>
        <a:lstStyle/>
        <a:p>
          <a:endParaRPr lang="en-GB"/>
        </a:p>
      </dgm:t>
    </dgm:pt>
    <dgm:pt modelId="{06494E80-42FB-415D-82B0-C7966220DD7D}" type="pres">
      <dgm:prSet presAssocID="{70818EA6-3F85-44C8-82B4-DA6F45F7E935}" presName="centerShape" presStyleLbl="node0" presStyleIdx="0" presStyleCnt="1" custScaleX="127428" custScaleY="122729"/>
      <dgm:spPr/>
      <dgm:t>
        <a:bodyPr/>
        <a:lstStyle/>
        <a:p>
          <a:endParaRPr lang="en-GB"/>
        </a:p>
      </dgm:t>
    </dgm:pt>
    <dgm:pt modelId="{3371603E-01E5-47AE-B77B-6FA2E10942DD}" type="pres">
      <dgm:prSet presAssocID="{AC947B1B-FA66-46D6-B5F5-CE2579F3F953}" presName="Name9" presStyleLbl="parChTrans1D2" presStyleIdx="0" presStyleCnt="7"/>
      <dgm:spPr/>
      <dgm:t>
        <a:bodyPr/>
        <a:lstStyle/>
        <a:p>
          <a:endParaRPr lang="en-GB"/>
        </a:p>
      </dgm:t>
    </dgm:pt>
    <dgm:pt modelId="{27A1A97E-42B4-4F2C-9518-E266F7BA7890}" type="pres">
      <dgm:prSet presAssocID="{AC947B1B-FA66-46D6-B5F5-CE2579F3F953}" presName="connTx" presStyleLbl="parChTrans1D2" presStyleIdx="0" presStyleCnt="7"/>
      <dgm:spPr/>
      <dgm:t>
        <a:bodyPr/>
        <a:lstStyle/>
        <a:p>
          <a:endParaRPr lang="en-GB"/>
        </a:p>
      </dgm:t>
    </dgm:pt>
    <dgm:pt modelId="{8FD2A54A-BA19-43A4-AB84-F3516946806E}" type="pres">
      <dgm:prSet presAssocID="{36392AAA-E39F-44EB-BC6F-5C68EBDBA78C}" presName="node" presStyleLbl="node1" presStyleIdx="0" presStyleCnt="7">
        <dgm:presLayoutVars>
          <dgm:bulletEnabled val="1"/>
        </dgm:presLayoutVars>
      </dgm:prSet>
      <dgm:spPr/>
      <dgm:t>
        <a:bodyPr/>
        <a:lstStyle/>
        <a:p>
          <a:endParaRPr lang="en-GB"/>
        </a:p>
      </dgm:t>
    </dgm:pt>
    <dgm:pt modelId="{BD108C11-C376-4C17-AF4F-91335FE27545}" type="pres">
      <dgm:prSet presAssocID="{CDCDD899-849E-4705-BF5F-F35BF1F9841A}" presName="Name9" presStyleLbl="parChTrans1D2" presStyleIdx="1" presStyleCnt="7"/>
      <dgm:spPr/>
      <dgm:t>
        <a:bodyPr/>
        <a:lstStyle/>
        <a:p>
          <a:endParaRPr lang="en-GB"/>
        </a:p>
      </dgm:t>
    </dgm:pt>
    <dgm:pt modelId="{14462478-A9DB-484E-8523-288323E56BB2}" type="pres">
      <dgm:prSet presAssocID="{CDCDD899-849E-4705-BF5F-F35BF1F9841A}" presName="connTx" presStyleLbl="parChTrans1D2" presStyleIdx="1" presStyleCnt="7"/>
      <dgm:spPr/>
      <dgm:t>
        <a:bodyPr/>
        <a:lstStyle/>
        <a:p>
          <a:endParaRPr lang="en-GB"/>
        </a:p>
      </dgm:t>
    </dgm:pt>
    <dgm:pt modelId="{E3DF5B3B-AAEE-4380-A02D-AC534925AA48}" type="pres">
      <dgm:prSet presAssocID="{26EBD652-28D7-4F40-A450-066703FA2F8C}" presName="node" presStyleLbl="node1" presStyleIdx="1" presStyleCnt="7">
        <dgm:presLayoutVars>
          <dgm:bulletEnabled val="1"/>
        </dgm:presLayoutVars>
      </dgm:prSet>
      <dgm:spPr/>
      <dgm:t>
        <a:bodyPr/>
        <a:lstStyle/>
        <a:p>
          <a:endParaRPr lang="en-GB"/>
        </a:p>
      </dgm:t>
    </dgm:pt>
    <dgm:pt modelId="{65FCEB94-E679-4F54-9E84-2CDE123CD9C5}" type="pres">
      <dgm:prSet presAssocID="{8F05762E-2A1B-445B-9E8F-B819FA62D86A}" presName="Name9" presStyleLbl="parChTrans1D2" presStyleIdx="2" presStyleCnt="7"/>
      <dgm:spPr/>
      <dgm:t>
        <a:bodyPr/>
        <a:lstStyle/>
        <a:p>
          <a:endParaRPr lang="en-GB"/>
        </a:p>
      </dgm:t>
    </dgm:pt>
    <dgm:pt modelId="{08101987-9B4E-4331-B3B1-7BA725272BF8}" type="pres">
      <dgm:prSet presAssocID="{8F05762E-2A1B-445B-9E8F-B819FA62D86A}" presName="connTx" presStyleLbl="parChTrans1D2" presStyleIdx="2" presStyleCnt="7"/>
      <dgm:spPr/>
      <dgm:t>
        <a:bodyPr/>
        <a:lstStyle/>
        <a:p>
          <a:endParaRPr lang="en-GB"/>
        </a:p>
      </dgm:t>
    </dgm:pt>
    <dgm:pt modelId="{F7222F88-6CE9-463B-8D2D-5204AED4EA1F}" type="pres">
      <dgm:prSet presAssocID="{E0A1240D-F044-4C22-9CB9-399905A07F9E}" presName="node" presStyleLbl="node1" presStyleIdx="2" presStyleCnt="7">
        <dgm:presLayoutVars>
          <dgm:bulletEnabled val="1"/>
        </dgm:presLayoutVars>
      </dgm:prSet>
      <dgm:spPr/>
      <dgm:t>
        <a:bodyPr/>
        <a:lstStyle/>
        <a:p>
          <a:endParaRPr lang="en-GB"/>
        </a:p>
      </dgm:t>
    </dgm:pt>
    <dgm:pt modelId="{5591D0BD-AA24-48EA-AE19-1D16D63C836A}" type="pres">
      <dgm:prSet presAssocID="{B53A8A52-05F7-44F5-841C-ACCD73E39811}" presName="Name9" presStyleLbl="parChTrans1D2" presStyleIdx="3" presStyleCnt="7"/>
      <dgm:spPr/>
      <dgm:t>
        <a:bodyPr/>
        <a:lstStyle/>
        <a:p>
          <a:endParaRPr lang="en-GB"/>
        </a:p>
      </dgm:t>
    </dgm:pt>
    <dgm:pt modelId="{2B57EA2A-8E4E-4E20-9E6D-6D5D325B40C7}" type="pres">
      <dgm:prSet presAssocID="{B53A8A52-05F7-44F5-841C-ACCD73E39811}" presName="connTx" presStyleLbl="parChTrans1D2" presStyleIdx="3" presStyleCnt="7"/>
      <dgm:spPr/>
      <dgm:t>
        <a:bodyPr/>
        <a:lstStyle/>
        <a:p>
          <a:endParaRPr lang="en-GB"/>
        </a:p>
      </dgm:t>
    </dgm:pt>
    <dgm:pt modelId="{A5D11D63-5AB3-4801-9266-3FEA8D282CED}" type="pres">
      <dgm:prSet presAssocID="{E56CB22E-5119-40EA-A87D-C083A8D6B334}" presName="node" presStyleLbl="node1" presStyleIdx="3" presStyleCnt="7">
        <dgm:presLayoutVars>
          <dgm:bulletEnabled val="1"/>
        </dgm:presLayoutVars>
      </dgm:prSet>
      <dgm:spPr/>
      <dgm:t>
        <a:bodyPr/>
        <a:lstStyle/>
        <a:p>
          <a:endParaRPr lang="en-GB"/>
        </a:p>
      </dgm:t>
    </dgm:pt>
    <dgm:pt modelId="{F557B547-E51A-486D-80F1-FCB52D781C2B}" type="pres">
      <dgm:prSet presAssocID="{E4D52415-0BEC-43A1-96FA-19A0A942A92B}" presName="Name9" presStyleLbl="parChTrans1D2" presStyleIdx="4" presStyleCnt="7"/>
      <dgm:spPr/>
      <dgm:t>
        <a:bodyPr/>
        <a:lstStyle/>
        <a:p>
          <a:endParaRPr lang="en-GB"/>
        </a:p>
      </dgm:t>
    </dgm:pt>
    <dgm:pt modelId="{F90DA7D6-9700-4B35-A4E8-ABC3488EA96B}" type="pres">
      <dgm:prSet presAssocID="{E4D52415-0BEC-43A1-96FA-19A0A942A92B}" presName="connTx" presStyleLbl="parChTrans1D2" presStyleIdx="4" presStyleCnt="7"/>
      <dgm:spPr/>
      <dgm:t>
        <a:bodyPr/>
        <a:lstStyle/>
        <a:p>
          <a:endParaRPr lang="en-GB"/>
        </a:p>
      </dgm:t>
    </dgm:pt>
    <dgm:pt modelId="{7C4B5ADB-533F-4A8D-9DDA-63BB1BFF7003}" type="pres">
      <dgm:prSet presAssocID="{C441C72E-74F8-43EB-A6B0-28BB49F075EB}" presName="node" presStyleLbl="node1" presStyleIdx="4" presStyleCnt="7">
        <dgm:presLayoutVars>
          <dgm:bulletEnabled val="1"/>
        </dgm:presLayoutVars>
      </dgm:prSet>
      <dgm:spPr/>
      <dgm:t>
        <a:bodyPr/>
        <a:lstStyle/>
        <a:p>
          <a:endParaRPr lang="en-GB"/>
        </a:p>
      </dgm:t>
    </dgm:pt>
    <dgm:pt modelId="{7CEC76C4-BD33-4723-B92F-CA8991FC546E}" type="pres">
      <dgm:prSet presAssocID="{BF53541C-BDA2-463A-9514-B8184A7C7A0D}" presName="Name9" presStyleLbl="parChTrans1D2" presStyleIdx="5" presStyleCnt="7"/>
      <dgm:spPr/>
      <dgm:t>
        <a:bodyPr/>
        <a:lstStyle/>
        <a:p>
          <a:endParaRPr lang="en-GB"/>
        </a:p>
      </dgm:t>
    </dgm:pt>
    <dgm:pt modelId="{92478F00-2A82-4571-9161-374A798EACAE}" type="pres">
      <dgm:prSet presAssocID="{BF53541C-BDA2-463A-9514-B8184A7C7A0D}" presName="connTx" presStyleLbl="parChTrans1D2" presStyleIdx="5" presStyleCnt="7"/>
      <dgm:spPr/>
      <dgm:t>
        <a:bodyPr/>
        <a:lstStyle/>
        <a:p>
          <a:endParaRPr lang="en-GB"/>
        </a:p>
      </dgm:t>
    </dgm:pt>
    <dgm:pt modelId="{1F22199E-2E7E-475F-A80B-0368DF8D4B1C}" type="pres">
      <dgm:prSet presAssocID="{F3C22675-A786-4A27-AC75-D908A0F8C40B}" presName="node" presStyleLbl="node1" presStyleIdx="5" presStyleCnt="7">
        <dgm:presLayoutVars>
          <dgm:bulletEnabled val="1"/>
        </dgm:presLayoutVars>
      </dgm:prSet>
      <dgm:spPr/>
      <dgm:t>
        <a:bodyPr/>
        <a:lstStyle/>
        <a:p>
          <a:endParaRPr lang="en-GB"/>
        </a:p>
      </dgm:t>
    </dgm:pt>
    <dgm:pt modelId="{76BA2CD4-8EC2-41C1-9701-81097DD00712}" type="pres">
      <dgm:prSet presAssocID="{DA28EB90-AFE3-4303-A450-B42EEFC0F5E6}" presName="Name9" presStyleLbl="parChTrans1D2" presStyleIdx="6" presStyleCnt="7"/>
      <dgm:spPr/>
      <dgm:t>
        <a:bodyPr/>
        <a:lstStyle/>
        <a:p>
          <a:endParaRPr lang="en-GB"/>
        </a:p>
      </dgm:t>
    </dgm:pt>
    <dgm:pt modelId="{5A06135F-29DB-4E00-BA8D-DC250835EC36}" type="pres">
      <dgm:prSet presAssocID="{DA28EB90-AFE3-4303-A450-B42EEFC0F5E6}" presName="connTx" presStyleLbl="parChTrans1D2" presStyleIdx="6" presStyleCnt="7"/>
      <dgm:spPr/>
      <dgm:t>
        <a:bodyPr/>
        <a:lstStyle/>
        <a:p>
          <a:endParaRPr lang="en-GB"/>
        </a:p>
      </dgm:t>
    </dgm:pt>
    <dgm:pt modelId="{A9F8F4ED-BCBB-49D0-B987-C27C07D6D62F}" type="pres">
      <dgm:prSet presAssocID="{C30C825D-B987-4BDD-8F0D-BA5451C0BF9E}" presName="node" presStyleLbl="node1" presStyleIdx="6" presStyleCnt="7">
        <dgm:presLayoutVars>
          <dgm:bulletEnabled val="1"/>
        </dgm:presLayoutVars>
      </dgm:prSet>
      <dgm:spPr/>
      <dgm:t>
        <a:bodyPr/>
        <a:lstStyle/>
        <a:p>
          <a:endParaRPr lang="en-GB"/>
        </a:p>
      </dgm:t>
    </dgm:pt>
  </dgm:ptLst>
  <dgm:cxnLst>
    <dgm:cxn modelId="{BC23CF2B-2624-46B7-BE98-CA0D631CA200}" srcId="{983CF24F-A230-4D1A-BADE-734C990418EB}" destId="{70818EA6-3F85-44C8-82B4-DA6F45F7E935}" srcOrd="0" destOrd="0" parTransId="{731120C5-A444-47CF-B888-E1A11ED408AA}" sibTransId="{BF00D006-C420-4D71-80B2-21C477ABEA41}"/>
    <dgm:cxn modelId="{70D5E4AF-504A-4298-B25A-A4B1BCFEC046}" type="presOf" srcId="{AC947B1B-FA66-46D6-B5F5-CE2579F3F953}" destId="{27A1A97E-42B4-4F2C-9518-E266F7BA7890}" srcOrd="1" destOrd="0" presId="urn:microsoft.com/office/officeart/2005/8/layout/radial1"/>
    <dgm:cxn modelId="{ED5365C6-453A-485B-8434-96703962BA0C}" type="presOf" srcId="{C30C825D-B987-4BDD-8F0D-BA5451C0BF9E}" destId="{A9F8F4ED-BCBB-49D0-B987-C27C07D6D62F}" srcOrd="0" destOrd="0" presId="urn:microsoft.com/office/officeart/2005/8/layout/radial1"/>
    <dgm:cxn modelId="{D68FC11A-B912-4374-98A8-157EE32F84F4}" type="presOf" srcId="{26EBD652-28D7-4F40-A450-066703FA2F8C}" destId="{E3DF5B3B-AAEE-4380-A02D-AC534925AA48}" srcOrd="0" destOrd="0" presId="urn:microsoft.com/office/officeart/2005/8/layout/radial1"/>
    <dgm:cxn modelId="{C41DDE18-B995-4D29-8874-651833F003E8}" type="presOf" srcId="{CDCDD899-849E-4705-BF5F-F35BF1F9841A}" destId="{BD108C11-C376-4C17-AF4F-91335FE27545}" srcOrd="0" destOrd="0" presId="urn:microsoft.com/office/officeart/2005/8/layout/radial1"/>
    <dgm:cxn modelId="{E6C94F8A-3B00-4D6E-A558-AD971129977D}" type="presOf" srcId="{8F05762E-2A1B-445B-9E8F-B819FA62D86A}" destId="{65FCEB94-E679-4F54-9E84-2CDE123CD9C5}" srcOrd="0" destOrd="0" presId="urn:microsoft.com/office/officeart/2005/8/layout/radial1"/>
    <dgm:cxn modelId="{0B192652-2F89-4D8E-9CE8-96460590460C}" type="presOf" srcId="{C441C72E-74F8-43EB-A6B0-28BB49F075EB}" destId="{7C4B5ADB-533F-4A8D-9DDA-63BB1BFF7003}" srcOrd="0" destOrd="0" presId="urn:microsoft.com/office/officeart/2005/8/layout/radial1"/>
    <dgm:cxn modelId="{0F64BF4E-1B3C-443E-BC33-F5DCF6FC4E41}" type="presOf" srcId="{36392AAA-E39F-44EB-BC6F-5C68EBDBA78C}" destId="{8FD2A54A-BA19-43A4-AB84-F3516946806E}" srcOrd="0" destOrd="0" presId="urn:microsoft.com/office/officeart/2005/8/layout/radial1"/>
    <dgm:cxn modelId="{957B6F50-B67F-4B7C-9551-114054C65491}" srcId="{70818EA6-3F85-44C8-82B4-DA6F45F7E935}" destId="{F3C22675-A786-4A27-AC75-D908A0F8C40B}" srcOrd="5" destOrd="0" parTransId="{BF53541C-BDA2-463A-9514-B8184A7C7A0D}" sibTransId="{776A71B4-9512-4169-B418-ED6FE7329A35}"/>
    <dgm:cxn modelId="{F31246B9-C760-413D-8818-6FDF93792E46}" type="presOf" srcId="{F3C22675-A786-4A27-AC75-D908A0F8C40B}" destId="{1F22199E-2E7E-475F-A80B-0368DF8D4B1C}" srcOrd="0" destOrd="0" presId="urn:microsoft.com/office/officeart/2005/8/layout/radial1"/>
    <dgm:cxn modelId="{E7F2E0BF-7C9A-4E6D-AB13-0C8161F2F183}" srcId="{70818EA6-3F85-44C8-82B4-DA6F45F7E935}" destId="{E56CB22E-5119-40EA-A87D-C083A8D6B334}" srcOrd="3" destOrd="0" parTransId="{B53A8A52-05F7-44F5-841C-ACCD73E39811}" sibTransId="{EF88A9FF-358D-4471-92FF-A10271E5430D}"/>
    <dgm:cxn modelId="{127CFAD1-E83A-410C-AD9D-E3EE2F313BE2}" srcId="{70818EA6-3F85-44C8-82B4-DA6F45F7E935}" destId="{26EBD652-28D7-4F40-A450-066703FA2F8C}" srcOrd="1" destOrd="0" parTransId="{CDCDD899-849E-4705-BF5F-F35BF1F9841A}" sibTransId="{7038FA92-EB31-4A9A-B5F3-BD39983154BE}"/>
    <dgm:cxn modelId="{B5AFC536-C300-4519-B7C9-E92A5D9A5B8F}" type="presOf" srcId="{E56CB22E-5119-40EA-A87D-C083A8D6B334}" destId="{A5D11D63-5AB3-4801-9266-3FEA8D282CED}" srcOrd="0" destOrd="0" presId="urn:microsoft.com/office/officeart/2005/8/layout/radial1"/>
    <dgm:cxn modelId="{1111CF61-DCE1-4878-AC65-F6F7D9B9796A}" srcId="{70818EA6-3F85-44C8-82B4-DA6F45F7E935}" destId="{C441C72E-74F8-43EB-A6B0-28BB49F075EB}" srcOrd="4" destOrd="0" parTransId="{E4D52415-0BEC-43A1-96FA-19A0A942A92B}" sibTransId="{9B0B7085-721A-40A9-8EBB-14AFA5731CF1}"/>
    <dgm:cxn modelId="{A6C4EF7A-0082-4A57-B112-461EDFC035CE}" type="presOf" srcId="{BF53541C-BDA2-463A-9514-B8184A7C7A0D}" destId="{92478F00-2A82-4571-9161-374A798EACAE}" srcOrd="1" destOrd="0" presId="urn:microsoft.com/office/officeart/2005/8/layout/radial1"/>
    <dgm:cxn modelId="{EB0E3389-DBBE-4381-AEB9-8F6AC9137EAC}" srcId="{70818EA6-3F85-44C8-82B4-DA6F45F7E935}" destId="{C30C825D-B987-4BDD-8F0D-BA5451C0BF9E}" srcOrd="6" destOrd="0" parTransId="{DA28EB90-AFE3-4303-A450-B42EEFC0F5E6}" sibTransId="{03F25974-4727-44EC-97B9-16952B6740C4}"/>
    <dgm:cxn modelId="{FC34A98F-66C8-4FB5-9060-DA16D0F6F88B}" type="presOf" srcId="{B53A8A52-05F7-44F5-841C-ACCD73E39811}" destId="{5591D0BD-AA24-48EA-AE19-1D16D63C836A}" srcOrd="0" destOrd="0" presId="urn:microsoft.com/office/officeart/2005/8/layout/radial1"/>
    <dgm:cxn modelId="{9E5B1A39-560D-4AB0-B36F-4EA8E81D7AB3}" type="presOf" srcId="{DA28EB90-AFE3-4303-A450-B42EEFC0F5E6}" destId="{76BA2CD4-8EC2-41C1-9701-81097DD00712}" srcOrd="0" destOrd="0" presId="urn:microsoft.com/office/officeart/2005/8/layout/radial1"/>
    <dgm:cxn modelId="{3C202965-3C41-4AD3-9971-6D26E75ABB46}" type="presOf" srcId="{DA28EB90-AFE3-4303-A450-B42EEFC0F5E6}" destId="{5A06135F-29DB-4E00-BA8D-DC250835EC36}" srcOrd="1" destOrd="0" presId="urn:microsoft.com/office/officeart/2005/8/layout/radial1"/>
    <dgm:cxn modelId="{0611EA5F-5461-44DF-B2EF-5E97CB44E106}" type="presOf" srcId="{BF53541C-BDA2-463A-9514-B8184A7C7A0D}" destId="{7CEC76C4-BD33-4723-B92F-CA8991FC546E}" srcOrd="0" destOrd="0" presId="urn:microsoft.com/office/officeart/2005/8/layout/radial1"/>
    <dgm:cxn modelId="{167F4C17-928F-43A9-9B91-D0D90EB8D70D}" type="presOf" srcId="{70818EA6-3F85-44C8-82B4-DA6F45F7E935}" destId="{06494E80-42FB-415D-82B0-C7966220DD7D}" srcOrd="0" destOrd="0" presId="urn:microsoft.com/office/officeart/2005/8/layout/radial1"/>
    <dgm:cxn modelId="{5E1925AE-F7B1-4FBA-8722-CF5E78147BDD}" type="presOf" srcId="{8F05762E-2A1B-445B-9E8F-B819FA62D86A}" destId="{08101987-9B4E-4331-B3B1-7BA725272BF8}" srcOrd="1" destOrd="0" presId="urn:microsoft.com/office/officeart/2005/8/layout/radial1"/>
    <dgm:cxn modelId="{6844848C-8A3B-413F-9BCD-77066A044C55}" type="presOf" srcId="{B53A8A52-05F7-44F5-841C-ACCD73E39811}" destId="{2B57EA2A-8E4E-4E20-9E6D-6D5D325B40C7}" srcOrd="1" destOrd="0" presId="urn:microsoft.com/office/officeart/2005/8/layout/radial1"/>
    <dgm:cxn modelId="{1C47882A-7991-46E2-A90F-C71815C3C351}" type="presOf" srcId="{E4D52415-0BEC-43A1-96FA-19A0A942A92B}" destId="{F90DA7D6-9700-4B35-A4E8-ABC3488EA96B}" srcOrd="1" destOrd="0" presId="urn:microsoft.com/office/officeart/2005/8/layout/radial1"/>
    <dgm:cxn modelId="{0B85BEE2-4B76-44EB-BADF-8BE5C34754C0}" type="presOf" srcId="{983CF24F-A230-4D1A-BADE-734C990418EB}" destId="{84B6665C-F899-4525-9B11-E8D7A00D3260}" srcOrd="0" destOrd="0" presId="urn:microsoft.com/office/officeart/2005/8/layout/radial1"/>
    <dgm:cxn modelId="{CF4DAB44-2C97-4685-BC9D-73A3E635FF31}" srcId="{70818EA6-3F85-44C8-82B4-DA6F45F7E935}" destId="{E0A1240D-F044-4C22-9CB9-399905A07F9E}" srcOrd="2" destOrd="0" parTransId="{8F05762E-2A1B-445B-9E8F-B819FA62D86A}" sibTransId="{1746FD75-3EF9-4D0C-AA61-5A44DDC24746}"/>
    <dgm:cxn modelId="{310E0FE1-3022-489F-9844-8DF815DD4222}" type="presOf" srcId="{E4D52415-0BEC-43A1-96FA-19A0A942A92B}" destId="{F557B547-E51A-486D-80F1-FCB52D781C2B}" srcOrd="0" destOrd="0" presId="urn:microsoft.com/office/officeart/2005/8/layout/radial1"/>
    <dgm:cxn modelId="{CBB1B2C6-AB40-4EBD-ADED-6BE3DE3EA229}" type="presOf" srcId="{AC947B1B-FA66-46D6-B5F5-CE2579F3F953}" destId="{3371603E-01E5-47AE-B77B-6FA2E10942DD}" srcOrd="0" destOrd="0" presId="urn:microsoft.com/office/officeart/2005/8/layout/radial1"/>
    <dgm:cxn modelId="{61A3480F-8B59-4AE9-97BF-E663EB2DDE51}" srcId="{70818EA6-3F85-44C8-82B4-DA6F45F7E935}" destId="{36392AAA-E39F-44EB-BC6F-5C68EBDBA78C}" srcOrd="0" destOrd="0" parTransId="{AC947B1B-FA66-46D6-B5F5-CE2579F3F953}" sibTransId="{23AF52F1-C8D8-434E-9A53-FD8C24558C08}"/>
    <dgm:cxn modelId="{985EAC2F-3E67-4165-8C60-6DF01E0339C6}" type="presOf" srcId="{E0A1240D-F044-4C22-9CB9-399905A07F9E}" destId="{F7222F88-6CE9-463B-8D2D-5204AED4EA1F}" srcOrd="0" destOrd="0" presId="urn:microsoft.com/office/officeart/2005/8/layout/radial1"/>
    <dgm:cxn modelId="{81FCC384-9B37-4C3D-82B1-F1FE3676CEFD}" type="presOf" srcId="{CDCDD899-849E-4705-BF5F-F35BF1F9841A}" destId="{14462478-A9DB-484E-8523-288323E56BB2}" srcOrd="1" destOrd="0" presId="urn:microsoft.com/office/officeart/2005/8/layout/radial1"/>
    <dgm:cxn modelId="{E4D657E9-263C-4A8B-8DA1-C716F94086E8}" type="presParOf" srcId="{84B6665C-F899-4525-9B11-E8D7A00D3260}" destId="{06494E80-42FB-415D-82B0-C7966220DD7D}" srcOrd="0" destOrd="0" presId="urn:microsoft.com/office/officeart/2005/8/layout/radial1"/>
    <dgm:cxn modelId="{0A809428-10FC-4B03-A5A4-809AF5E88BCF}" type="presParOf" srcId="{84B6665C-F899-4525-9B11-E8D7A00D3260}" destId="{3371603E-01E5-47AE-B77B-6FA2E10942DD}" srcOrd="1" destOrd="0" presId="urn:microsoft.com/office/officeart/2005/8/layout/radial1"/>
    <dgm:cxn modelId="{477A1E93-5443-432D-8EAA-7C456AF7BA18}" type="presParOf" srcId="{3371603E-01E5-47AE-B77B-6FA2E10942DD}" destId="{27A1A97E-42B4-4F2C-9518-E266F7BA7890}" srcOrd="0" destOrd="0" presId="urn:microsoft.com/office/officeart/2005/8/layout/radial1"/>
    <dgm:cxn modelId="{10D31059-C402-4897-8794-EEE3583B76C0}" type="presParOf" srcId="{84B6665C-F899-4525-9B11-E8D7A00D3260}" destId="{8FD2A54A-BA19-43A4-AB84-F3516946806E}" srcOrd="2" destOrd="0" presId="urn:microsoft.com/office/officeart/2005/8/layout/radial1"/>
    <dgm:cxn modelId="{0E5A3142-142B-46AC-BA4D-C2E6E1ECAC30}" type="presParOf" srcId="{84B6665C-F899-4525-9B11-E8D7A00D3260}" destId="{BD108C11-C376-4C17-AF4F-91335FE27545}" srcOrd="3" destOrd="0" presId="urn:microsoft.com/office/officeart/2005/8/layout/radial1"/>
    <dgm:cxn modelId="{0FA21B9C-0ECD-427D-89C8-BFFD8B9E78D8}" type="presParOf" srcId="{BD108C11-C376-4C17-AF4F-91335FE27545}" destId="{14462478-A9DB-484E-8523-288323E56BB2}" srcOrd="0" destOrd="0" presId="urn:microsoft.com/office/officeart/2005/8/layout/radial1"/>
    <dgm:cxn modelId="{93465ED3-090B-4577-ABEE-27B5126E7DC4}" type="presParOf" srcId="{84B6665C-F899-4525-9B11-E8D7A00D3260}" destId="{E3DF5B3B-AAEE-4380-A02D-AC534925AA48}" srcOrd="4" destOrd="0" presId="urn:microsoft.com/office/officeart/2005/8/layout/radial1"/>
    <dgm:cxn modelId="{39F5A70C-CECA-4B3D-9C5D-3AF6CD2ECE5E}" type="presParOf" srcId="{84B6665C-F899-4525-9B11-E8D7A00D3260}" destId="{65FCEB94-E679-4F54-9E84-2CDE123CD9C5}" srcOrd="5" destOrd="0" presId="urn:microsoft.com/office/officeart/2005/8/layout/radial1"/>
    <dgm:cxn modelId="{A965528A-95DF-4FE0-835B-76E73B47B67F}" type="presParOf" srcId="{65FCEB94-E679-4F54-9E84-2CDE123CD9C5}" destId="{08101987-9B4E-4331-B3B1-7BA725272BF8}" srcOrd="0" destOrd="0" presId="urn:microsoft.com/office/officeart/2005/8/layout/radial1"/>
    <dgm:cxn modelId="{D0FF4CA5-9F73-4FE9-9B37-D988EBE5A876}" type="presParOf" srcId="{84B6665C-F899-4525-9B11-E8D7A00D3260}" destId="{F7222F88-6CE9-463B-8D2D-5204AED4EA1F}" srcOrd="6" destOrd="0" presId="urn:microsoft.com/office/officeart/2005/8/layout/radial1"/>
    <dgm:cxn modelId="{AEC6DA87-78C8-4618-8F4E-F5065C70AC08}" type="presParOf" srcId="{84B6665C-F899-4525-9B11-E8D7A00D3260}" destId="{5591D0BD-AA24-48EA-AE19-1D16D63C836A}" srcOrd="7" destOrd="0" presId="urn:microsoft.com/office/officeart/2005/8/layout/radial1"/>
    <dgm:cxn modelId="{F1628140-75A5-48D9-8BDD-47C720813CBC}" type="presParOf" srcId="{5591D0BD-AA24-48EA-AE19-1D16D63C836A}" destId="{2B57EA2A-8E4E-4E20-9E6D-6D5D325B40C7}" srcOrd="0" destOrd="0" presId="urn:microsoft.com/office/officeart/2005/8/layout/radial1"/>
    <dgm:cxn modelId="{4ADB1602-7466-4B4F-A0D3-30C1CD98710F}" type="presParOf" srcId="{84B6665C-F899-4525-9B11-E8D7A00D3260}" destId="{A5D11D63-5AB3-4801-9266-3FEA8D282CED}" srcOrd="8" destOrd="0" presId="urn:microsoft.com/office/officeart/2005/8/layout/radial1"/>
    <dgm:cxn modelId="{903C6282-37B9-43FD-9CB9-2E9D3ACD36D6}" type="presParOf" srcId="{84B6665C-F899-4525-9B11-E8D7A00D3260}" destId="{F557B547-E51A-486D-80F1-FCB52D781C2B}" srcOrd="9" destOrd="0" presId="urn:microsoft.com/office/officeart/2005/8/layout/radial1"/>
    <dgm:cxn modelId="{958E10C7-63A6-4326-8B1F-16A6441775E9}" type="presParOf" srcId="{F557B547-E51A-486D-80F1-FCB52D781C2B}" destId="{F90DA7D6-9700-4B35-A4E8-ABC3488EA96B}" srcOrd="0" destOrd="0" presId="urn:microsoft.com/office/officeart/2005/8/layout/radial1"/>
    <dgm:cxn modelId="{981178A6-D073-41D1-A5DA-15EE10F3952B}" type="presParOf" srcId="{84B6665C-F899-4525-9B11-E8D7A00D3260}" destId="{7C4B5ADB-533F-4A8D-9DDA-63BB1BFF7003}" srcOrd="10" destOrd="0" presId="urn:microsoft.com/office/officeart/2005/8/layout/radial1"/>
    <dgm:cxn modelId="{2929D96B-0755-4083-AE87-9BD18589E631}" type="presParOf" srcId="{84B6665C-F899-4525-9B11-E8D7A00D3260}" destId="{7CEC76C4-BD33-4723-B92F-CA8991FC546E}" srcOrd="11" destOrd="0" presId="urn:microsoft.com/office/officeart/2005/8/layout/radial1"/>
    <dgm:cxn modelId="{5AC0E3B0-F1C9-4D3E-8400-043C37A9BDEF}" type="presParOf" srcId="{7CEC76C4-BD33-4723-B92F-CA8991FC546E}" destId="{92478F00-2A82-4571-9161-374A798EACAE}" srcOrd="0" destOrd="0" presId="urn:microsoft.com/office/officeart/2005/8/layout/radial1"/>
    <dgm:cxn modelId="{DA0C8B98-6B1C-4F69-BC67-536B0DE13C39}" type="presParOf" srcId="{84B6665C-F899-4525-9B11-E8D7A00D3260}" destId="{1F22199E-2E7E-475F-A80B-0368DF8D4B1C}" srcOrd="12" destOrd="0" presId="urn:microsoft.com/office/officeart/2005/8/layout/radial1"/>
    <dgm:cxn modelId="{24F036E2-70A5-41DE-9850-F13D4F0ED4C8}" type="presParOf" srcId="{84B6665C-F899-4525-9B11-E8D7A00D3260}" destId="{76BA2CD4-8EC2-41C1-9701-81097DD00712}" srcOrd="13" destOrd="0" presId="urn:microsoft.com/office/officeart/2005/8/layout/radial1"/>
    <dgm:cxn modelId="{F57B9441-7C5C-4108-8A2D-86DB379A7B97}" type="presParOf" srcId="{76BA2CD4-8EC2-41C1-9701-81097DD00712}" destId="{5A06135F-29DB-4E00-BA8D-DC250835EC36}" srcOrd="0" destOrd="0" presId="urn:microsoft.com/office/officeart/2005/8/layout/radial1"/>
    <dgm:cxn modelId="{B9EE0836-08CB-405C-AE6A-079D7DB45849}" type="presParOf" srcId="{84B6665C-F899-4525-9B11-E8D7A00D3260}" destId="{A9F8F4ED-BCBB-49D0-B987-C27C07D6D62F}"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983CF24F-A230-4D1A-BADE-734C990418EB}" type="doc">
      <dgm:prSet loTypeId="urn:microsoft.com/office/officeart/2005/8/layout/radial1" loCatId="relationship" qsTypeId="urn:microsoft.com/office/officeart/2005/8/quickstyle/simple3" qsCatId="simple" csTypeId="urn:microsoft.com/office/officeart/2005/8/colors/colorful5" csCatId="colorful" phldr="1"/>
      <dgm:spPr/>
      <dgm:t>
        <a:bodyPr/>
        <a:lstStyle/>
        <a:p>
          <a:endParaRPr lang="en-GB"/>
        </a:p>
      </dgm:t>
    </dgm:pt>
    <dgm:pt modelId="{70818EA6-3F85-44C8-82B4-DA6F45F7E935}">
      <dgm:prSet phldrT="[Text]" custT="1"/>
      <dgm:spPr/>
      <dgm:t>
        <a:bodyPr/>
        <a:lstStyle/>
        <a:p>
          <a:r>
            <a:rPr lang="en-GB" sz="4400" dirty="0" smtClean="0">
              <a:latin typeface="Arial" pitchFamily="34" charset="0"/>
              <a:cs typeface="Arial" pitchFamily="34" charset="0"/>
            </a:rPr>
            <a:t>Ethics</a:t>
          </a:r>
          <a:endParaRPr lang="en-GB" sz="2100" dirty="0">
            <a:latin typeface="Arial" pitchFamily="34" charset="0"/>
            <a:cs typeface="Arial" pitchFamily="34" charset="0"/>
          </a:endParaRPr>
        </a:p>
      </dgm:t>
    </dgm:pt>
    <dgm:pt modelId="{731120C5-A444-47CF-B888-E1A11ED408AA}" type="par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BF00D006-C420-4D71-80B2-21C477ABEA41}" type="sib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081ABC92-BB06-4C15-9A1D-F5A6E52F3E3D}">
      <dgm:prSet/>
      <dgm:spPr/>
      <dgm:t>
        <a:bodyPr/>
        <a:lstStyle/>
        <a:p>
          <a:r>
            <a:rPr lang="en-GB" b="1" u="sng" dirty="0" smtClean="0">
              <a:latin typeface="Arial" pitchFamily="34" charset="0"/>
              <a:cs typeface="Arial" pitchFamily="34" charset="0"/>
            </a:rPr>
            <a:t>Free Will / Determinism</a:t>
          </a:r>
        </a:p>
        <a:p>
          <a:r>
            <a:rPr lang="en-GB" dirty="0" smtClean="0">
              <a:latin typeface="Arial" pitchFamily="34" charset="0"/>
              <a:cs typeface="Arial" pitchFamily="34" charset="0"/>
            </a:rPr>
            <a:t>Determinism has the danger of causing psychological harm due to the implications research may have such as genetic causes of behaviour or poor upbringing</a:t>
          </a:r>
          <a:endParaRPr lang="en-GB" dirty="0">
            <a:latin typeface="Arial" pitchFamily="34" charset="0"/>
            <a:cs typeface="Arial" pitchFamily="34" charset="0"/>
          </a:endParaRPr>
        </a:p>
      </dgm:t>
    </dgm:pt>
    <dgm:pt modelId="{4C42518D-8951-4795-B022-D0F1A9974862}" type="parTrans" cxnId="{F3AB077F-50AA-4952-9BED-E5C68D29D855}">
      <dgm:prSet/>
      <dgm:spPr/>
      <dgm:t>
        <a:bodyPr/>
        <a:lstStyle/>
        <a:p>
          <a:endParaRPr lang="en-GB">
            <a:latin typeface="Arial" pitchFamily="34" charset="0"/>
            <a:cs typeface="Arial" pitchFamily="34" charset="0"/>
          </a:endParaRPr>
        </a:p>
      </dgm:t>
    </dgm:pt>
    <dgm:pt modelId="{89B49D3E-2693-4FC1-8165-67C0D21695F2}" type="sibTrans" cxnId="{F3AB077F-50AA-4952-9BED-E5C68D29D855}">
      <dgm:prSet/>
      <dgm:spPr/>
      <dgm:t>
        <a:bodyPr/>
        <a:lstStyle/>
        <a:p>
          <a:endParaRPr lang="en-GB">
            <a:latin typeface="Arial" pitchFamily="34" charset="0"/>
            <a:cs typeface="Arial" pitchFamily="34" charset="0"/>
          </a:endParaRPr>
        </a:p>
      </dgm:t>
    </dgm:pt>
    <dgm:pt modelId="{CBA9A8BD-5ECF-46A8-8EBB-06B37FDB7F21}">
      <dgm:prSet/>
      <dgm:spPr/>
      <dgm:t>
        <a:bodyPr/>
        <a:lstStyle/>
        <a:p>
          <a:r>
            <a:rPr lang="en-GB" b="1" u="sng" dirty="0" smtClean="0">
              <a:latin typeface="Arial" pitchFamily="34" charset="0"/>
              <a:cs typeface="Arial" pitchFamily="34" charset="0"/>
            </a:rPr>
            <a:t>Nature/nurture</a:t>
          </a:r>
        </a:p>
        <a:p>
          <a:r>
            <a:rPr lang="en-GB" dirty="0" smtClean="0">
              <a:latin typeface="Arial" pitchFamily="34" charset="0"/>
              <a:cs typeface="Arial" pitchFamily="34" charset="0"/>
            </a:rPr>
            <a:t>Taking the nature view has the danger of causing psychological harm due to the implications research may have such as suggesting genetic causes of behaviour which a person can do nothing about. Taking the nurture view may cause psychological harm as it may blame mental health / crime on a poor upbringing</a:t>
          </a:r>
          <a:endParaRPr lang="en-GB" dirty="0">
            <a:latin typeface="Arial" pitchFamily="34" charset="0"/>
            <a:cs typeface="Arial" pitchFamily="34" charset="0"/>
          </a:endParaRPr>
        </a:p>
      </dgm:t>
    </dgm:pt>
    <dgm:pt modelId="{4EEA00A8-C744-413A-A261-25A74158FF38}" type="parTrans" cxnId="{EB9B9B5B-FCD4-4713-BF25-086D63DDFB3D}">
      <dgm:prSet/>
      <dgm:spPr/>
      <dgm:t>
        <a:bodyPr/>
        <a:lstStyle/>
        <a:p>
          <a:endParaRPr lang="en-GB">
            <a:latin typeface="Arial" pitchFamily="34" charset="0"/>
            <a:cs typeface="Arial" pitchFamily="34" charset="0"/>
          </a:endParaRPr>
        </a:p>
      </dgm:t>
    </dgm:pt>
    <dgm:pt modelId="{56942A2E-4DBA-4239-BBA8-BAF013D9FF5F}" type="sibTrans" cxnId="{EB9B9B5B-FCD4-4713-BF25-086D63DDFB3D}">
      <dgm:prSet/>
      <dgm:spPr/>
      <dgm:t>
        <a:bodyPr/>
        <a:lstStyle/>
        <a:p>
          <a:endParaRPr lang="en-GB">
            <a:latin typeface="Arial" pitchFamily="34" charset="0"/>
            <a:cs typeface="Arial" pitchFamily="34" charset="0"/>
          </a:endParaRPr>
        </a:p>
      </dgm:t>
    </dgm:pt>
    <dgm:pt modelId="{BB4E4170-01A2-4C60-B966-C1F984F27BB8}">
      <dgm:prSet/>
      <dgm:spPr/>
      <dgm:t>
        <a:bodyPr/>
        <a:lstStyle/>
        <a:p>
          <a:r>
            <a:rPr lang="en-GB" b="1" u="sng" dirty="0" smtClean="0">
              <a:latin typeface="Arial" pitchFamily="34" charset="0"/>
              <a:cs typeface="Arial" pitchFamily="34" charset="0"/>
            </a:rPr>
            <a:t>Reductionism/ Holism</a:t>
          </a:r>
        </a:p>
        <a:p>
          <a:r>
            <a:rPr lang="en-GB" dirty="0" smtClean="0">
              <a:latin typeface="Arial" pitchFamily="34" charset="0"/>
              <a:cs typeface="Arial" pitchFamily="34" charset="0"/>
            </a:rPr>
            <a:t>Narrowing the cause of behaviour to single variables (reductionism) may cause psychologists to deceive Ps when they are researching or fail to get informed consent.</a:t>
          </a:r>
          <a:endParaRPr lang="en-GB" dirty="0">
            <a:latin typeface="Arial" pitchFamily="34" charset="0"/>
            <a:cs typeface="Arial" pitchFamily="34" charset="0"/>
          </a:endParaRPr>
        </a:p>
      </dgm:t>
    </dgm:pt>
    <dgm:pt modelId="{91C71AA2-8691-411F-A128-6364737D13A8}" type="parTrans" cxnId="{ACB011D1-4444-4FF8-8373-447CB772FF7D}">
      <dgm:prSet/>
      <dgm:spPr/>
      <dgm:t>
        <a:bodyPr/>
        <a:lstStyle/>
        <a:p>
          <a:endParaRPr lang="en-GB">
            <a:latin typeface="Arial" pitchFamily="34" charset="0"/>
            <a:cs typeface="Arial" pitchFamily="34" charset="0"/>
          </a:endParaRPr>
        </a:p>
      </dgm:t>
    </dgm:pt>
    <dgm:pt modelId="{C5F79911-80D6-4C30-8B3E-3D2B83C02DB5}" type="sibTrans" cxnId="{ACB011D1-4444-4FF8-8373-447CB772FF7D}">
      <dgm:prSet/>
      <dgm:spPr/>
      <dgm:t>
        <a:bodyPr/>
        <a:lstStyle/>
        <a:p>
          <a:endParaRPr lang="en-GB">
            <a:latin typeface="Arial" pitchFamily="34" charset="0"/>
            <a:cs typeface="Arial" pitchFamily="34" charset="0"/>
          </a:endParaRPr>
        </a:p>
      </dgm:t>
    </dgm:pt>
    <dgm:pt modelId="{70B34FD1-2B42-4B88-8547-B97380AFFBAF}">
      <dgm:prSet/>
      <dgm:spPr/>
      <dgm:t>
        <a:bodyPr/>
        <a:lstStyle/>
        <a:p>
          <a:r>
            <a:rPr lang="en-GB" b="1" u="sng" dirty="0" smtClean="0">
              <a:latin typeface="Arial" pitchFamily="34" charset="0"/>
              <a:cs typeface="Arial" pitchFamily="34" charset="0"/>
            </a:rPr>
            <a:t>Individual/ situational explanations</a:t>
          </a:r>
        </a:p>
        <a:p>
          <a:r>
            <a:rPr lang="en-GB" dirty="0" smtClean="0">
              <a:latin typeface="Arial" pitchFamily="34" charset="0"/>
              <a:cs typeface="Arial" pitchFamily="34" charset="0"/>
            </a:rPr>
            <a:t>Situational explanations can be seen as removing individual responsibility whilst individual explanations risk labelling. Both have a level of psychological harm.</a:t>
          </a:r>
          <a:endParaRPr lang="en-GB" dirty="0">
            <a:latin typeface="Arial" pitchFamily="34" charset="0"/>
            <a:cs typeface="Arial" pitchFamily="34" charset="0"/>
          </a:endParaRPr>
        </a:p>
      </dgm:t>
    </dgm:pt>
    <dgm:pt modelId="{FFE3947C-A50B-46AE-84F8-AFCB8C4281E2}" type="parTrans" cxnId="{A9240BFF-2182-4AFF-BF1E-BFF91F4633FC}">
      <dgm:prSet/>
      <dgm:spPr/>
      <dgm:t>
        <a:bodyPr/>
        <a:lstStyle/>
        <a:p>
          <a:endParaRPr lang="en-GB">
            <a:latin typeface="Arial" pitchFamily="34" charset="0"/>
            <a:cs typeface="Arial" pitchFamily="34" charset="0"/>
          </a:endParaRPr>
        </a:p>
      </dgm:t>
    </dgm:pt>
    <dgm:pt modelId="{5070464E-1CB3-4637-91D4-3DFC699FE45C}" type="sibTrans" cxnId="{A9240BFF-2182-4AFF-BF1E-BFF91F4633FC}">
      <dgm:prSet/>
      <dgm:spPr/>
      <dgm:t>
        <a:bodyPr/>
        <a:lstStyle/>
        <a:p>
          <a:endParaRPr lang="en-GB">
            <a:latin typeface="Arial" pitchFamily="34" charset="0"/>
            <a:cs typeface="Arial" pitchFamily="34" charset="0"/>
          </a:endParaRPr>
        </a:p>
      </dgm:t>
    </dgm:pt>
    <dgm:pt modelId="{BE8B5DE1-5079-4A41-8446-F8F7F41D08AA}">
      <dgm:prSet/>
      <dgm:spPr/>
      <dgm:t>
        <a:bodyPr/>
        <a:lstStyle/>
        <a:p>
          <a:r>
            <a:rPr lang="en-GB" b="1" u="sng" dirty="0" smtClean="0">
              <a:latin typeface="Arial" pitchFamily="34" charset="0"/>
              <a:cs typeface="Arial" pitchFamily="34" charset="0"/>
            </a:rPr>
            <a:t>Usefulness</a:t>
          </a:r>
        </a:p>
        <a:p>
          <a:r>
            <a:rPr lang="en-GB" dirty="0" smtClean="0">
              <a:latin typeface="Arial" pitchFamily="34" charset="0"/>
              <a:cs typeface="Arial" pitchFamily="34" charset="0"/>
            </a:rPr>
            <a:t>One way to assess whether a study is ethically acceptable is to do a cost (in terms of psychological harm) and benefit (potential usefulness of the research) analysis.</a:t>
          </a:r>
          <a:endParaRPr lang="en-GB" dirty="0">
            <a:latin typeface="Arial" pitchFamily="34" charset="0"/>
            <a:cs typeface="Arial" pitchFamily="34" charset="0"/>
          </a:endParaRPr>
        </a:p>
      </dgm:t>
    </dgm:pt>
    <dgm:pt modelId="{9ACA19DD-B6B0-41B1-B2FB-BC643448141D}" type="parTrans" cxnId="{1A4AC3C5-3B94-4433-934C-6949FCECC11F}">
      <dgm:prSet/>
      <dgm:spPr/>
      <dgm:t>
        <a:bodyPr/>
        <a:lstStyle/>
        <a:p>
          <a:endParaRPr lang="en-GB">
            <a:latin typeface="Arial" pitchFamily="34" charset="0"/>
            <a:cs typeface="Arial" pitchFamily="34" charset="0"/>
          </a:endParaRPr>
        </a:p>
      </dgm:t>
    </dgm:pt>
    <dgm:pt modelId="{4D68827B-EE8D-4AEB-8BCD-59210CE3D201}" type="sibTrans" cxnId="{1A4AC3C5-3B94-4433-934C-6949FCECC11F}">
      <dgm:prSet/>
      <dgm:spPr/>
      <dgm:t>
        <a:bodyPr/>
        <a:lstStyle/>
        <a:p>
          <a:endParaRPr lang="en-GB">
            <a:latin typeface="Arial" pitchFamily="34" charset="0"/>
            <a:cs typeface="Arial" pitchFamily="34" charset="0"/>
          </a:endParaRPr>
        </a:p>
      </dgm:t>
    </dgm:pt>
    <dgm:pt modelId="{E1D61429-0E29-4BD6-AE69-FC3E7DE380A7}">
      <dgm:prSet/>
      <dgm:spPr/>
      <dgm:t>
        <a:bodyPr/>
        <a:lstStyle/>
        <a:p>
          <a:r>
            <a:rPr lang="en-GB" b="1" u="sng" dirty="0" smtClean="0">
              <a:latin typeface="Arial" pitchFamily="34" charset="0"/>
              <a:cs typeface="Arial" pitchFamily="34" charset="0"/>
            </a:rPr>
            <a:t>Socially sensitive research</a:t>
          </a:r>
        </a:p>
        <a:p>
          <a:r>
            <a:rPr lang="en-GB" dirty="0" smtClean="0">
              <a:latin typeface="Arial" pitchFamily="34" charset="0"/>
              <a:cs typeface="Arial" pitchFamily="34" charset="0"/>
            </a:rPr>
            <a:t>Often socially sensitive research causes psychological harm</a:t>
          </a:r>
          <a:endParaRPr lang="en-GB" dirty="0">
            <a:latin typeface="Arial" pitchFamily="34" charset="0"/>
            <a:cs typeface="Arial" pitchFamily="34" charset="0"/>
          </a:endParaRPr>
        </a:p>
      </dgm:t>
    </dgm:pt>
    <dgm:pt modelId="{D1EBD6E3-06D8-4188-8BFA-A0D841785C68}" type="parTrans" cxnId="{F64D6426-1710-4158-984E-A74AB2A8E584}">
      <dgm:prSet/>
      <dgm:spPr/>
      <dgm:t>
        <a:bodyPr/>
        <a:lstStyle/>
        <a:p>
          <a:endParaRPr lang="en-GB">
            <a:latin typeface="Arial" pitchFamily="34" charset="0"/>
            <a:cs typeface="Arial" pitchFamily="34" charset="0"/>
          </a:endParaRPr>
        </a:p>
      </dgm:t>
    </dgm:pt>
    <dgm:pt modelId="{96AB63DA-C660-40C0-903B-2EAF9CC06D50}" type="sibTrans" cxnId="{F64D6426-1710-4158-984E-A74AB2A8E584}">
      <dgm:prSet/>
      <dgm:spPr/>
      <dgm:t>
        <a:bodyPr/>
        <a:lstStyle/>
        <a:p>
          <a:endParaRPr lang="en-GB">
            <a:latin typeface="Arial" pitchFamily="34" charset="0"/>
            <a:cs typeface="Arial" pitchFamily="34" charset="0"/>
          </a:endParaRPr>
        </a:p>
      </dgm:t>
    </dgm:pt>
    <dgm:pt modelId="{E560DD34-EB62-4A7C-AE5E-1FC696E868A4}">
      <dgm:prSet/>
      <dgm:spPr/>
      <dgm:t>
        <a:bodyPr/>
        <a:lstStyle/>
        <a:p>
          <a:r>
            <a:rPr lang="en-GB" b="1" u="sng" dirty="0" smtClean="0">
              <a:latin typeface="Arial" pitchFamily="34" charset="0"/>
              <a:cs typeface="Arial" pitchFamily="34" charset="0"/>
            </a:rPr>
            <a:t>Psych as a Science</a:t>
          </a:r>
        </a:p>
        <a:p>
          <a:r>
            <a:rPr lang="en-GB" dirty="0" smtClean="0">
              <a:latin typeface="Arial" pitchFamily="34" charset="0"/>
              <a:cs typeface="Arial" pitchFamily="34" charset="0"/>
            </a:rPr>
            <a:t>The BPS guidelines encourage psychologists to have respect, competence, responsibility and integrity. This should encourage them to take a scientific approach to research.</a:t>
          </a:r>
          <a:endParaRPr lang="en-GB" dirty="0">
            <a:latin typeface="Arial" pitchFamily="34" charset="0"/>
            <a:cs typeface="Arial" pitchFamily="34" charset="0"/>
          </a:endParaRPr>
        </a:p>
      </dgm:t>
    </dgm:pt>
    <dgm:pt modelId="{22778232-A383-4F05-A551-B2DA57579F75}" type="parTrans" cxnId="{D2B19797-E975-44F1-B6DC-7C8A63B05EB8}">
      <dgm:prSet/>
      <dgm:spPr/>
      <dgm:t>
        <a:bodyPr/>
        <a:lstStyle/>
        <a:p>
          <a:endParaRPr lang="en-GB">
            <a:latin typeface="Arial" pitchFamily="34" charset="0"/>
            <a:cs typeface="Arial" pitchFamily="34" charset="0"/>
          </a:endParaRPr>
        </a:p>
      </dgm:t>
    </dgm:pt>
    <dgm:pt modelId="{29EAECA7-DA43-413E-9FAD-EB50A7C9C468}" type="sibTrans" cxnId="{D2B19797-E975-44F1-B6DC-7C8A63B05EB8}">
      <dgm:prSet/>
      <dgm:spPr/>
      <dgm:t>
        <a:bodyPr/>
        <a:lstStyle/>
        <a:p>
          <a:endParaRPr lang="en-GB">
            <a:latin typeface="Arial" pitchFamily="34" charset="0"/>
            <a:cs typeface="Arial" pitchFamily="34" charset="0"/>
          </a:endParaRPr>
        </a:p>
      </dgm:t>
    </dgm:pt>
    <dgm:pt modelId="{84B6665C-F899-4525-9B11-E8D7A00D3260}" type="pres">
      <dgm:prSet presAssocID="{983CF24F-A230-4D1A-BADE-734C990418EB}" presName="cycle" presStyleCnt="0">
        <dgm:presLayoutVars>
          <dgm:chMax val="1"/>
          <dgm:dir/>
          <dgm:animLvl val="ctr"/>
          <dgm:resizeHandles val="exact"/>
        </dgm:presLayoutVars>
      </dgm:prSet>
      <dgm:spPr/>
      <dgm:t>
        <a:bodyPr/>
        <a:lstStyle/>
        <a:p>
          <a:endParaRPr lang="en-GB"/>
        </a:p>
      </dgm:t>
    </dgm:pt>
    <dgm:pt modelId="{06494E80-42FB-415D-82B0-C7966220DD7D}" type="pres">
      <dgm:prSet presAssocID="{70818EA6-3F85-44C8-82B4-DA6F45F7E935}" presName="centerShape" presStyleLbl="node0" presStyleIdx="0" presStyleCnt="1" custScaleX="127428" custScaleY="122729"/>
      <dgm:spPr/>
      <dgm:t>
        <a:bodyPr/>
        <a:lstStyle/>
        <a:p>
          <a:endParaRPr lang="en-GB"/>
        </a:p>
      </dgm:t>
    </dgm:pt>
    <dgm:pt modelId="{843346B5-8F23-4692-B1A6-FEB96B3924CD}" type="pres">
      <dgm:prSet presAssocID="{4C42518D-8951-4795-B022-D0F1A9974862}" presName="Name9" presStyleLbl="parChTrans1D2" presStyleIdx="0" presStyleCnt="7"/>
      <dgm:spPr/>
      <dgm:t>
        <a:bodyPr/>
        <a:lstStyle/>
        <a:p>
          <a:endParaRPr lang="en-GB"/>
        </a:p>
      </dgm:t>
    </dgm:pt>
    <dgm:pt modelId="{B8982348-3B0C-4500-BEE7-58C8411F370B}" type="pres">
      <dgm:prSet presAssocID="{4C42518D-8951-4795-B022-D0F1A9974862}" presName="connTx" presStyleLbl="parChTrans1D2" presStyleIdx="0" presStyleCnt="7"/>
      <dgm:spPr/>
      <dgm:t>
        <a:bodyPr/>
        <a:lstStyle/>
        <a:p>
          <a:endParaRPr lang="en-GB"/>
        </a:p>
      </dgm:t>
    </dgm:pt>
    <dgm:pt modelId="{BACB1C47-2BB2-43A7-B63B-B63DEAFEF0D2}" type="pres">
      <dgm:prSet presAssocID="{081ABC92-BB06-4C15-9A1D-F5A6E52F3E3D}" presName="node" presStyleLbl="node1" presStyleIdx="0" presStyleCnt="7">
        <dgm:presLayoutVars>
          <dgm:bulletEnabled val="1"/>
        </dgm:presLayoutVars>
      </dgm:prSet>
      <dgm:spPr/>
      <dgm:t>
        <a:bodyPr/>
        <a:lstStyle/>
        <a:p>
          <a:endParaRPr lang="en-GB"/>
        </a:p>
      </dgm:t>
    </dgm:pt>
    <dgm:pt modelId="{E34BB6AF-3E9D-45EA-ADE8-527D1A4774AF}" type="pres">
      <dgm:prSet presAssocID="{4EEA00A8-C744-413A-A261-25A74158FF38}" presName="Name9" presStyleLbl="parChTrans1D2" presStyleIdx="1" presStyleCnt="7"/>
      <dgm:spPr/>
      <dgm:t>
        <a:bodyPr/>
        <a:lstStyle/>
        <a:p>
          <a:endParaRPr lang="en-GB"/>
        </a:p>
      </dgm:t>
    </dgm:pt>
    <dgm:pt modelId="{628AD887-5C90-4946-9D10-551FCD829C19}" type="pres">
      <dgm:prSet presAssocID="{4EEA00A8-C744-413A-A261-25A74158FF38}" presName="connTx" presStyleLbl="parChTrans1D2" presStyleIdx="1" presStyleCnt="7"/>
      <dgm:spPr/>
      <dgm:t>
        <a:bodyPr/>
        <a:lstStyle/>
        <a:p>
          <a:endParaRPr lang="en-GB"/>
        </a:p>
      </dgm:t>
    </dgm:pt>
    <dgm:pt modelId="{0F98BD8B-01AF-48B4-8104-74E2E5B028F7}" type="pres">
      <dgm:prSet presAssocID="{CBA9A8BD-5ECF-46A8-8EBB-06B37FDB7F21}" presName="node" presStyleLbl="node1" presStyleIdx="1" presStyleCnt="7">
        <dgm:presLayoutVars>
          <dgm:bulletEnabled val="1"/>
        </dgm:presLayoutVars>
      </dgm:prSet>
      <dgm:spPr/>
      <dgm:t>
        <a:bodyPr/>
        <a:lstStyle/>
        <a:p>
          <a:endParaRPr lang="en-GB"/>
        </a:p>
      </dgm:t>
    </dgm:pt>
    <dgm:pt modelId="{A0FC9C72-A875-4246-ADF0-09AB665074ED}" type="pres">
      <dgm:prSet presAssocID="{91C71AA2-8691-411F-A128-6364737D13A8}" presName="Name9" presStyleLbl="parChTrans1D2" presStyleIdx="2" presStyleCnt="7"/>
      <dgm:spPr/>
      <dgm:t>
        <a:bodyPr/>
        <a:lstStyle/>
        <a:p>
          <a:endParaRPr lang="en-GB"/>
        </a:p>
      </dgm:t>
    </dgm:pt>
    <dgm:pt modelId="{BF441869-B365-4DFD-B8D0-6E060C2B4A99}" type="pres">
      <dgm:prSet presAssocID="{91C71AA2-8691-411F-A128-6364737D13A8}" presName="connTx" presStyleLbl="parChTrans1D2" presStyleIdx="2" presStyleCnt="7"/>
      <dgm:spPr/>
      <dgm:t>
        <a:bodyPr/>
        <a:lstStyle/>
        <a:p>
          <a:endParaRPr lang="en-GB"/>
        </a:p>
      </dgm:t>
    </dgm:pt>
    <dgm:pt modelId="{45F0C1C8-7798-41E7-BD93-CE093A3F03D9}" type="pres">
      <dgm:prSet presAssocID="{BB4E4170-01A2-4C60-B966-C1F984F27BB8}" presName="node" presStyleLbl="node1" presStyleIdx="2" presStyleCnt="7">
        <dgm:presLayoutVars>
          <dgm:bulletEnabled val="1"/>
        </dgm:presLayoutVars>
      </dgm:prSet>
      <dgm:spPr/>
      <dgm:t>
        <a:bodyPr/>
        <a:lstStyle/>
        <a:p>
          <a:endParaRPr lang="en-GB"/>
        </a:p>
      </dgm:t>
    </dgm:pt>
    <dgm:pt modelId="{B34F74CE-E835-4A1E-A574-6FCF8EE6DD64}" type="pres">
      <dgm:prSet presAssocID="{FFE3947C-A50B-46AE-84F8-AFCB8C4281E2}" presName="Name9" presStyleLbl="parChTrans1D2" presStyleIdx="3" presStyleCnt="7"/>
      <dgm:spPr/>
      <dgm:t>
        <a:bodyPr/>
        <a:lstStyle/>
        <a:p>
          <a:endParaRPr lang="en-GB"/>
        </a:p>
      </dgm:t>
    </dgm:pt>
    <dgm:pt modelId="{A4D3614E-6A71-4586-9196-17781DFB367F}" type="pres">
      <dgm:prSet presAssocID="{FFE3947C-A50B-46AE-84F8-AFCB8C4281E2}" presName="connTx" presStyleLbl="parChTrans1D2" presStyleIdx="3" presStyleCnt="7"/>
      <dgm:spPr/>
      <dgm:t>
        <a:bodyPr/>
        <a:lstStyle/>
        <a:p>
          <a:endParaRPr lang="en-GB"/>
        </a:p>
      </dgm:t>
    </dgm:pt>
    <dgm:pt modelId="{918AE694-0212-46E3-9B1F-D73F3AFBD2F4}" type="pres">
      <dgm:prSet presAssocID="{70B34FD1-2B42-4B88-8547-B97380AFFBAF}" presName="node" presStyleLbl="node1" presStyleIdx="3" presStyleCnt="7">
        <dgm:presLayoutVars>
          <dgm:bulletEnabled val="1"/>
        </dgm:presLayoutVars>
      </dgm:prSet>
      <dgm:spPr/>
      <dgm:t>
        <a:bodyPr/>
        <a:lstStyle/>
        <a:p>
          <a:endParaRPr lang="en-GB"/>
        </a:p>
      </dgm:t>
    </dgm:pt>
    <dgm:pt modelId="{2AB7878F-7D9F-45AC-88E5-0D6D386562B9}" type="pres">
      <dgm:prSet presAssocID="{9ACA19DD-B6B0-41B1-B2FB-BC643448141D}" presName="Name9" presStyleLbl="parChTrans1D2" presStyleIdx="4" presStyleCnt="7"/>
      <dgm:spPr/>
      <dgm:t>
        <a:bodyPr/>
        <a:lstStyle/>
        <a:p>
          <a:endParaRPr lang="en-GB"/>
        </a:p>
      </dgm:t>
    </dgm:pt>
    <dgm:pt modelId="{70AED725-F7CC-4E63-A44C-EA86BD0C5C60}" type="pres">
      <dgm:prSet presAssocID="{9ACA19DD-B6B0-41B1-B2FB-BC643448141D}" presName="connTx" presStyleLbl="parChTrans1D2" presStyleIdx="4" presStyleCnt="7"/>
      <dgm:spPr/>
      <dgm:t>
        <a:bodyPr/>
        <a:lstStyle/>
        <a:p>
          <a:endParaRPr lang="en-GB"/>
        </a:p>
      </dgm:t>
    </dgm:pt>
    <dgm:pt modelId="{9C5262B4-62BD-4F12-9888-8C91671A1343}" type="pres">
      <dgm:prSet presAssocID="{BE8B5DE1-5079-4A41-8446-F8F7F41D08AA}" presName="node" presStyleLbl="node1" presStyleIdx="4" presStyleCnt="7">
        <dgm:presLayoutVars>
          <dgm:bulletEnabled val="1"/>
        </dgm:presLayoutVars>
      </dgm:prSet>
      <dgm:spPr/>
      <dgm:t>
        <a:bodyPr/>
        <a:lstStyle/>
        <a:p>
          <a:endParaRPr lang="en-GB"/>
        </a:p>
      </dgm:t>
    </dgm:pt>
    <dgm:pt modelId="{B1529458-ECDF-4E22-9EB2-C3E0925DDB92}" type="pres">
      <dgm:prSet presAssocID="{D1EBD6E3-06D8-4188-8BFA-A0D841785C68}" presName="Name9" presStyleLbl="parChTrans1D2" presStyleIdx="5" presStyleCnt="7"/>
      <dgm:spPr/>
      <dgm:t>
        <a:bodyPr/>
        <a:lstStyle/>
        <a:p>
          <a:endParaRPr lang="en-GB"/>
        </a:p>
      </dgm:t>
    </dgm:pt>
    <dgm:pt modelId="{AEAA6953-32DB-4B20-9838-3EB6B06A7FBA}" type="pres">
      <dgm:prSet presAssocID="{D1EBD6E3-06D8-4188-8BFA-A0D841785C68}" presName="connTx" presStyleLbl="parChTrans1D2" presStyleIdx="5" presStyleCnt="7"/>
      <dgm:spPr/>
      <dgm:t>
        <a:bodyPr/>
        <a:lstStyle/>
        <a:p>
          <a:endParaRPr lang="en-GB"/>
        </a:p>
      </dgm:t>
    </dgm:pt>
    <dgm:pt modelId="{627B7A8A-E8DE-455C-A5B1-5FB011243AC2}" type="pres">
      <dgm:prSet presAssocID="{E1D61429-0E29-4BD6-AE69-FC3E7DE380A7}" presName="node" presStyleLbl="node1" presStyleIdx="5" presStyleCnt="7">
        <dgm:presLayoutVars>
          <dgm:bulletEnabled val="1"/>
        </dgm:presLayoutVars>
      </dgm:prSet>
      <dgm:spPr/>
      <dgm:t>
        <a:bodyPr/>
        <a:lstStyle/>
        <a:p>
          <a:endParaRPr lang="en-GB"/>
        </a:p>
      </dgm:t>
    </dgm:pt>
    <dgm:pt modelId="{FD83C84B-AF87-4DBA-A0EF-1F5FCB01B619}" type="pres">
      <dgm:prSet presAssocID="{22778232-A383-4F05-A551-B2DA57579F75}" presName="Name9" presStyleLbl="parChTrans1D2" presStyleIdx="6" presStyleCnt="7"/>
      <dgm:spPr/>
      <dgm:t>
        <a:bodyPr/>
        <a:lstStyle/>
        <a:p>
          <a:endParaRPr lang="en-GB"/>
        </a:p>
      </dgm:t>
    </dgm:pt>
    <dgm:pt modelId="{790149C2-88FD-40B0-860E-272222B5CAE5}" type="pres">
      <dgm:prSet presAssocID="{22778232-A383-4F05-A551-B2DA57579F75}" presName="connTx" presStyleLbl="parChTrans1D2" presStyleIdx="6" presStyleCnt="7"/>
      <dgm:spPr/>
      <dgm:t>
        <a:bodyPr/>
        <a:lstStyle/>
        <a:p>
          <a:endParaRPr lang="en-GB"/>
        </a:p>
      </dgm:t>
    </dgm:pt>
    <dgm:pt modelId="{36E83FA9-CF56-4C21-8B34-D1330DC513F3}" type="pres">
      <dgm:prSet presAssocID="{E560DD34-EB62-4A7C-AE5E-1FC696E868A4}" presName="node" presStyleLbl="node1" presStyleIdx="6" presStyleCnt="7">
        <dgm:presLayoutVars>
          <dgm:bulletEnabled val="1"/>
        </dgm:presLayoutVars>
      </dgm:prSet>
      <dgm:spPr/>
      <dgm:t>
        <a:bodyPr/>
        <a:lstStyle/>
        <a:p>
          <a:endParaRPr lang="en-GB"/>
        </a:p>
      </dgm:t>
    </dgm:pt>
  </dgm:ptLst>
  <dgm:cxnLst>
    <dgm:cxn modelId="{BC23CF2B-2624-46B7-BE98-CA0D631CA200}" srcId="{983CF24F-A230-4D1A-BADE-734C990418EB}" destId="{70818EA6-3F85-44C8-82B4-DA6F45F7E935}" srcOrd="0" destOrd="0" parTransId="{731120C5-A444-47CF-B888-E1A11ED408AA}" sibTransId="{BF00D006-C420-4D71-80B2-21C477ABEA41}"/>
    <dgm:cxn modelId="{9A182E60-6469-416C-954A-C7D438F98593}" type="presOf" srcId="{70818EA6-3F85-44C8-82B4-DA6F45F7E935}" destId="{06494E80-42FB-415D-82B0-C7966220DD7D}" srcOrd="0" destOrd="0" presId="urn:microsoft.com/office/officeart/2005/8/layout/radial1"/>
    <dgm:cxn modelId="{D25E50DA-D6D1-40FB-9888-915E1FCF9BC7}" type="presOf" srcId="{91C71AA2-8691-411F-A128-6364737D13A8}" destId="{A0FC9C72-A875-4246-ADF0-09AB665074ED}" srcOrd="0" destOrd="0" presId="urn:microsoft.com/office/officeart/2005/8/layout/radial1"/>
    <dgm:cxn modelId="{94DD6CF1-F2FF-4B7C-B830-DA64AC8D483D}" type="presOf" srcId="{FFE3947C-A50B-46AE-84F8-AFCB8C4281E2}" destId="{A4D3614E-6A71-4586-9196-17781DFB367F}" srcOrd="1" destOrd="0" presId="urn:microsoft.com/office/officeart/2005/8/layout/radial1"/>
    <dgm:cxn modelId="{D62393C7-9AC2-4045-8723-95D521E46E97}" type="presOf" srcId="{4C42518D-8951-4795-B022-D0F1A9974862}" destId="{843346B5-8F23-4692-B1A6-FEB96B3924CD}" srcOrd="0" destOrd="0" presId="urn:microsoft.com/office/officeart/2005/8/layout/radial1"/>
    <dgm:cxn modelId="{57252595-72C9-4C63-B338-40A715297045}" type="presOf" srcId="{E560DD34-EB62-4A7C-AE5E-1FC696E868A4}" destId="{36E83FA9-CF56-4C21-8B34-D1330DC513F3}" srcOrd="0" destOrd="0" presId="urn:microsoft.com/office/officeart/2005/8/layout/radial1"/>
    <dgm:cxn modelId="{110F76E3-E40D-4886-942A-49CFD603DE21}" type="presOf" srcId="{CBA9A8BD-5ECF-46A8-8EBB-06B37FDB7F21}" destId="{0F98BD8B-01AF-48B4-8104-74E2E5B028F7}" srcOrd="0" destOrd="0" presId="urn:microsoft.com/office/officeart/2005/8/layout/radial1"/>
    <dgm:cxn modelId="{ACB011D1-4444-4FF8-8373-447CB772FF7D}" srcId="{70818EA6-3F85-44C8-82B4-DA6F45F7E935}" destId="{BB4E4170-01A2-4C60-B966-C1F984F27BB8}" srcOrd="2" destOrd="0" parTransId="{91C71AA2-8691-411F-A128-6364737D13A8}" sibTransId="{C5F79911-80D6-4C30-8B3E-3D2B83C02DB5}"/>
    <dgm:cxn modelId="{E58635EF-A13B-4C40-84BB-58EA56A2B5E6}" type="presOf" srcId="{4EEA00A8-C744-413A-A261-25A74158FF38}" destId="{628AD887-5C90-4946-9D10-551FCD829C19}" srcOrd="1" destOrd="0" presId="urn:microsoft.com/office/officeart/2005/8/layout/radial1"/>
    <dgm:cxn modelId="{BC488DE2-AFFF-4044-B48C-29DD8853A284}" type="presOf" srcId="{9ACA19DD-B6B0-41B1-B2FB-BC643448141D}" destId="{2AB7878F-7D9F-45AC-88E5-0D6D386562B9}" srcOrd="0" destOrd="0" presId="urn:microsoft.com/office/officeart/2005/8/layout/radial1"/>
    <dgm:cxn modelId="{B060DC0A-322B-4A5E-90E9-12C486049A5C}" type="presOf" srcId="{91C71AA2-8691-411F-A128-6364737D13A8}" destId="{BF441869-B365-4DFD-B8D0-6E060C2B4A99}" srcOrd="1" destOrd="0" presId="urn:microsoft.com/office/officeart/2005/8/layout/radial1"/>
    <dgm:cxn modelId="{1A4AC3C5-3B94-4433-934C-6949FCECC11F}" srcId="{70818EA6-3F85-44C8-82B4-DA6F45F7E935}" destId="{BE8B5DE1-5079-4A41-8446-F8F7F41D08AA}" srcOrd="4" destOrd="0" parTransId="{9ACA19DD-B6B0-41B1-B2FB-BC643448141D}" sibTransId="{4D68827B-EE8D-4AEB-8BCD-59210CE3D201}"/>
    <dgm:cxn modelId="{3821CA7F-495A-4AFA-9568-A63FF737A6FE}" type="presOf" srcId="{22778232-A383-4F05-A551-B2DA57579F75}" destId="{790149C2-88FD-40B0-860E-272222B5CAE5}" srcOrd="1" destOrd="0" presId="urn:microsoft.com/office/officeart/2005/8/layout/radial1"/>
    <dgm:cxn modelId="{F64D6426-1710-4158-984E-A74AB2A8E584}" srcId="{70818EA6-3F85-44C8-82B4-DA6F45F7E935}" destId="{E1D61429-0E29-4BD6-AE69-FC3E7DE380A7}" srcOrd="5" destOrd="0" parTransId="{D1EBD6E3-06D8-4188-8BFA-A0D841785C68}" sibTransId="{96AB63DA-C660-40C0-903B-2EAF9CC06D50}"/>
    <dgm:cxn modelId="{45ABB289-0DE3-4D0B-B1BD-1707E60D200D}" type="presOf" srcId="{081ABC92-BB06-4C15-9A1D-F5A6E52F3E3D}" destId="{BACB1C47-2BB2-43A7-B63B-B63DEAFEF0D2}" srcOrd="0" destOrd="0" presId="urn:microsoft.com/office/officeart/2005/8/layout/radial1"/>
    <dgm:cxn modelId="{4337CDE0-0D50-45E8-AD33-17930EE4D166}" type="presOf" srcId="{70B34FD1-2B42-4B88-8547-B97380AFFBAF}" destId="{918AE694-0212-46E3-9B1F-D73F3AFBD2F4}" srcOrd="0" destOrd="0" presId="urn:microsoft.com/office/officeart/2005/8/layout/radial1"/>
    <dgm:cxn modelId="{484820DE-5CD4-4986-9BAA-4D22B95620D8}" type="presOf" srcId="{4EEA00A8-C744-413A-A261-25A74158FF38}" destId="{E34BB6AF-3E9D-45EA-ADE8-527D1A4774AF}" srcOrd="0" destOrd="0" presId="urn:microsoft.com/office/officeart/2005/8/layout/radial1"/>
    <dgm:cxn modelId="{E172FC97-7462-4002-B806-84487AED8B02}" type="presOf" srcId="{4C42518D-8951-4795-B022-D0F1A9974862}" destId="{B8982348-3B0C-4500-BEE7-58C8411F370B}" srcOrd="1" destOrd="0" presId="urn:microsoft.com/office/officeart/2005/8/layout/radial1"/>
    <dgm:cxn modelId="{1400759B-B6DF-4CFD-A91E-C2F6EFE7D13D}" type="presOf" srcId="{D1EBD6E3-06D8-4188-8BFA-A0D841785C68}" destId="{B1529458-ECDF-4E22-9EB2-C3E0925DDB92}" srcOrd="0" destOrd="0" presId="urn:microsoft.com/office/officeart/2005/8/layout/radial1"/>
    <dgm:cxn modelId="{2280187D-4060-4A87-B386-442FC0F0C5D5}" type="presOf" srcId="{E1D61429-0E29-4BD6-AE69-FC3E7DE380A7}" destId="{627B7A8A-E8DE-455C-A5B1-5FB011243AC2}" srcOrd="0" destOrd="0" presId="urn:microsoft.com/office/officeart/2005/8/layout/radial1"/>
    <dgm:cxn modelId="{28F49B31-D70A-41F3-B804-AEEA475C0A4F}" type="presOf" srcId="{BE8B5DE1-5079-4A41-8446-F8F7F41D08AA}" destId="{9C5262B4-62BD-4F12-9888-8C91671A1343}" srcOrd="0" destOrd="0" presId="urn:microsoft.com/office/officeart/2005/8/layout/radial1"/>
    <dgm:cxn modelId="{D2B19797-E975-44F1-B6DC-7C8A63B05EB8}" srcId="{70818EA6-3F85-44C8-82B4-DA6F45F7E935}" destId="{E560DD34-EB62-4A7C-AE5E-1FC696E868A4}" srcOrd="6" destOrd="0" parTransId="{22778232-A383-4F05-A551-B2DA57579F75}" sibTransId="{29EAECA7-DA43-413E-9FAD-EB50A7C9C468}"/>
    <dgm:cxn modelId="{EB9B9B5B-FCD4-4713-BF25-086D63DDFB3D}" srcId="{70818EA6-3F85-44C8-82B4-DA6F45F7E935}" destId="{CBA9A8BD-5ECF-46A8-8EBB-06B37FDB7F21}" srcOrd="1" destOrd="0" parTransId="{4EEA00A8-C744-413A-A261-25A74158FF38}" sibTransId="{56942A2E-4DBA-4239-BBA8-BAF013D9FF5F}"/>
    <dgm:cxn modelId="{2A12B92B-620A-4539-90FA-DAB3B640BDA3}" type="presOf" srcId="{D1EBD6E3-06D8-4188-8BFA-A0D841785C68}" destId="{AEAA6953-32DB-4B20-9838-3EB6B06A7FBA}" srcOrd="1" destOrd="0" presId="urn:microsoft.com/office/officeart/2005/8/layout/radial1"/>
    <dgm:cxn modelId="{475B4DA1-8C03-448C-91BA-22865DF7F683}" type="presOf" srcId="{BB4E4170-01A2-4C60-B966-C1F984F27BB8}" destId="{45F0C1C8-7798-41E7-BD93-CE093A3F03D9}" srcOrd="0" destOrd="0" presId="urn:microsoft.com/office/officeart/2005/8/layout/radial1"/>
    <dgm:cxn modelId="{F3AB077F-50AA-4952-9BED-E5C68D29D855}" srcId="{70818EA6-3F85-44C8-82B4-DA6F45F7E935}" destId="{081ABC92-BB06-4C15-9A1D-F5A6E52F3E3D}" srcOrd="0" destOrd="0" parTransId="{4C42518D-8951-4795-B022-D0F1A9974862}" sibTransId="{89B49D3E-2693-4FC1-8165-67C0D21695F2}"/>
    <dgm:cxn modelId="{0123A100-D574-4E44-B69E-0305FF737ECB}" type="presOf" srcId="{9ACA19DD-B6B0-41B1-B2FB-BC643448141D}" destId="{70AED725-F7CC-4E63-A44C-EA86BD0C5C60}" srcOrd="1" destOrd="0" presId="urn:microsoft.com/office/officeart/2005/8/layout/radial1"/>
    <dgm:cxn modelId="{A9240BFF-2182-4AFF-BF1E-BFF91F4633FC}" srcId="{70818EA6-3F85-44C8-82B4-DA6F45F7E935}" destId="{70B34FD1-2B42-4B88-8547-B97380AFFBAF}" srcOrd="3" destOrd="0" parTransId="{FFE3947C-A50B-46AE-84F8-AFCB8C4281E2}" sibTransId="{5070464E-1CB3-4637-91D4-3DFC699FE45C}"/>
    <dgm:cxn modelId="{48D70AD1-66C9-47D8-93A1-BCC6B03C5CF7}" type="presOf" srcId="{22778232-A383-4F05-A551-B2DA57579F75}" destId="{FD83C84B-AF87-4DBA-A0EF-1F5FCB01B619}" srcOrd="0" destOrd="0" presId="urn:microsoft.com/office/officeart/2005/8/layout/radial1"/>
    <dgm:cxn modelId="{93C21618-AFFD-41CE-8EE1-273BE66BAB65}" type="presOf" srcId="{983CF24F-A230-4D1A-BADE-734C990418EB}" destId="{84B6665C-F899-4525-9B11-E8D7A00D3260}" srcOrd="0" destOrd="0" presId="urn:microsoft.com/office/officeart/2005/8/layout/radial1"/>
    <dgm:cxn modelId="{11024672-3199-419E-AE26-BD2D0101CF2D}" type="presOf" srcId="{FFE3947C-A50B-46AE-84F8-AFCB8C4281E2}" destId="{B34F74CE-E835-4A1E-A574-6FCF8EE6DD64}" srcOrd="0" destOrd="0" presId="urn:microsoft.com/office/officeart/2005/8/layout/radial1"/>
    <dgm:cxn modelId="{C4EF3E52-539A-4E1B-99B6-11EDC19E6EB2}" type="presParOf" srcId="{84B6665C-F899-4525-9B11-E8D7A00D3260}" destId="{06494E80-42FB-415D-82B0-C7966220DD7D}" srcOrd="0" destOrd="0" presId="urn:microsoft.com/office/officeart/2005/8/layout/radial1"/>
    <dgm:cxn modelId="{982E7459-611A-4EBD-B9BB-93A9C6257A83}" type="presParOf" srcId="{84B6665C-F899-4525-9B11-E8D7A00D3260}" destId="{843346B5-8F23-4692-B1A6-FEB96B3924CD}" srcOrd="1" destOrd="0" presId="urn:microsoft.com/office/officeart/2005/8/layout/radial1"/>
    <dgm:cxn modelId="{C44DFB2D-D512-4A19-A853-B77E9D1414F9}" type="presParOf" srcId="{843346B5-8F23-4692-B1A6-FEB96B3924CD}" destId="{B8982348-3B0C-4500-BEE7-58C8411F370B}" srcOrd="0" destOrd="0" presId="urn:microsoft.com/office/officeart/2005/8/layout/radial1"/>
    <dgm:cxn modelId="{178143D1-FFC3-4F3B-BB5A-93C7EFB73F56}" type="presParOf" srcId="{84B6665C-F899-4525-9B11-E8D7A00D3260}" destId="{BACB1C47-2BB2-43A7-B63B-B63DEAFEF0D2}" srcOrd="2" destOrd="0" presId="urn:microsoft.com/office/officeart/2005/8/layout/radial1"/>
    <dgm:cxn modelId="{F5D97358-8275-4A72-9737-C830D0C1998E}" type="presParOf" srcId="{84B6665C-F899-4525-9B11-E8D7A00D3260}" destId="{E34BB6AF-3E9D-45EA-ADE8-527D1A4774AF}" srcOrd="3" destOrd="0" presId="urn:microsoft.com/office/officeart/2005/8/layout/radial1"/>
    <dgm:cxn modelId="{FD857398-84CA-4721-BE73-23BD870F9452}" type="presParOf" srcId="{E34BB6AF-3E9D-45EA-ADE8-527D1A4774AF}" destId="{628AD887-5C90-4946-9D10-551FCD829C19}" srcOrd="0" destOrd="0" presId="urn:microsoft.com/office/officeart/2005/8/layout/radial1"/>
    <dgm:cxn modelId="{90B729B1-B7A2-427A-A9A5-6A8AA15D96C0}" type="presParOf" srcId="{84B6665C-F899-4525-9B11-E8D7A00D3260}" destId="{0F98BD8B-01AF-48B4-8104-74E2E5B028F7}" srcOrd="4" destOrd="0" presId="urn:microsoft.com/office/officeart/2005/8/layout/radial1"/>
    <dgm:cxn modelId="{FB32F6E1-23F3-4CEC-8768-128DA935C80B}" type="presParOf" srcId="{84B6665C-F899-4525-9B11-E8D7A00D3260}" destId="{A0FC9C72-A875-4246-ADF0-09AB665074ED}" srcOrd="5" destOrd="0" presId="urn:microsoft.com/office/officeart/2005/8/layout/radial1"/>
    <dgm:cxn modelId="{B4EBEF11-7F75-4782-9561-5F7FF4F6192F}" type="presParOf" srcId="{A0FC9C72-A875-4246-ADF0-09AB665074ED}" destId="{BF441869-B365-4DFD-B8D0-6E060C2B4A99}" srcOrd="0" destOrd="0" presId="urn:microsoft.com/office/officeart/2005/8/layout/radial1"/>
    <dgm:cxn modelId="{6A27DBF9-B708-446F-A862-DEA071DE0DD5}" type="presParOf" srcId="{84B6665C-F899-4525-9B11-E8D7A00D3260}" destId="{45F0C1C8-7798-41E7-BD93-CE093A3F03D9}" srcOrd="6" destOrd="0" presId="urn:microsoft.com/office/officeart/2005/8/layout/radial1"/>
    <dgm:cxn modelId="{B8DE9837-EFA1-40DD-B88C-CAA700D9C918}" type="presParOf" srcId="{84B6665C-F899-4525-9B11-E8D7A00D3260}" destId="{B34F74CE-E835-4A1E-A574-6FCF8EE6DD64}" srcOrd="7" destOrd="0" presId="urn:microsoft.com/office/officeart/2005/8/layout/radial1"/>
    <dgm:cxn modelId="{1B3F89E0-BB41-4002-B7AE-6EBEE40AB8FB}" type="presParOf" srcId="{B34F74CE-E835-4A1E-A574-6FCF8EE6DD64}" destId="{A4D3614E-6A71-4586-9196-17781DFB367F}" srcOrd="0" destOrd="0" presId="urn:microsoft.com/office/officeart/2005/8/layout/radial1"/>
    <dgm:cxn modelId="{3441B7DC-6869-4EE6-B8CB-05359F9C3026}" type="presParOf" srcId="{84B6665C-F899-4525-9B11-E8D7A00D3260}" destId="{918AE694-0212-46E3-9B1F-D73F3AFBD2F4}" srcOrd="8" destOrd="0" presId="urn:microsoft.com/office/officeart/2005/8/layout/radial1"/>
    <dgm:cxn modelId="{B5548017-6B56-4868-B49E-03E1A5FD3960}" type="presParOf" srcId="{84B6665C-F899-4525-9B11-E8D7A00D3260}" destId="{2AB7878F-7D9F-45AC-88E5-0D6D386562B9}" srcOrd="9" destOrd="0" presId="urn:microsoft.com/office/officeart/2005/8/layout/radial1"/>
    <dgm:cxn modelId="{0F6A2D6A-D7B0-4486-A3AF-DAC9CACD63EA}" type="presParOf" srcId="{2AB7878F-7D9F-45AC-88E5-0D6D386562B9}" destId="{70AED725-F7CC-4E63-A44C-EA86BD0C5C60}" srcOrd="0" destOrd="0" presId="urn:microsoft.com/office/officeart/2005/8/layout/radial1"/>
    <dgm:cxn modelId="{F3054FEB-0B97-4668-BDF9-3D227CCC5BCC}" type="presParOf" srcId="{84B6665C-F899-4525-9B11-E8D7A00D3260}" destId="{9C5262B4-62BD-4F12-9888-8C91671A1343}" srcOrd="10" destOrd="0" presId="urn:microsoft.com/office/officeart/2005/8/layout/radial1"/>
    <dgm:cxn modelId="{5F39ADD8-54CF-4434-9932-DBA12CF52345}" type="presParOf" srcId="{84B6665C-F899-4525-9B11-E8D7A00D3260}" destId="{B1529458-ECDF-4E22-9EB2-C3E0925DDB92}" srcOrd="11" destOrd="0" presId="urn:microsoft.com/office/officeart/2005/8/layout/radial1"/>
    <dgm:cxn modelId="{3E1CAB39-87D9-44B0-A2AE-09CC20EC7484}" type="presParOf" srcId="{B1529458-ECDF-4E22-9EB2-C3E0925DDB92}" destId="{AEAA6953-32DB-4B20-9838-3EB6B06A7FBA}" srcOrd="0" destOrd="0" presId="urn:microsoft.com/office/officeart/2005/8/layout/radial1"/>
    <dgm:cxn modelId="{F669E728-3439-4E2F-82B2-9E1811CE105D}" type="presParOf" srcId="{84B6665C-F899-4525-9B11-E8D7A00D3260}" destId="{627B7A8A-E8DE-455C-A5B1-5FB011243AC2}" srcOrd="12" destOrd="0" presId="urn:microsoft.com/office/officeart/2005/8/layout/radial1"/>
    <dgm:cxn modelId="{42E11D71-9E41-4F0B-9C89-B1B84FC74986}" type="presParOf" srcId="{84B6665C-F899-4525-9B11-E8D7A00D3260}" destId="{FD83C84B-AF87-4DBA-A0EF-1F5FCB01B619}" srcOrd="13" destOrd="0" presId="urn:microsoft.com/office/officeart/2005/8/layout/radial1"/>
    <dgm:cxn modelId="{62ED9091-452D-4310-9D78-B8C36006F7F8}" type="presParOf" srcId="{FD83C84B-AF87-4DBA-A0EF-1F5FCB01B619}" destId="{790149C2-88FD-40B0-860E-272222B5CAE5}" srcOrd="0" destOrd="0" presId="urn:microsoft.com/office/officeart/2005/8/layout/radial1"/>
    <dgm:cxn modelId="{A6D0BCB8-743C-4F18-BDDD-B36119F1B673}" type="presParOf" srcId="{84B6665C-F899-4525-9B11-E8D7A00D3260}" destId="{36E83FA9-CF56-4C21-8B34-D1330DC513F3}"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983CF24F-A230-4D1A-BADE-734C990418EB}" type="doc">
      <dgm:prSet loTypeId="urn:microsoft.com/office/officeart/2005/8/layout/radial1" loCatId="relationship" qsTypeId="urn:microsoft.com/office/officeart/2005/8/quickstyle/simple3" qsCatId="simple" csTypeId="urn:microsoft.com/office/officeart/2005/8/colors/colorful5" csCatId="colorful" phldr="1"/>
      <dgm:spPr/>
      <dgm:t>
        <a:bodyPr/>
        <a:lstStyle/>
        <a:p>
          <a:endParaRPr lang="en-GB"/>
        </a:p>
      </dgm:t>
    </dgm:pt>
    <dgm:pt modelId="{70818EA6-3F85-44C8-82B4-DA6F45F7E935}">
      <dgm:prSet phldrT="[Text]" custT="1"/>
      <dgm:spPr/>
      <dgm:t>
        <a:bodyPr/>
        <a:lstStyle/>
        <a:p>
          <a:r>
            <a:rPr lang="en-GB" sz="2800" dirty="0" smtClean="0">
              <a:latin typeface="Arial" pitchFamily="34" charset="0"/>
              <a:cs typeface="Arial" pitchFamily="34" charset="0"/>
            </a:rPr>
            <a:t>Socially sensitive research</a:t>
          </a:r>
          <a:endParaRPr lang="en-GB" sz="1400" dirty="0">
            <a:latin typeface="Arial" pitchFamily="34" charset="0"/>
            <a:cs typeface="Arial" pitchFamily="34" charset="0"/>
          </a:endParaRPr>
        </a:p>
      </dgm:t>
    </dgm:pt>
    <dgm:pt modelId="{731120C5-A444-47CF-B888-E1A11ED408AA}" type="par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BF00D006-C420-4D71-80B2-21C477ABEA41}" type="sib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F68ED5F6-F1F3-48D0-AED8-D0E16A9CE8FA}">
      <dgm:prSet/>
      <dgm:spPr/>
      <dgm:t>
        <a:bodyPr/>
        <a:lstStyle/>
        <a:p>
          <a:r>
            <a:rPr lang="en-GB" b="1" u="sng" dirty="0" smtClean="0">
              <a:latin typeface="Arial" pitchFamily="34" charset="0"/>
              <a:cs typeface="Arial" pitchFamily="34" charset="0"/>
            </a:rPr>
            <a:t>Free Will / Determinism</a:t>
          </a:r>
        </a:p>
        <a:p>
          <a:r>
            <a:rPr lang="en-GB" dirty="0" smtClean="0">
              <a:latin typeface="Arial" pitchFamily="34" charset="0"/>
              <a:cs typeface="Arial" pitchFamily="34" charset="0"/>
            </a:rPr>
            <a:t>Deterministic explanations can lead to socially sensitive research as they suggest there is a clear cause for behaviour. This can lead to labelling and discrimination and may remove personal responsibility.</a:t>
          </a:r>
          <a:endParaRPr lang="en-GB" dirty="0">
            <a:latin typeface="Arial" pitchFamily="34" charset="0"/>
            <a:cs typeface="Arial" pitchFamily="34" charset="0"/>
          </a:endParaRPr>
        </a:p>
      </dgm:t>
    </dgm:pt>
    <dgm:pt modelId="{98750B7E-3085-4F36-9D7C-F0AEAB590864}" type="parTrans" cxnId="{5E551AC3-4749-4A6F-8F19-05D7FB924DE3}">
      <dgm:prSet/>
      <dgm:spPr/>
      <dgm:t>
        <a:bodyPr/>
        <a:lstStyle/>
        <a:p>
          <a:endParaRPr lang="en-GB">
            <a:latin typeface="Arial" pitchFamily="34" charset="0"/>
            <a:cs typeface="Arial" pitchFamily="34" charset="0"/>
          </a:endParaRPr>
        </a:p>
      </dgm:t>
    </dgm:pt>
    <dgm:pt modelId="{CAA37350-1389-4EB3-A4C2-EFAD76C76CD4}" type="sibTrans" cxnId="{5E551AC3-4749-4A6F-8F19-05D7FB924DE3}">
      <dgm:prSet/>
      <dgm:spPr/>
      <dgm:t>
        <a:bodyPr/>
        <a:lstStyle/>
        <a:p>
          <a:endParaRPr lang="en-GB">
            <a:latin typeface="Arial" pitchFamily="34" charset="0"/>
            <a:cs typeface="Arial" pitchFamily="34" charset="0"/>
          </a:endParaRPr>
        </a:p>
      </dgm:t>
    </dgm:pt>
    <dgm:pt modelId="{86DDBEC2-98CA-4C73-A6F6-489908BAD433}">
      <dgm:prSet/>
      <dgm:spPr/>
      <dgm:t>
        <a:bodyPr/>
        <a:lstStyle/>
        <a:p>
          <a:r>
            <a:rPr lang="en-GB" b="1" u="sng" dirty="0" smtClean="0">
              <a:latin typeface="Arial" pitchFamily="34" charset="0"/>
              <a:cs typeface="Arial" pitchFamily="34" charset="0"/>
            </a:rPr>
            <a:t>Nature/nurture</a:t>
          </a:r>
        </a:p>
        <a:p>
          <a:r>
            <a:rPr lang="en-GB" dirty="0" smtClean="0">
              <a:latin typeface="Arial" pitchFamily="34" charset="0"/>
              <a:cs typeface="Arial" pitchFamily="34" charset="0"/>
            </a:rPr>
            <a:t>A lot of socially sensitive research is about the genetic basis of behaviour and so is the nature side of debate.</a:t>
          </a:r>
          <a:endParaRPr lang="en-GB" dirty="0">
            <a:latin typeface="Arial" pitchFamily="34" charset="0"/>
            <a:cs typeface="Arial" pitchFamily="34" charset="0"/>
          </a:endParaRPr>
        </a:p>
      </dgm:t>
    </dgm:pt>
    <dgm:pt modelId="{E5E663D7-558E-4646-8A50-65AC5509690F}" type="parTrans" cxnId="{E6D632A3-EA1A-49F4-8BD1-A86D7DE43C23}">
      <dgm:prSet/>
      <dgm:spPr/>
      <dgm:t>
        <a:bodyPr/>
        <a:lstStyle/>
        <a:p>
          <a:endParaRPr lang="en-GB">
            <a:latin typeface="Arial" pitchFamily="34" charset="0"/>
            <a:cs typeface="Arial" pitchFamily="34" charset="0"/>
          </a:endParaRPr>
        </a:p>
      </dgm:t>
    </dgm:pt>
    <dgm:pt modelId="{51B710AE-B8C1-49F1-A584-F229DDE8670A}" type="sibTrans" cxnId="{E6D632A3-EA1A-49F4-8BD1-A86D7DE43C23}">
      <dgm:prSet/>
      <dgm:spPr/>
      <dgm:t>
        <a:bodyPr/>
        <a:lstStyle/>
        <a:p>
          <a:endParaRPr lang="en-GB">
            <a:latin typeface="Arial" pitchFamily="34" charset="0"/>
            <a:cs typeface="Arial" pitchFamily="34" charset="0"/>
          </a:endParaRPr>
        </a:p>
      </dgm:t>
    </dgm:pt>
    <dgm:pt modelId="{00130B8E-5573-4E9C-BC4D-985696947F45}">
      <dgm:prSet/>
      <dgm:spPr/>
      <dgm:t>
        <a:bodyPr/>
        <a:lstStyle/>
        <a:p>
          <a:r>
            <a:rPr lang="en-GB" b="1" u="sng" dirty="0" smtClean="0">
              <a:latin typeface="Arial" pitchFamily="34" charset="0"/>
              <a:cs typeface="Arial" pitchFamily="34" charset="0"/>
            </a:rPr>
            <a:t>Reductionism / Holism</a:t>
          </a:r>
        </a:p>
        <a:p>
          <a:r>
            <a:rPr lang="en-GB" dirty="0" smtClean="0">
              <a:latin typeface="Arial" pitchFamily="34" charset="0"/>
              <a:cs typeface="Arial" pitchFamily="34" charset="0"/>
            </a:rPr>
            <a:t>Reductionist as often socially sensitive research focuses on a specific trait such as sex or race, as the cause of a behaviour.</a:t>
          </a:r>
          <a:endParaRPr lang="en-GB" dirty="0">
            <a:latin typeface="Arial" pitchFamily="34" charset="0"/>
            <a:cs typeface="Arial" pitchFamily="34" charset="0"/>
          </a:endParaRPr>
        </a:p>
      </dgm:t>
    </dgm:pt>
    <dgm:pt modelId="{C2DD2C97-19F2-431F-95DF-B649BA3C1CAC}" type="parTrans" cxnId="{860F742F-0671-4653-BE9D-56A316E186FE}">
      <dgm:prSet/>
      <dgm:spPr/>
      <dgm:t>
        <a:bodyPr/>
        <a:lstStyle/>
        <a:p>
          <a:endParaRPr lang="en-GB">
            <a:latin typeface="Arial" pitchFamily="34" charset="0"/>
            <a:cs typeface="Arial" pitchFamily="34" charset="0"/>
          </a:endParaRPr>
        </a:p>
      </dgm:t>
    </dgm:pt>
    <dgm:pt modelId="{24B96242-095D-405E-81D6-E88F308A0A9D}" type="sibTrans" cxnId="{860F742F-0671-4653-BE9D-56A316E186FE}">
      <dgm:prSet/>
      <dgm:spPr/>
      <dgm:t>
        <a:bodyPr/>
        <a:lstStyle/>
        <a:p>
          <a:endParaRPr lang="en-GB">
            <a:latin typeface="Arial" pitchFamily="34" charset="0"/>
            <a:cs typeface="Arial" pitchFamily="34" charset="0"/>
          </a:endParaRPr>
        </a:p>
      </dgm:t>
    </dgm:pt>
    <dgm:pt modelId="{5ECD734C-A566-4E46-A036-47D7B8653B2F}">
      <dgm:prSet/>
      <dgm:spPr/>
      <dgm:t>
        <a:bodyPr/>
        <a:lstStyle/>
        <a:p>
          <a:r>
            <a:rPr lang="en-GB" b="1" u="sng" dirty="0" smtClean="0">
              <a:latin typeface="Arial" pitchFamily="34" charset="0"/>
              <a:cs typeface="Arial" pitchFamily="34" charset="0"/>
            </a:rPr>
            <a:t>Individual / situational explanations</a:t>
          </a:r>
        </a:p>
        <a:p>
          <a:r>
            <a:rPr lang="en-GB" dirty="0" smtClean="0">
              <a:latin typeface="Arial" pitchFamily="34" charset="0"/>
              <a:cs typeface="Arial" pitchFamily="34" charset="0"/>
            </a:rPr>
            <a:t>The danger of attributing the cause of behaviour to individual factors is that it can lead to socially sensitive research as the implications of findings could suggest that a person’s race, age, gender or disability cause behaviours. This can cause social stigmas and discrimination. 	</a:t>
          </a:r>
          <a:endParaRPr lang="en-GB" dirty="0">
            <a:latin typeface="Arial" pitchFamily="34" charset="0"/>
            <a:cs typeface="Arial" pitchFamily="34" charset="0"/>
          </a:endParaRPr>
        </a:p>
      </dgm:t>
    </dgm:pt>
    <dgm:pt modelId="{CD641083-AEF9-43D4-905E-12671B9E328E}" type="parTrans" cxnId="{20EE49B3-06BE-4F38-B878-962F290ACE28}">
      <dgm:prSet/>
      <dgm:spPr/>
      <dgm:t>
        <a:bodyPr/>
        <a:lstStyle/>
        <a:p>
          <a:endParaRPr lang="en-GB">
            <a:latin typeface="Arial" pitchFamily="34" charset="0"/>
            <a:cs typeface="Arial" pitchFamily="34" charset="0"/>
          </a:endParaRPr>
        </a:p>
      </dgm:t>
    </dgm:pt>
    <dgm:pt modelId="{12697ED6-6A5C-4931-BE86-DBCB3476CC96}" type="sibTrans" cxnId="{20EE49B3-06BE-4F38-B878-962F290ACE28}">
      <dgm:prSet/>
      <dgm:spPr/>
      <dgm:t>
        <a:bodyPr/>
        <a:lstStyle/>
        <a:p>
          <a:endParaRPr lang="en-GB">
            <a:latin typeface="Arial" pitchFamily="34" charset="0"/>
            <a:cs typeface="Arial" pitchFamily="34" charset="0"/>
          </a:endParaRPr>
        </a:p>
      </dgm:t>
    </dgm:pt>
    <dgm:pt modelId="{BFB493DB-0D67-417F-A45A-30F2F5A92757}">
      <dgm:prSet/>
      <dgm:spPr/>
      <dgm:t>
        <a:bodyPr/>
        <a:lstStyle/>
        <a:p>
          <a:r>
            <a:rPr lang="en-GB" b="1" u="sng" dirty="0" smtClean="0">
              <a:latin typeface="Arial" pitchFamily="34" charset="0"/>
              <a:cs typeface="Arial" pitchFamily="34" charset="0"/>
            </a:rPr>
            <a:t>Usefulness</a:t>
          </a:r>
        </a:p>
        <a:p>
          <a:r>
            <a:rPr lang="en-GB" dirty="0" smtClean="0">
              <a:latin typeface="Arial" pitchFamily="34" charset="0"/>
              <a:cs typeface="Arial" pitchFamily="34" charset="0"/>
            </a:rPr>
            <a:t>Often socially sensitive research has useful applications but the validity of research can be questioned</a:t>
          </a:r>
          <a:endParaRPr lang="en-GB" dirty="0">
            <a:latin typeface="Arial" pitchFamily="34" charset="0"/>
            <a:cs typeface="Arial" pitchFamily="34" charset="0"/>
          </a:endParaRPr>
        </a:p>
      </dgm:t>
    </dgm:pt>
    <dgm:pt modelId="{2C73358F-F5F6-437E-927F-90AF0617B956}" type="parTrans" cxnId="{39CD8A32-A8CF-455D-B532-2CC055FCD500}">
      <dgm:prSet/>
      <dgm:spPr/>
      <dgm:t>
        <a:bodyPr/>
        <a:lstStyle/>
        <a:p>
          <a:endParaRPr lang="en-GB">
            <a:latin typeface="Arial" pitchFamily="34" charset="0"/>
            <a:cs typeface="Arial" pitchFamily="34" charset="0"/>
          </a:endParaRPr>
        </a:p>
      </dgm:t>
    </dgm:pt>
    <dgm:pt modelId="{75F062D2-3A45-4624-9D8B-1E4B54019468}" type="sibTrans" cxnId="{39CD8A32-A8CF-455D-B532-2CC055FCD500}">
      <dgm:prSet/>
      <dgm:spPr/>
      <dgm:t>
        <a:bodyPr/>
        <a:lstStyle/>
        <a:p>
          <a:endParaRPr lang="en-GB">
            <a:latin typeface="Arial" pitchFamily="34" charset="0"/>
            <a:cs typeface="Arial" pitchFamily="34" charset="0"/>
          </a:endParaRPr>
        </a:p>
      </dgm:t>
    </dgm:pt>
    <dgm:pt modelId="{1CE93185-AE18-47C1-9EC8-2E17497ED0C9}">
      <dgm:prSet/>
      <dgm:spPr/>
      <dgm:t>
        <a:bodyPr/>
        <a:lstStyle/>
        <a:p>
          <a:r>
            <a:rPr lang="en-GB" b="1" u="sng" dirty="0" smtClean="0">
              <a:latin typeface="Arial" pitchFamily="34" charset="0"/>
              <a:cs typeface="Arial" pitchFamily="34" charset="0"/>
            </a:rPr>
            <a:t>Ethics</a:t>
          </a:r>
        </a:p>
        <a:p>
          <a:r>
            <a:rPr lang="en-GB" dirty="0" smtClean="0">
              <a:latin typeface="Arial" pitchFamily="34" charset="0"/>
              <a:cs typeface="Arial" pitchFamily="34" charset="0"/>
            </a:rPr>
            <a:t>Often socially sensitive research causes psychological harm</a:t>
          </a:r>
          <a:endParaRPr lang="en-GB" dirty="0">
            <a:latin typeface="Arial" pitchFamily="34" charset="0"/>
            <a:cs typeface="Arial" pitchFamily="34" charset="0"/>
          </a:endParaRPr>
        </a:p>
      </dgm:t>
    </dgm:pt>
    <dgm:pt modelId="{D2791674-FE48-4AFB-9436-57587EBE8DDA}" type="parTrans" cxnId="{BE0BE520-5120-40D6-AE44-DBBA2A45BCA7}">
      <dgm:prSet/>
      <dgm:spPr/>
      <dgm:t>
        <a:bodyPr/>
        <a:lstStyle/>
        <a:p>
          <a:endParaRPr lang="en-GB">
            <a:latin typeface="Arial" pitchFamily="34" charset="0"/>
            <a:cs typeface="Arial" pitchFamily="34" charset="0"/>
          </a:endParaRPr>
        </a:p>
      </dgm:t>
    </dgm:pt>
    <dgm:pt modelId="{72D29ED9-DF34-4115-8BF8-7B21808DFE68}" type="sibTrans" cxnId="{BE0BE520-5120-40D6-AE44-DBBA2A45BCA7}">
      <dgm:prSet/>
      <dgm:spPr/>
      <dgm:t>
        <a:bodyPr/>
        <a:lstStyle/>
        <a:p>
          <a:endParaRPr lang="en-GB">
            <a:latin typeface="Arial" pitchFamily="34" charset="0"/>
            <a:cs typeface="Arial" pitchFamily="34" charset="0"/>
          </a:endParaRPr>
        </a:p>
      </dgm:t>
    </dgm:pt>
    <dgm:pt modelId="{7675CB96-1594-43CE-A0F9-EF117BA0009C}">
      <dgm:prSet/>
      <dgm:spPr/>
      <dgm:t>
        <a:bodyPr/>
        <a:lstStyle/>
        <a:p>
          <a:r>
            <a:rPr lang="en-GB" b="1" u="sng" dirty="0" smtClean="0">
              <a:latin typeface="Arial" pitchFamily="34" charset="0"/>
              <a:cs typeface="Arial" pitchFamily="34" charset="0"/>
            </a:rPr>
            <a:t>Psych as a Science</a:t>
          </a:r>
        </a:p>
        <a:p>
          <a:r>
            <a:rPr lang="en-GB" dirty="0" smtClean="0">
              <a:latin typeface="Arial" pitchFamily="34" charset="0"/>
              <a:cs typeface="Arial" pitchFamily="34" charset="0"/>
            </a:rPr>
            <a:t>Research must try to be scientific if it is to be trusted and to reduce implications of socially sensitive research such as incorrect interpretations of data.</a:t>
          </a:r>
          <a:endParaRPr lang="en-GB" dirty="0">
            <a:latin typeface="Arial" pitchFamily="34" charset="0"/>
            <a:cs typeface="Arial" pitchFamily="34" charset="0"/>
          </a:endParaRPr>
        </a:p>
      </dgm:t>
    </dgm:pt>
    <dgm:pt modelId="{EBC2A9C1-4F07-4432-8C8D-B679E3208BB3}" type="parTrans" cxnId="{295D111F-FC9C-4E56-A54B-C1DFFCD1B8AE}">
      <dgm:prSet/>
      <dgm:spPr/>
      <dgm:t>
        <a:bodyPr/>
        <a:lstStyle/>
        <a:p>
          <a:endParaRPr lang="en-GB">
            <a:latin typeface="Arial" pitchFamily="34" charset="0"/>
            <a:cs typeface="Arial" pitchFamily="34" charset="0"/>
          </a:endParaRPr>
        </a:p>
      </dgm:t>
    </dgm:pt>
    <dgm:pt modelId="{1C34070F-E649-4C6E-B26F-9F8E89122395}" type="sibTrans" cxnId="{295D111F-FC9C-4E56-A54B-C1DFFCD1B8AE}">
      <dgm:prSet/>
      <dgm:spPr/>
      <dgm:t>
        <a:bodyPr/>
        <a:lstStyle/>
        <a:p>
          <a:endParaRPr lang="en-GB">
            <a:latin typeface="Arial" pitchFamily="34" charset="0"/>
            <a:cs typeface="Arial" pitchFamily="34" charset="0"/>
          </a:endParaRPr>
        </a:p>
      </dgm:t>
    </dgm:pt>
    <dgm:pt modelId="{84B6665C-F899-4525-9B11-E8D7A00D3260}" type="pres">
      <dgm:prSet presAssocID="{983CF24F-A230-4D1A-BADE-734C990418EB}" presName="cycle" presStyleCnt="0">
        <dgm:presLayoutVars>
          <dgm:chMax val="1"/>
          <dgm:dir/>
          <dgm:animLvl val="ctr"/>
          <dgm:resizeHandles val="exact"/>
        </dgm:presLayoutVars>
      </dgm:prSet>
      <dgm:spPr/>
      <dgm:t>
        <a:bodyPr/>
        <a:lstStyle/>
        <a:p>
          <a:endParaRPr lang="en-GB"/>
        </a:p>
      </dgm:t>
    </dgm:pt>
    <dgm:pt modelId="{06494E80-42FB-415D-82B0-C7966220DD7D}" type="pres">
      <dgm:prSet presAssocID="{70818EA6-3F85-44C8-82B4-DA6F45F7E935}" presName="centerShape" presStyleLbl="node0" presStyleIdx="0" presStyleCnt="1" custScaleX="127428" custScaleY="122729"/>
      <dgm:spPr/>
      <dgm:t>
        <a:bodyPr/>
        <a:lstStyle/>
        <a:p>
          <a:endParaRPr lang="en-GB"/>
        </a:p>
      </dgm:t>
    </dgm:pt>
    <dgm:pt modelId="{4A2D3C0A-2651-495A-832D-83727E3D0FC9}" type="pres">
      <dgm:prSet presAssocID="{98750B7E-3085-4F36-9D7C-F0AEAB590864}" presName="Name9" presStyleLbl="parChTrans1D2" presStyleIdx="0" presStyleCnt="7"/>
      <dgm:spPr/>
      <dgm:t>
        <a:bodyPr/>
        <a:lstStyle/>
        <a:p>
          <a:endParaRPr lang="en-GB"/>
        </a:p>
      </dgm:t>
    </dgm:pt>
    <dgm:pt modelId="{C9348E7B-5BFB-4577-84D8-56FF807DE12F}" type="pres">
      <dgm:prSet presAssocID="{98750B7E-3085-4F36-9D7C-F0AEAB590864}" presName="connTx" presStyleLbl="parChTrans1D2" presStyleIdx="0" presStyleCnt="7"/>
      <dgm:spPr/>
      <dgm:t>
        <a:bodyPr/>
        <a:lstStyle/>
        <a:p>
          <a:endParaRPr lang="en-GB"/>
        </a:p>
      </dgm:t>
    </dgm:pt>
    <dgm:pt modelId="{F39529D5-F4AE-4061-B116-6A7AB303196D}" type="pres">
      <dgm:prSet presAssocID="{F68ED5F6-F1F3-48D0-AED8-D0E16A9CE8FA}" presName="node" presStyleLbl="node1" presStyleIdx="0" presStyleCnt="7">
        <dgm:presLayoutVars>
          <dgm:bulletEnabled val="1"/>
        </dgm:presLayoutVars>
      </dgm:prSet>
      <dgm:spPr/>
      <dgm:t>
        <a:bodyPr/>
        <a:lstStyle/>
        <a:p>
          <a:endParaRPr lang="en-GB"/>
        </a:p>
      </dgm:t>
    </dgm:pt>
    <dgm:pt modelId="{993C4802-8E03-4D5C-AE11-DC436F5F5CE9}" type="pres">
      <dgm:prSet presAssocID="{E5E663D7-558E-4646-8A50-65AC5509690F}" presName="Name9" presStyleLbl="parChTrans1D2" presStyleIdx="1" presStyleCnt="7"/>
      <dgm:spPr/>
      <dgm:t>
        <a:bodyPr/>
        <a:lstStyle/>
        <a:p>
          <a:endParaRPr lang="en-GB"/>
        </a:p>
      </dgm:t>
    </dgm:pt>
    <dgm:pt modelId="{A215DC13-A5FE-4263-ADA3-5D6F6B425E6A}" type="pres">
      <dgm:prSet presAssocID="{E5E663D7-558E-4646-8A50-65AC5509690F}" presName="connTx" presStyleLbl="parChTrans1D2" presStyleIdx="1" presStyleCnt="7"/>
      <dgm:spPr/>
      <dgm:t>
        <a:bodyPr/>
        <a:lstStyle/>
        <a:p>
          <a:endParaRPr lang="en-GB"/>
        </a:p>
      </dgm:t>
    </dgm:pt>
    <dgm:pt modelId="{3F6C5B58-CD3E-4DB6-8C3C-0F702CE8087D}" type="pres">
      <dgm:prSet presAssocID="{86DDBEC2-98CA-4C73-A6F6-489908BAD433}" presName="node" presStyleLbl="node1" presStyleIdx="1" presStyleCnt="7">
        <dgm:presLayoutVars>
          <dgm:bulletEnabled val="1"/>
        </dgm:presLayoutVars>
      </dgm:prSet>
      <dgm:spPr/>
      <dgm:t>
        <a:bodyPr/>
        <a:lstStyle/>
        <a:p>
          <a:endParaRPr lang="en-GB"/>
        </a:p>
      </dgm:t>
    </dgm:pt>
    <dgm:pt modelId="{86235E7B-C9B8-4B5C-8700-64040D7F9EDF}" type="pres">
      <dgm:prSet presAssocID="{C2DD2C97-19F2-431F-95DF-B649BA3C1CAC}" presName="Name9" presStyleLbl="parChTrans1D2" presStyleIdx="2" presStyleCnt="7"/>
      <dgm:spPr/>
      <dgm:t>
        <a:bodyPr/>
        <a:lstStyle/>
        <a:p>
          <a:endParaRPr lang="en-GB"/>
        </a:p>
      </dgm:t>
    </dgm:pt>
    <dgm:pt modelId="{56B03B81-2FA4-427C-86D7-A174FA25B36E}" type="pres">
      <dgm:prSet presAssocID="{C2DD2C97-19F2-431F-95DF-B649BA3C1CAC}" presName="connTx" presStyleLbl="parChTrans1D2" presStyleIdx="2" presStyleCnt="7"/>
      <dgm:spPr/>
      <dgm:t>
        <a:bodyPr/>
        <a:lstStyle/>
        <a:p>
          <a:endParaRPr lang="en-GB"/>
        </a:p>
      </dgm:t>
    </dgm:pt>
    <dgm:pt modelId="{4953EAC0-86B0-46C9-8530-EAD7CF90FB66}" type="pres">
      <dgm:prSet presAssocID="{00130B8E-5573-4E9C-BC4D-985696947F45}" presName="node" presStyleLbl="node1" presStyleIdx="2" presStyleCnt="7">
        <dgm:presLayoutVars>
          <dgm:bulletEnabled val="1"/>
        </dgm:presLayoutVars>
      </dgm:prSet>
      <dgm:spPr/>
      <dgm:t>
        <a:bodyPr/>
        <a:lstStyle/>
        <a:p>
          <a:endParaRPr lang="en-GB"/>
        </a:p>
      </dgm:t>
    </dgm:pt>
    <dgm:pt modelId="{C89759E5-AEF9-4E14-A6F9-4DCDDE62753E}" type="pres">
      <dgm:prSet presAssocID="{CD641083-AEF9-43D4-905E-12671B9E328E}" presName="Name9" presStyleLbl="parChTrans1D2" presStyleIdx="3" presStyleCnt="7"/>
      <dgm:spPr/>
      <dgm:t>
        <a:bodyPr/>
        <a:lstStyle/>
        <a:p>
          <a:endParaRPr lang="en-GB"/>
        </a:p>
      </dgm:t>
    </dgm:pt>
    <dgm:pt modelId="{146450D3-FB68-4A25-A515-710C4EB8B08E}" type="pres">
      <dgm:prSet presAssocID="{CD641083-AEF9-43D4-905E-12671B9E328E}" presName="connTx" presStyleLbl="parChTrans1D2" presStyleIdx="3" presStyleCnt="7"/>
      <dgm:spPr/>
      <dgm:t>
        <a:bodyPr/>
        <a:lstStyle/>
        <a:p>
          <a:endParaRPr lang="en-GB"/>
        </a:p>
      </dgm:t>
    </dgm:pt>
    <dgm:pt modelId="{779074AC-DBF9-4907-B6C4-1468963DCB54}" type="pres">
      <dgm:prSet presAssocID="{5ECD734C-A566-4E46-A036-47D7B8653B2F}" presName="node" presStyleLbl="node1" presStyleIdx="3" presStyleCnt="7">
        <dgm:presLayoutVars>
          <dgm:bulletEnabled val="1"/>
        </dgm:presLayoutVars>
      </dgm:prSet>
      <dgm:spPr/>
      <dgm:t>
        <a:bodyPr/>
        <a:lstStyle/>
        <a:p>
          <a:endParaRPr lang="en-GB"/>
        </a:p>
      </dgm:t>
    </dgm:pt>
    <dgm:pt modelId="{DA8AD572-C39B-4B0E-B606-A9CDD037A1F1}" type="pres">
      <dgm:prSet presAssocID="{2C73358F-F5F6-437E-927F-90AF0617B956}" presName="Name9" presStyleLbl="parChTrans1D2" presStyleIdx="4" presStyleCnt="7"/>
      <dgm:spPr/>
      <dgm:t>
        <a:bodyPr/>
        <a:lstStyle/>
        <a:p>
          <a:endParaRPr lang="en-GB"/>
        </a:p>
      </dgm:t>
    </dgm:pt>
    <dgm:pt modelId="{0FA51704-CA68-4A3B-8AE9-A5E3906BEAEA}" type="pres">
      <dgm:prSet presAssocID="{2C73358F-F5F6-437E-927F-90AF0617B956}" presName="connTx" presStyleLbl="parChTrans1D2" presStyleIdx="4" presStyleCnt="7"/>
      <dgm:spPr/>
      <dgm:t>
        <a:bodyPr/>
        <a:lstStyle/>
        <a:p>
          <a:endParaRPr lang="en-GB"/>
        </a:p>
      </dgm:t>
    </dgm:pt>
    <dgm:pt modelId="{94D757C8-7C34-4DD5-BDC7-4F1D7B2DCC69}" type="pres">
      <dgm:prSet presAssocID="{BFB493DB-0D67-417F-A45A-30F2F5A92757}" presName="node" presStyleLbl="node1" presStyleIdx="4" presStyleCnt="7">
        <dgm:presLayoutVars>
          <dgm:bulletEnabled val="1"/>
        </dgm:presLayoutVars>
      </dgm:prSet>
      <dgm:spPr/>
      <dgm:t>
        <a:bodyPr/>
        <a:lstStyle/>
        <a:p>
          <a:endParaRPr lang="en-GB"/>
        </a:p>
      </dgm:t>
    </dgm:pt>
    <dgm:pt modelId="{FD9F5F67-11B4-4766-8327-7FD38B99B461}" type="pres">
      <dgm:prSet presAssocID="{D2791674-FE48-4AFB-9436-57587EBE8DDA}" presName="Name9" presStyleLbl="parChTrans1D2" presStyleIdx="5" presStyleCnt="7"/>
      <dgm:spPr/>
      <dgm:t>
        <a:bodyPr/>
        <a:lstStyle/>
        <a:p>
          <a:endParaRPr lang="en-GB"/>
        </a:p>
      </dgm:t>
    </dgm:pt>
    <dgm:pt modelId="{8013C52D-4327-419E-8528-0FA90D825F4F}" type="pres">
      <dgm:prSet presAssocID="{D2791674-FE48-4AFB-9436-57587EBE8DDA}" presName="connTx" presStyleLbl="parChTrans1D2" presStyleIdx="5" presStyleCnt="7"/>
      <dgm:spPr/>
      <dgm:t>
        <a:bodyPr/>
        <a:lstStyle/>
        <a:p>
          <a:endParaRPr lang="en-GB"/>
        </a:p>
      </dgm:t>
    </dgm:pt>
    <dgm:pt modelId="{BE78E908-31B3-4484-A740-479FB4A3F431}" type="pres">
      <dgm:prSet presAssocID="{1CE93185-AE18-47C1-9EC8-2E17497ED0C9}" presName="node" presStyleLbl="node1" presStyleIdx="5" presStyleCnt="7">
        <dgm:presLayoutVars>
          <dgm:bulletEnabled val="1"/>
        </dgm:presLayoutVars>
      </dgm:prSet>
      <dgm:spPr/>
      <dgm:t>
        <a:bodyPr/>
        <a:lstStyle/>
        <a:p>
          <a:endParaRPr lang="en-GB"/>
        </a:p>
      </dgm:t>
    </dgm:pt>
    <dgm:pt modelId="{80FDE604-62FB-4867-B5E7-FE74848513C8}" type="pres">
      <dgm:prSet presAssocID="{EBC2A9C1-4F07-4432-8C8D-B679E3208BB3}" presName="Name9" presStyleLbl="parChTrans1D2" presStyleIdx="6" presStyleCnt="7"/>
      <dgm:spPr/>
      <dgm:t>
        <a:bodyPr/>
        <a:lstStyle/>
        <a:p>
          <a:endParaRPr lang="en-GB"/>
        </a:p>
      </dgm:t>
    </dgm:pt>
    <dgm:pt modelId="{44337BAD-190D-4AC4-BFEF-612F9BE8F312}" type="pres">
      <dgm:prSet presAssocID="{EBC2A9C1-4F07-4432-8C8D-B679E3208BB3}" presName="connTx" presStyleLbl="parChTrans1D2" presStyleIdx="6" presStyleCnt="7"/>
      <dgm:spPr/>
      <dgm:t>
        <a:bodyPr/>
        <a:lstStyle/>
        <a:p>
          <a:endParaRPr lang="en-GB"/>
        </a:p>
      </dgm:t>
    </dgm:pt>
    <dgm:pt modelId="{9CA72749-0586-4CF0-8046-0F10E9895580}" type="pres">
      <dgm:prSet presAssocID="{7675CB96-1594-43CE-A0F9-EF117BA0009C}" presName="node" presStyleLbl="node1" presStyleIdx="6" presStyleCnt="7">
        <dgm:presLayoutVars>
          <dgm:bulletEnabled val="1"/>
        </dgm:presLayoutVars>
      </dgm:prSet>
      <dgm:spPr/>
      <dgm:t>
        <a:bodyPr/>
        <a:lstStyle/>
        <a:p>
          <a:endParaRPr lang="en-GB"/>
        </a:p>
      </dgm:t>
    </dgm:pt>
  </dgm:ptLst>
  <dgm:cxnLst>
    <dgm:cxn modelId="{860F742F-0671-4653-BE9D-56A316E186FE}" srcId="{70818EA6-3F85-44C8-82B4-DA6F45F7E935}" destId="{00130B8E-5573-4E9C-BC4D-985696947F45}" srcOrd="2" destOrd="0" parTransId="{C2DD2C97-19F2-431F-95DF-B649BA3C1CAC}" sibTransId="{24B96242-095D-405E-81D6-E88F308A0A9D}"/>
    <dgm:cxn modelId="{80E3A2C4-3381-479E-B69F-1819B5D48D2D}" type="presOf" srcId="{983CF24F-A230-4D1A-BADE-734C990418EB}" destId="{84B6665C-F899-4525-9B11-E8D7A00D3260}" srcOrd="0" destOrd="0" presId="urn:microsoft.com/office/officeart/2005/8/layout/radial1"/>
    <dgm:cxn modelId="{BC23CF2B-2624-46B7-BE98-CA0D631CA200}" srcId="{983CF24F-A230-4D1A-BADE-734C990418EB}" destId="{70818EA6-3F85-44C8-82B4-DA6F45F7E935}" srcOrd="0" destOrd="0" parTransId="{731120C5-A444-47CF-B888-E1A11ED408AA}" sibTransId="{BF00D006-C420-4D71-80B2-21C477ABEA41}"/>
    <dgm:cxn modelId="{E790378A-54F9-4F5E-B002-34638DD515C8}" type="presOf" srcId="{7675CB96-1594-43CE-A0F9-EF117BA0009C}" destId="{9CA72749-0586-4CF0-8046-0F10E9895580}" srcOrd="0" destOrd="0" presId="urn:microsoft.com/office/officeart/2005/8/layout/radial1"/>
    <dgm:cxn modelId="{295D111F-FC9C-4E56-A54B-C1DFFCD1B8AE}" srcId="{70818EA6-3F85-44C8-82B4-DA6F45F7E935}" destId="{7675CB96-1594-43CE-A0F9-EF117BA0009C}" srcOrd="6" destOrd="0" parTransId="{EBC2A9C1-4F07-4432-8C8D-B679E3208BB3}" sibTransId="{1C34070F-E649-4C6E-B26F-9F8E89122395}"/>
    <dgm:cxn modelId="{66DEFB23-C44F-45B6-86C6-2EE8053AC429}" type="presOf" srcId="{D2791674-FE48-4AFB-9436-57587EBE8DDA}" destId="{FD9F5F67-11B4-4766-8327-7FD38B99B461}" srcOrd="0" destOrd="0" presId="urn:microsoft.com/office/officeart/2005/8/layout/radial1"/>
    <dgm:cxn modelId="{C27F5EAE-5367-4433-A61D-1814090250C2}" type="presOf" srcId="{1CE93185-AE18-47C1-9EC8-2E17497ED0C9}" destId="{BE78E908-31B3-4484-A740-479FB4A3F431}" srcOrd="0" destOrd="0" presId="urn:microsoft.com/office/officeart/2005/8/layout/radial1"/>
    <dgm:cxn modelId="{B269865D-3D26-45C0-8F2D-9CF4FE9753BC}" type="presOf" srcId="{C2DD2C97-19F2-431F-95DF-B649BA3C1CAC}" destId="{56B03B81-2FA4-427C-86D7-A174FA25B36E}" srcOrd="1" destOrd="0" presId="urn:microsoft.com/office/officeart/2005/8/layout/radial1"/>
    <dgm:cxn modelId="{BFF0B146-89C8-469A-BE71-358218CCAB71}" type="presOf" srcId="{C2DD2C97-19F2-431F-95DF-B649BA3C1CAC}" destId="{86235E7B-C9B8-4B5C-8700-64040D7F9EDF}" srcOrd="0" destOrd="0" presId="urn:microsoft.com/office/officeart/2005/8/layout/radial1"/>
    <dgm:cxn modelId="{EA1EF452-F8E8-4EE2-B41D-CF9745B0D510}" type="presOf" srcId="{00130B8E-5573-4E9C-BC4D-985696947F45}" destId="{4953EAC0-86B0-46C9-8530-EAD7CF90FB66}" srcOrd="0" destOrd="0" presId="urn:microsoft.com/office/officeart/2005/8/layout/radial1"/>
    <dgm:cxn modelId="{40049CAD-B041-411A-9E8F-7B46941BA0D0}" type="presOf" srcId="{5ECD734C-A566-4E46-A036-47D7B8653B2F}" destId="{779074AC-DBF9-4907-B6C4-1468963DCB54}" srcOrd="0" destOrd="0" presId="urn:microsoft.com/office/officeart/2005/8/layout/radial1"/>
    <dgm:cxn modelId="{2A1E8AE5-4390-4D43-8DBF-F8B48491783D}" type="presOf" srcId="{E5E663D7-558E-4646-8A50-65AC5509690F}" destId="{993C4802-8E03-4D5C-AE11-DC436F5F5CE9}" srcOrd="0" destOrd="0" presId="urn:microsoft.com/office/officeart/2005/8/layout/radial1"/>
    <dgm:cxn modelId="{7739AD92-BD74-4DA2-B2D1-076A08BC0E13}" type="presOf" srcId="{F68ED5F6-F1F3-48D0-AED8-D0E16A9CE8FA}" destId="{F39529D5-F4AE-4061-B116-6A7AB303196D}" srcOrd="0" destOrd="0" presId="urn:microsoft.com/office/officeart/2005/8/layout/radial1"/>
    <dgm:cxn modelId="{77565551-4084-4506-A2FB-390FC6D6142C}" type="presOf" srcId="{E5E663D7-558E-4646-8A50-65AC5509690F}" destId="{A215DC13-A5FE-4263-ADA3-5D6F6B425E6A}" srcOrd="1" destOrd="0" presId="urn:microsoft.com/office/officeart/2005/8/layout/radial1"/>
    <dgm:cxn modelId="{39CD8A32-A8CF-455D-B532-2CC055FCD500}" srcId="{70818EA6-3F85-44C8-82B4-DA6F45F7E935}" destId="{BFB493DB-0D67-417F-A45A-30F2F5A92757}" srcOrd="4" destOrd="0" parTransId="{2C73358F-F5F6-437E-927F-90AF0617B956}" sibTransId="{75F062D2-3A45-4624-9D8B-1E4B54019468}"/>
    <dgm:cxn modelId="{E6D632A3-EA1A-49F4-8BD1-A86D7DE43C23}" srcId="{70818EA6-3F85-44C8-82B4-DA6F45F7E935}" destId="{86DDBEC2-98CA-4C73-A6F6-489908BAD433}" srcOrd="1" destOrd="0" parTransId="{E5E663D7-558E-4646-8A50-65AC5509690F}" sibTransId="{51B710AE-B8C1-49F1-A584-F229DDE8670A}"/>
    <dgm:cxn modelId="{557D3F34-F6E2-45F9-94DC-FF93E981AA8F}" type="presOf" srcId="{98750B7E-3085-4F36-9D7C-F0AEAB590864}" destId="{4A2D3C0A-2651-495A-832D-83727E3D0FC9}" srcOrd="0" destOrd="0" presId="urn:microsoft.com/office/officeart/2005/8/layout/radial1"/>
    <dgm:cxn modelId="{F72A5A27-8ED7-4CF1-B25C-13A860486F44}" type="presOf" srcId="{CD641083-AEF9-43D4-905E-12671B9E328E}" destId="{146450D3-FB68-4A25-A515-710C4EB8B08E}" srcOrd="1" destOrd="0" presId="urn:microsoft.com/office/officeart/2005/8/layout/radial1"/>
    <dgm:cxn modelId="{F8BBBA22-9280-4E6B-8713-B87BFB8F33BB}" type="presOf" srcId="{BFB493DB-0D67-417F-A45A-30F2F5A92757}" destId="{94D757C8-7C34-4DD5-BDC7-4F1D7B2DCC69}" srcOrd="0" destOrd="0" presId="urn:microsoft.com/office/officeart/2005/8/layout/radial1"/>
    <dgm:cxn modelId="{1E9A3E4C-DF89-420C-8002-7DCEB18D0069}" type="presOf" srcId="{2C73358F-F5F6-437E-927F-90AF0617B956}" destId="{DA8AD572-C39B-4B0E-B606-A9CDD037A1F1}" srcOrd="0" destOrd="0" presId="urn:microsoft.com/office/officeart/2005/8/layout/radial1"/>
    <dgm:cxn modelId="{B435924C-6D60-4431-A5A6-EF72DB2B505D}" type="presOf" srcId="{D2791674-FE48-4AFB-9436-57587EBE8DDA}" destId="{8013C52D-4327-419E-8528-0FA90D825F4F}" srcOrd="1" destOrd="0" presId="urn:microsoft.com/office/officeart/2005/8/layout/radial1"/>
    <dgm:cxn modelId="{143B8BC4-B894-45E1-898F-AC3231222EA4}" type="presOf" srcId="{EBC2A9C1-4F07-4432-8C8D-B679E3208BB3}" destId="{44337BAD-190D-4AC4-BFEF-612F9BE8F312}" srcOrd="1" destOrd="0" presId="urn:microsoft.com/office/officeart/2005/8/layout/radial1"/>
    <dgm:cxn modelId="{B48882E7-197A-4BA1-8D8B-3720E1784E21}" type="presOf" srcId="{70818EA6-3F85-44C8-82B4-DA6F45F7E935}" destId="{06494E80-42FB-415D-82B0-C7966220DD7D}" srcOrd="0" destOrd="0" presId="urn:microsoft.com/office/officeart/2005/8/layout/radial1"/>
    <dgm:cxn modelId="{BE0BE520-5120-40D6-AE44-DBBA2A45BCA7}" srcId="{70818EA6-3F85-44C8-82B4-DA6F45F7E935}" destId="{1CE93185-AE18-47C1-9EC8-2E17497ED0C9}" srcOrd="5" destOrd="0" parTransId="{D2791674-FE48-4AFB-9436-57587EBE8DDA}" sibTransId="{72D29ED9-DF34-4115-8BF8-7B21808DFE68}"/>
    <dgm:cxn modelId="{41A486BF-CE7A-404D-B577-F4E1AEE7B237}" type="presOf" srcId="{EBC2A9C1-4F07-4432-8C8D-B679E3208BB3}" destId="{80FDE604-62FB-4867-B5E7-FE74848513C8}" srcOrd="0" destOrd="0" presId="urn:microsoft.com/office/officeart/2005/8/layout/radial1"/>
    <dgm:cxn modelId="{5E551AC3-4749-4A6F-8F19-05D7FB924DE3}" srcId="{70818EA6-3F85-44C8-82B4-DA6F45F7E935}" destId="{F68ED5F6-F1F3-48D0-AED8-D0E16A9CE8FA}" srcOrd="0" destOrd="0" parTransId="{98750B7E-3085-4F36-9D7C-F0AEAB590864}" sibTransId="{CAA37350-1389-4EB3-A4C2-EFAD76C76CD4}"/>
    <dgm:cxn modelId="{36EFEDDF-D0DD-4BBF-A7F1-FD2F41E4CD53}" type="presOf" srcId="{98750B7E-3085-4F36-9D7C-F0AEAB590864}" destId="{C9348E7B-5BFB-4577-84D8-56FF807DE12F}" srcOrd="1" destOrd="0" presId="urn:microsoft.com/office/officeart/2005/8/layout/radial1"/>
    <dgm:cxn modelId="{74A13C8D-3570-4807-81E7-F159D4A9DBFD}" type="presOf" srcId="{2C73358F-F5F6-437E-927F-90AF0617B956}" destId="{0FA51704-CA68-4A3B-8AE9-A5E3906BEAEA}" srcOrd="1" destOrd="0" presId="urn:microsoft.com/office/officeart/2005/8/layout/radial1"/>
    <dgm:cxn modelId="{1E710F6C-D422-45D4-B883-0B78DAA660F6}" type="presOf" srcId="{86DDBEC2-98CA-4C73-A6F6-489908BAD433}" destId="{3F6C5B58-CD3E-4DB6-8C3C-0F702CE8087D}" srcOrd="0" destOrd="0" presId="urn:microsoft.com/office/officeart/2005/8/layout/radial1"/>
    <dgm:cxn modelId="{270DADC1-92F3-43C1-801D-F5E2A958CD1D}" type="presOf" srcId="{CD641083-AEF9-43D4-905E-12671B9E328E}" destId="{C89759E5-AEF9-4E14-A6F9-4DCDDE62753E}" srcOrd="0" destOrd="0" presId="urn:microsoft.com/office/officeart/2005/8/layout/radial1"/>
    <dgm:cxn modelId="{20EE49B3-06BE-4F38-B878-962F290ACE28}" srcId="{70818EA6-3F85-44C8-82B4-DA6F45F7E935}" destId="{5ECD734C-A566-4E46-A036-47D7B8653B2F}" srcOrd="3" destOrd="0" parTransId="{CD641083-AEF9-43D4-905E-12671B9E328E}" sibTransId="{12697ED6-6A5C-4931-BE86-DBCB3476CC96}"/>
    <dgm:cxn modelId="{AF906943-5356-4EB5-A3C3-E5FBC4D4F638}" type="presParOf" srcId="{84B6665C-F899-4525-9B11-E8D7A00D3260}" destId="{06494E80-42FB-415D-82B0-C7966220DD7D}" srcOrd="0" destOrd="0" presId="urn:microsoft.com/office/officeart/2005/8/layout/radial1"/>
    <dgm:cxn modelId="{419198EB-9F45-456A-A6DF-513B2957157D}" type="presParOf" srcId="{84B6665C-F899-4525-9B11-E8D7A00D3260}" destId="{4A2D3C0A-2651-495A-832D-83727E3D0FC9}" srcOrd="1" destOrd="0" presId="urn:microsoft.com/office/officeart/2005/8/layout/radial1"/>
    <dgm:cxn modelId="{C240A254-4A9F-4719-A450-B61527C0CA86}" type="presParOf" srcId="{4A2D3C0A-2651-495A-832D-83727E3D0FC9}" destId="{C9348E7B-5BFB-4577-84D8-56FF807DE12F}" srcOrd="0" destOrd="0" presId="urn:microsoft.com/office/officeart/2005/8/layout/radial1"/>
    <dgm:cxn modelId="{F045FCC3-892A-4702-8416-17E17E978DDE}" type="presParOf" srcId="{84B6665C-F899-4525-9B11-E8D7A00D3260}" destId="{F39529D5-F4AE-4061-B116-6A7AB303196D}" srcOrd="2" destOrd="0" presId="urn:microsoft.com/office/officeart/2005/8/layout/radial1"/>
    <dgm:cxn modelId="{C35186AF-61FB-4052-9375-9ED99F4E6272}" type="presParOf" srcId="{84B6665C-F899-4525-9B11-E8D7A00D3260}" destId="{993C4802-8E03-4D5C-AE11-DC436F5F5CE9}" srcOrd="3" destOrd="0" presId="urn:microsoft.com/office/officeart/2005/8/layout/radial1"/>
    <dgm:cxn modelId="{E4ADE8EB-3D79-4A43-A7C8-464EE3C24570}" type="presParOf" srcId="{993C4802-8E03-4D5C-AE11-DC436F5F5CE9}" destId="{A215DC13-A5FE-4263-ADA3-5D6F6B425E6A}" srcOrd="0" destOrd="0" presId="urn:microsoft.com/office/officeart/2005/8/layout/radial1"/>
    <dgm:cxn modelId="{CB6FFB37-8C6E-4D55-853A-AC5736BEE109}" type="presParOf" srcId="{84B6665C-F899-4525-9B11-E8D7A00D3260}" destId="{3F6C5B58-CD3E-4DB6-8C3C-0F702CE8087D}" srcOrd="4" destOrd="0" presId="urn:microsoft.com/office/officeart/2005/8/layout/radial1"/>
    <dgm:cxn modelId="{CAB47F3E-0675-447D-BC73-9EC27FEB42DC}" type="presParOf" srcId="{84B6665C-F899-4525-9B11-E8D7A00D3260}" destId="{86235E7B-C9B8-4B5C-8700-64040D7F9EDF}" srcOrd="5" destOrd="0" presId="urn:microsoft.com/office/officeart/2005/8/layout/radial1"/>
    <dgm:cxn modelId="{EBCC451F-477D-4004-827A-488E0321B918}" type="presParOf" srcId="{86235E7B-C9B8-4B5C-8700-64040D7F9EDF}" destId="{56B03B81-2FA4-427C-86D7-A174FA25B36E}" srcOrd="0" destOrd="0" presId="urn:microsoft.com/office/officeart/2005/8/layout/radial1"/>
    <dgm:cxn modelId="{C556F443-11F8-495A-8773-EBE945B07354}" type="presParOf" srcId="{84B6665C-F899-4525-9B11-E8D7A00D3260}" destId="{4953EAC0-86B0-46C9-8530-EAD7CF90FB66}" srcOrd="6" destOrd="0" presId="urn:microsoft.com/office/officeart/2005/8/layout/radial1"/>
    <dgm:cxn modelId="{4CC76E1E-2E85-4BD1-BF56-C2074D52860F}" type="presParOf" srcId="{84B6665C-F899-4525-9B11-E8D7A00D3260}" destId="{C89759E5-AEF9-4E14-A6F9-4DCDDE62753E}" srcOrd="7" destOrd="0" presId="urn:microsoft.com/office/officeart/2005/8/layout/radial1"/>
    <dgm:cxn modelId="{6D850B1F-9BC0-4CE5-97CC-5ABB2500B473}" type="presParOf" srcId="{C89759E5-AEF9-4E14-A6F9-4DCDDE62753E}" destId="{146450D3-FB68-4A25-A515-710C4EB8B08E}" srcOrd="0" destOrd="0" presId="urn:microsoft.com/office/officeart/2005/8/layout/radial1"/>
    <dgm:cxn modelId="{C9A72FB8-7063-46CA-93FC-3E7C8E3487E8}" type="presParOf" srcId="{84B6665C-F899-4525-9B11-E8D7A00D3260}" destId="{779074AC-DBF9-4907-B6C4-1468963DCB54}" srcOrd="8" destOrd="0" presId="urn:microsoft.com/office/officeart/2005/8/layout/radial1"/>
    <dgm:cxn modelId="{A5762A3B-6B7D-4A51-A3E7-31C74C9AE7DB}" type="presParOf" srcId="{84B6665C-F899-4525-9B11-E8D7A00D3260}" destId="{DA8AD572-C39B-4B0E-B606-A9CDD037A1F1}" srcOrd="9" destOrd="0" presId="urn:microsoft.com/office/officeart/2005/8/layout/radial1"/>
    <dgm:cxn modelId="{C743A288-1C82-4111-8513-5E4F54C95B52}" type="presParOf" srcId="{DA8AD572-C39B-4B0E-B606-A9CDD037A1F1}" destId="{0FA51704-CA68-4A3B-8AE9-A5E3906BEAEA}" srcOrd="0" destOrd="0" presId="urn:microsoft.com/office/officeart/2005/8/layout/radial1"/>
    <dgm:cxn modelId="{52698FBE-B3F8-4363-9230-3290D0FEA6D0}" type="presParOf" srcId="{84B6665C-F899-4525-9B11-E8D7A00D3260}" destId="{94D757C8-7C34-4DD5-BDC7-4F1D7B2DCC69}" srcOrd="10" destOrd="0" presId="urn:microsoft.com/office/officeart/2005/8/layout/radial1"/>
    <dgm:cxn modelId="{7911BA92-2246-40D0-B94D-BF36DB0C2EBC}" type="presParOf" srcId="{84B6665C-F899-4525-9B11-E8D7A00D3260}" destId="{FD9F5F67-11B4-4766-8327-7FD38B99B461}" srcOrd="11" destOrd="0" presId="urn:microsoft.com/office/officeart/2005/8/layout/radial1"/>
    <dgm:cxn modelId="{3103676B-FED5-4254-9ABC-85CF088575E8}" type="presParOf" srcId="{FD9F5F67-11B4-4766-8327-7FD38B99B461}" destId="{8013C52D-4327-419E-8528-0FA90D825F4F}" srcOrd="0" destOrd="0" presId="urn:microsoft.com/office/officeart/2005/8/layout/radial1"/>
    <dgm:cxn modelId="{8DDB48F1-AA9C-46AD-A5AD-D624C66597EC}" type="presParOf" srcId="{84B6665C-F899-4525-9B11-E8D7A00D3260}" destId="{BE78E908-31B3-4484-A740-479FB4A3F431}" srcOrd="12" destOrd="0" presId="urn:microsoft.com/office/officeart/2005/8/layout/radial1"/>
    <dgm:cxn modelId="{17BEB71F-2408-41BE-8098-11AF2140C4BE}" type="presParOf" srcId="{84B6665C-F899-4525-9B11-E8D7A00D3260}" destId="{80FDE604-62FB-4867-B5E7-FE74848513C8}" srcOrd="13" destOrd="0" presId="urn:microsoft.com/office/officeart/2005/8/layout/radial1"/>
    <dgm:cxn modelId="{E89B9B5E-9DF1-4E26-BD83-89EB12018DB6}" type="presParOf" srcId="{80FDE604-62FB-4867-B5E7-FE74848513C8}" destId="{44337BAD-190D-4AC4-BFEF-612F9BE8F312}" srcOrd="0" destOrd="0" presId="urn:microsoft.com/office/officeart/2005/8/layout/radial1"/>
    <dgm:cxn modelId="{793AC9C2-2523-4422-B64C-3413A5CDE7D6}" type="presParOf" srcId="{84B6665C-F899-4525-9B11-E8D7A00D3260}" destId="{9CA72749-0586-4CF0-8046-0F10E9895580}"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983CF24F-A230-4D1A-BADE-734C990418EB}" type="doc">
      <dgm:prSet loTypeId="urn:microsoft.com/office/officeart/2005/8/layout/radial1" loCatId="relationship" qsTypeId="urn:microsoft.com/office/officeart/2005/8/quickstyle/simple3" qsCatId="simple" csTypeId="urn:microsoft.com/office/officeart/2005/8/colors/colorful5" csCatId="colorful" phldr="1"/>
      <dgm:spPr/>
      <dgm:t>
        <a:bodyPr/>
        <a:lstStyle/>
        <a:p>
          <a:endParaRPr lang="en-GB"/>
        </a:p>
      </dgm:t>
    </dgm:pt>
    <dgm:pt modelId="{70818EA6-3F85-44C8-82B4-DA6F45F7E935}">
      <dgm:prSet phldrT="[Text]" custT="1"/>
      <dgm:spPr/>
      <dgm:t>
        <a:bodyPr/>
        <a:lstStyle/>
        <a:p>
          <a:r>
            <a:rPr lang="en-GB" sz="2800" dirty="0" smtClean="0">
              <a:latin typeface="Arial" pitchFamily="34" charset="0"/>
              <a:cs typeface="Arial" pitchFamily="34" charset="0"/>
            </a:rPr>
            <a:t>Psych as a science</a:t>
          </a:r>
          <a:endParaRPr lang="en-GB" sz="1400" dirty="0">
            <a:latin typeface="Arial" pitchFamily="34" charset="0"/>
            <a:cs typeface="Arial" pitchFamily="34" charset="0"/>
          </a:endParaRPr>
        </a:p>
      </dgm:t>
    </dgm:pt>
    <dgm:pt modelId="{731120C5-A444-47CF-B888-E1A11ED408AA}" type="par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BF00D006-C420-4D71-80B2-21C477ABEA41}" type="sibTrans" cxnId="{BC23CF2B-2624-46B7-BE98-CA0D631CA200}">
      <dgm:prSet/>
      <dgm:spPr/>
      <dgm:t>
        <a:bodyPr/>
        <a:lstStyle/>
        <a:p>
          <a:endParaRPr lang="en-GB">
            <a:solidFill>
              <a:sysClr val="windowText" lastClr="000000"/>
            </a:solidFill>
            <a:latin typeface="Arial" pitchFamily="34" charset="0"/>
            <a:cs typeface="Arial" pitchFamily="34" charset="0"/>
          </a:endParaRPr>
        </a:p>
      </dgm:t>
    </dgm:pt>
    <dgm:pt modelId="{AB4020F2-186F-41BE-9741-886A2F88A939}">
      <dgm:prSet/>
      <dgm:spPr/>
      <dgm:t>
        <a:bodyPr/>
        <a:lstStyle/>
        <a:p>
          <a:r>
            <a:rPr lang="en-GB" b="1" u="sng" dirty="0" smtClean="0">
              <a:latin typeface="Arial" pitchFamily="34" charset="0"/>
              <a:cs typeface="Arial" pitchFamily="34" charset="0"/>
            </a:rPr>
            <a:t>Free Will / Determinism</a:t>
          </a:r>
        </a:p>
        <a:p>
          <a:r>
            <a:rPr lang="en-GB" dirty="0" smtClean="0">
              <a:latin typeface="Arial" pitchFamily="34" charset="0"/>
              <a:cs typeface="Arial" pitchFamily="34" charset="0"/>
            </a:rPr>
            <a:t>Determinism aims to be scientific however it can never lead to perfect predictions due to the complexity of human behaviour and the difficulty isolating variables completely. Determinism does use many more scientific methods compared to freewill.	</a:t>
          </a:r>
          <a:endParaRPr lang="en-GB" dirty="0">
            <a:latin typeface="Arial" pitchFamily="34" charset="0"/>
            <a:cs typeface="Arial" pitchFamily="34" charset="0"/>
          </a:endParaRPr>
        </a:p>
      </dgm:t>
    </dgm:pt>
    <dgm:pt modelId="{A28FFE46-00F4-49CA-9E69-1971900E7B54}" type="parTrans" cxnId="{DA306E76-E37B-4350-8948-4D03FC2A35E7}">
      <dgm:prSet/>
      <dgm:spPr/>
      <dgm:t>
        <a:bodyPr/>
        <a:lstStyle/>
        <a:p>
          <a:endParaRPr lang="en-GB">
            <a:latin typeface="Arial" pitchFamily="34" charset="0"/>
            <a:cs typeface="Arial" pitchFamily="34" charset="0"/>
          </a:endParaRPr>
        </a:p>
      </dgm:t>
    </dgm:pt>
    <dgm:pt modelId="{264AEBA0-D417-4122-B2DA-DB1446297137}" type="sibTrans" cxnId="{DA306E76-E37B-4350-8948-4D03FC2A35E7}">
      <dgm:prSet/>
      <dgm:spPr/>
      <dgm:t>
        <a:bodyPr/>
        <a:lstStyle/>
        <a:p>
          <a:endParaRPr lang="en-GB">
            <a:latin typeface="Arial" pitchFamily="34" charset="0"/>
            <a:cs typeface="Arial" pitchFamily="34" charset="0"/>
          </a:endParaRPr>
        </a:p>
      </dgm:t>
    </dgm:pt>
    <dgm:pt modelId="{4649E443-6C1C-429E-890B-D92727C4CAD5}">
      <dgm:prSet/>
      <dgm:spPr/>
      <dgm:t>
        <a:bodyPr/>
        <a:lstStyle/>
        <a:p>
          <a:r>
            <a:rPr lang="en-GB" b="1" u="sng" dirty="0" smtClean="0">
              <a:latin typeface="Arial" pitchFamily="34" charset="0"/>
              <a:cs typeface="Arial" pitchFamily="34" charset="0"/>
            </a:rPr>
            <a:t>Nature/nurture</a:t>
          </a:r>
        </a:p>
        <a:p>
          <a:r>
            <a:rPr lang="en-GB" dirty="0" smtClean="0">
              <a:latin typeface="Arial" pitchFamily="34" charset="0"/>
              <a:cs typeface="Arial" pitchFamily="34" charset="0"/>
            </a:rPr>
            <a:t>The nature view links with Psychology as a science because it wants behaviour to be predictable and uses a scientific approach to explain human behaviour.	</a:t>
          </a:r>
          <a:endParaRPr lang="en-GB" dirty="0">
            <a:latin typeface="Arial" pitchFamily="34" charset="0"/>
            <a:cs typeface="Arial" pitchFamily="34" charset="0"/>
          </a:endParaRPr>
        </a:p>
      </dgm:t>
    </dgm:pt>
    <dgm:pt modelId="{6F4B069D-AD88-45A2-9CE1-E7C536B42DB3}" type="parTrans" cxnId="{8AB5BE2F-F4B7-4CF1-A634-59949D64BCA0}">
      <dgm:prSet/>
      <dgm:spPr/>
      <dgm:t>
        <a:bodyPr/>
        <a:lstStyle/>
        <a:p>
          <a:endParaRPr lang="en-GB">
            <a:latin typeface="Arial" pitchFamily="34" charset="0"/>
            <a:cs typeface="Arial" pitchFamily="34" charset="0"/>
          </a:endParaRPr>
        </a:p>
      </dgm:t>
    </dgm:pt>
    <dgm:pt modelId="{1B2667DE-AFEE-498C-A148-2D0E888A597C}" type="sibTrans" cxnId="{8AB5BE2F-F4B7-4CF1-A634-59949D64BCA0}">
      <dgm:prSet/>
      <dgm:spPr/>
      <dgm:t>
        <a:bodyPr/>
        <a:lstStyle/>
        <a:p>
          <a:endParaRPr lang="en-GB">
            <a:latin typeface="Arial" pitchFamily="34" charset="0"/>
            <a:cs typeface="Arial" pitchFamily="34" charset="0"/>
          </a:endParaRPr>
        </a:p>
      </dgm:t>
    </dgm:pt>
    <dgm:pt modelId="{3D8A6B75-77FD-4415-BC52-42EE5547B763}">
      <dgm:prSet/>
      <dgm:spPr/>
      <dgm:t>
        <a:bodyPr/>
        <a:lstStyle/>
        <a:p>
          <a:r>
            <a:rPr lang="en-GB" b="1" u="sng" dirty="0" smtClean="0">
              <a:latin typeface="Arial" pitchFamily="34" charset="0"/>
              <a:cs typeface="Arial" pitchFamily="34" charset="0"/>
            </a:rPr>
            <a:t>Reductionism / Holism</a:t>
          </a:r>
        </a:p>
        <a:p>
          <a:r>
            <a:rPr lang="en-GB" dirty="0" smtClean="0">
              <a:latin typeface="Arial" pitchFamily="34" charset="0"/>
              <a:cs typeface="Arial" pitchFamily="34" charset="0"/>
            </a:rPr>
            <a:t>Being scientific tends to make the research and explanations of behaviour reductionist. </a:t>
          </a:r>
          <a:endParaRPr lang="en-GB" dirty="0">
            <a:latin typeface="Arial" pitchFamily="34" charset="0"/>
            <a:cs typeface="Arial" pitchFamily="34" charset="0"/>
          </a:endParaRPr>
        </a:p>
      </dgm:t>
    </dgm:pt>
    <dgm:pt modelId="{794A9124-406C-4765-B2BF-259BAD86C950}" type="parTrans" cxnId="{53A6CEE0-4579-46CE-A6B6-9C06541FF82B}">
      <dgm:prSet/>
      <dgm:spPr/>
      <dgm:t>
        <a:bodyPr/>
        <a:lstStyle/>
        <a:p>
          <a:endParaRPr lang="en-GB">
            <a:latin typeface="Arial" pitchFamily="34" charset="0"/>
            <a:cs typeface="Arial" pitchFamily="34" charset="0"/>
          </a:endParaRPr>
        </a:p>
      </dgm:t>
    </dgm:pt>
    <dgm:pt modelId="{80B5422E-5D0F-4F51-9EEA-A21BBD3B3057}" type="sibTrans" cxnId="{53A6CEE0-4579-46CE-A6B6-9C06541FF82B}">
      <dgm:prSet/>
      <dgm:spPr/>
      <dgm:t>
        <a:bodyPr/>
        <a:lstStyle/>
        <a:p>
          <a:endParaRPr lang="en-GB">
            <a:latin typeface="Arial" pitchFamily="34" charset="0"/>
            <a:cs typeface="Arial" pitchFamily="34" charset="0"/>
          </a:endParaRPr>
        </a:p>
      </dgm:t>
    </dgm:pt>
    <dgm:pt modelId="{27551AAC-EFE7-413C-A701-C783FAD6F906}">
      <dgm:prSet/>
      <dgm:spPr/>
      <dgm:t>
        <a:bodyPr/>
        <a:lstStyle/>
        <a:p>
          <a:r>
            <a:rPr lang="en-GB" b="1" u="sng" dirty="0" smtClean="0">
              <a:latin typeface="Arial" pitchFamily="34" charset="0"/>
              <a:cs typeface="Arial" pitchFamily="34" charset="0"/>
            </a:rPr>
            <a:t>Individual / situational explanations</a:t>
          </a:r>
        </a:p>
        <a:p>
          <a:r>
            <a:rPr lang="en-GB" dirty="0" smtClean="0">
              <a:latin typeface="Arial" pitchFamily="34" charset="0"/>
              <a:cs typeface="Arial" pitchFamily="34" charset="0"/>
            </a:rPr>
            <a:t>Areas of psychology that use individual explanations of behaviour (e.g. the cognitive area), often use scientific methods that are highly controlled whereas situational explanations often find it harder to establish such high control.	</a:t>
          </a:r>
          <a:endParaRPr lang="en-GB" dirty="0">
            <a:latin typeface="Arial" pitchFamily="34" charset="0"/>
            <a:cs typeface="Arial" pitchFamily="34" charset="0"/>
          </a:endParaRPr>
        </a:p>
      </dgm:t>
    </dgm:pt>
    <dgm:pt modelId="{6EBDB6ED-FDDE-4ED9-81D4-7B20809BA67D}" type="parTrans" cxnId="{E9890DF0-55B7-494C-8401-204FF7A056F8}">
      <dgm:prSet/>
      <dgm:spPr/>
      <dgm:t>
        <a:bodyPr/>
        <a:lstStyle/>
        <a:p>
          <a:endParaRPr lang="en-GB">
            <a:latin typeface="Arial" pitchFamily="34" charset="0"/>
            <a:cs typeface="Arial" pitchFamily="34" charset="0"/>
          </a:endParaRPr>
        </a:p>
      </dgm:t>
    </dgm:pt>
    <dgm:pt modelId="{DF5AA14A-96F9-4813-A81D-47ABB5F3BDA5}" type="sibTrans" cxnId="{E9890DF0-55B7-494C-8401-204FF7A056F8}">
      <dgm:prSet/>
      <dgm:spPr/>
      <dgm:t>
        <a:bodyPr/>
        <a:lstStyle/>
        <a:p>
          <a:endParaRPr lang="en-GB">
            <a:latin typeface="Arial" pitchFamily="34" charset="0"/>
            <a:cs typeface="Arial" pitchFamily="34" charset="0"/>
          </a:endParaRPr>
        </a:p>
      </dgm:t>
    </dgm:pt>
    <dgm:pt modelId="{911BAD1C-9F49-4998-9DF1-8BC42A9BF776}">
      <dgm:prSet/>
      <dgm:spPr/>
      <dgm:t>
        <a:bodyPr/>
        <a:lstStyle/>
        <a:p>
          <a:r>
            <a:rPr lang="en-GB" b="1" u="sng" dirty="0" smtClean="0">
              <a:latin typeface="Arial" pitchFamily="34" charset="0"/>
              <a:cs typeface="Arial" pitchFamily="34" charset="0"/>
            </a:rPr>
            <a:t>Usefulness</a:t>
          </a:r>
        </a:p>
        <a:p>
          <a:r>
            <a:rPr lang="en-GB" dirty="0" smtClean="0">
              <a:latin typeface="Arial" pitchFamily="34" charset="0"/>
              <a:cs typeface="Arial" pitchFamily="34" charset="0"/>
            </a:rPr>
            <a:t>Being scientific gives provable evidence, which can be trusted and relied upon. This makes it useful to offer new treatments.</a:t>
          </a:r>
          <a:endParaRPr lang="en-GB" dirty="0">
            <a:latin typeface="Arial" pitchFamily="34" charset="0"/>
            <a:cs typeface="Arial" pitchFamily="34" charset="0"/>
          </a:endParaRPr>
        </a:p>
      </dgm:t>
    </dgm:pt>
    <dgm:pt modelId="{616631EE-103F-425F-8403-282BA208414F}" type="parTrans" cxnId="{49033095-8355-4B98-A953-79ABDEDF5063}">
      <dgm:prSet/>
      <dgm:spPr/>
      <dgm:t>
        <a:bodyPr/>
        <a:lstStyle/>
        <a:p>
          <a:endParaRPr lang="en-GB">
            <a:latin typeface="Arial" pitchFamily="34" charset="0"/>
            <a:cs typeface="Arial" pitchFamily="34" charset="0"/>
          </a:endParaRPr>
        </a:p>
      </dgm:t>
    </dgm:pt>
    <dgm:pt modelId="{64FF2487-D47F-4239-BB2F-E74B6C4F0833}" type="sibTrans" cxnId="{49033095-8355-4B98-A953-79ABDEDF5063}">
      <dgm:prSet/>
      <dgm:spPr/>
      <dgm:t>
        <a:bodyPr/>
        <a:lstStyle/>
        <a:p>
          <a:endParaRPr lang="en-GB">
            <a:latin typeface="Arial" pitchFamily="34" charset="0"/>
            <a:cs typeface="Arial" pitchFamily="34" charset="0"/>
          </a:endParaRPr>
        </a:p>
      </dgm:t>
    </dgm:pt>
    <dgm:pt modelId="{B52F050F-086D-45C5-A7D3-F8759DDBEDA3}">
      <dgm:prSet/>
      <dgm:spPr/>
      <dgm:t>
        <a:bodyPr/>
        <a:lstStyle/>
        <a:p>
          <a:r>
            <a:rPr lang="en-GB" b="1" u="sng" dirty="0" smtClean="0">
              <a:latin typeface="Arial" pitchFamily="34" charset="0"/>
              <a:cs typeface="Arial" pitchFamily="34" charset="0"/>
            </a:rPr>
            <a:t>Ethics</a:t>
          </a:r>
        </a:p>
        <a:p>
          <a:r>
            <a:rPr lang="en-GB" dirty="0" smtClean="0">
              <a:latin typeface="Arial" pitchFamily="34" charset="0"/>
              <a:cs typeface="Arial" pitchFamily="34" charset="0"/>
            </a:rPr>
            <a:t>The BPS guidelines encourage psychologists to have respect, competence, responsibility and integrity. This should encourage them to take a scientific approach to research.</a:t>
          </a:r>
          <a:endParaRPr lang="en-GB" dirty="0">
            <a:latin typeface="Arial" pitchFamily="34" charset="0"/>
            <a:cs typeface="Arial" pitchFamily="34" charset="0"/>
          </a:endParaRPr>
        </a:p>
      </dgm:t>
    </dgm:pt>
    <dgm:pt modelId="{4EE6B6D5-4A7C-41C3-9612-5FF33505398F}" type="parTrans" cxnId="{0635A3B4-4758-46C6-BB26-CA3B2A5C17F6}">
      <dgm:prSet/>
      <dgm:spPr/>
      <dgm:t>
        <a:bodyPr/>
        <a:lstStyle/>
        <a:p>
          <a:endParaRPr lang="en-GB">
            <a:latin typeface="Arial" pitchFamily="34" charset="0"/>
            <a:cs typeface="Arial" pitchFamily="34" charset="0"/>
          </a:endParaRPr>
        </a:p>
      </dgm:t>
    </dgm:pt>
    <dgm:pt modelId="{F5F2A4E0-1BB8-49B2-A4B7-918055335193}" type="sibTrans" cxnId="{0635A3B4-4758-46C6-BB26-CA3B2A5C17F6}">
      <dgm:prSet/>
      <dgm:spPr/>
      <dgm:t>
        <a:bodyPr/>
        <a:lstStyle/>
        <a:p>
          <a:endParaRPr lang="en-GB">
            <a:latin typeface="Arial" pitchFamily="34" charset="0"/>
            <a:cs typeface="Arial" pitchFamily="34" charset="0"/>
          </a:endParaRPr>
        </a:p>
      </dgm:t>
    </dgm:pt>
    <dgm:pt modelId="{851210E5-CD74-40B9-AA41-AB59A7AD952A}">
      <dgm:prSet/>
      <dgm:spPr/>
      <dgm:t>
        <a:bodyPr/>
        <a:lstStyle/>
        <a:p>
          <a:r>
            <a:rPr lang="en-GB" b="1" u="sng" dirty="0" smtClean="0">
              <a:latin typeface="Arial" pitchFamily="34" charset="0"/>
              <a:cs typeface="Arial" pitchFamily="34" charset="0"/>
            </a:rPr>
            <a:t>Socially Sensitive Research</a:t>
          </a:r>
        </a:p>
        <a:p>
          <a:r>
            <a:rPr lang="en-GB" dirty="0" smtClean="0">
              <a:latin typeface="Arial" pitchFamily="34" charset="0"/>
              <a:cs typeface="Arial" pitchFamily="34" charset="0"/>
            </a:rPr>
            <a:t>Research must try to be scientific if it is to be trusted and to reduce implications of socially sensitive research such as incorrect interpretations of data.</a:t>
          </a:r>
          <a:endParaRPr lang="en-GB" dirty="0">
            <a:latin typeface="Arial" pitchFamily="34" charset="0"/>
            <a:cs typeface="Arial" pitchFamily="34" charset="0"/>
          </a:endParaRPr>
        </a:p>
      </dgm:t>
    </dgm:pt>
    <dgm:pt modelId="{BC130766-6B90-4876-83C7-1D3DDFCF1D94}" type="parTrans" cxnId="{87ADE427-F622-4713-A516-31FA6503CD6B}">
      <dgm:prSet/>
      <dgm:spPr/>
      <dgm:t>
        <a:bodyPr/>
        <a:lstStyle/>
        <a:p>
          <a:endParaRPr lang="en-GB">
            <a:latin typeface="Arial" pitchFamily="34" charset="0"/>
            <a:cs typeface="Arial" pitchFamily="34" charset="0"/>
          </a:endParaRPr>
        </a:p>
      </dgm:t>
    </dgm:pt>
    <dgm:pt modelId="{48F3CA2D-B427-4A52-9D80-22434CF32F9C}" type="sibTrans" cxnId="{87ADE427-F622-4713-A516-31FA6503CD6B}">
      <dgm:prSet/>
      <dgm:spPr/>
      <dgm:t>
        <a:bodyPr/>
        <a:lstStyle/>
        <a:p>
          <a:endParaRPr lang="en-GB">
            <a:latin typeface="Arial" pitchFamily="34" charset="0"/>
            <a:cs typeface="Arial" pitchFamily="34" charset="0"/>
          </a:endParaRPr>
        </a:p>
      </dgm:t>
    </dgm:pt>
    <dgm:pt modelId="{84B6665C-F899-4525-9B11-E8D7A00D3260}" type="pres">
      <dgm:prSet presAssocID="{983CF24F-A230-4D1A-BADE-734C990418EB}" presName="cycle" presStyleCnt="0">
        <dgm:presLayoutVars>
          <dgm:chMax val="1"/>
          <dgm:dir/>
          <dgm:animLvl val="ctr"/>
          <dgm:resizeHandles val="exact"/>
        </dgm:presLayoutVars>
      </dgm:prSet>
      <dgm:spPr/>
      <dgm:t>
        <a:bodyPr/>
        <a:lstStyle/>
        <a:p>
          <a:endParaRPr lang="en-GB"/>
        </a:p>
      </dgm:t>
    </dgm:pt>
    <dgm:pt modelId="{06494E80-42FB-415D-82B0-C7966220DD7D}" type="pres">
      <dgm:prSet presAssocID="{70818EA6-3F85-44C8-82B4-DA6F45F7E935}" presName="centerShape" presStyleLbl="node0" presStyleIdx="0" presStyleCnt="1" custScaleX="127428" custScaleY="122729"/>
      <dgm:spPr/>
      <dgm:t>
        <a:bodyPr/>
        <a:lstStyle/>
        <a:p>
          <a:endParaRPr lang="en-GB"/>
        </a:p>
      </dgm:t>
    </dgm:pt>
    <dgm:pt modelId="{140B4B97-906C-4F95-AB79-646DC90AA092}" type="pres">
      <dgm:prSet presAssocID="{A28FFE46-00F4-49CA-9E69-1971900E7B54}" presName="Name9" presStyleLbl="parChTrans1D2" presStyleIdx="0" presStyleCnt="7"/>
      <dgm:spPr/>
      <dgm:t>
        <a:bodyPr/>
        <a:lstStyle/>
        <a:p>
          <a:endParaRPr lang="en-GB"/>
        </a:p>
      </dgm:t>
    </dgm:pt>
    <dgm:pt modelId="{A1575D48-8529-4446-BC20-474F59A074F9}" type="pres">
      <dgm:prSet presAssocID="{A28FFE46-00F4-49CA-9E69-1971900E7B54}" presName="connTx" presStyleLbl="parChTrans1D2" presStyleIdx="0" presStyleCnt="7"/>
      <dgm:spPr/>
      <dgm:t>
        <a:bodyPr/>
        <a:lstStyle/>
        <a:p>
          <a:endParaRPr lang="en-GB"/>
        </a:p>
      </dgm:t>
    </dgm:pt>
    <dgm:pt modelId="{8F98FB11-B72B-4894-A352-4061A309AC7B}" type="pres">
      <dgm:prSet presAssocID="{AB4020F2-186F-41BE-9741-886A2F88A939}" presName="node" presStyleLbl="node1" presStyleIdx="0" presStyleCnt="7">
        <dgm:presLayoutVars>
          <dgm:bulletEnabled val="1"/>
        </dgm:presLayoutVars>
      </dgm:prSet>
      <dgm:spPr/>
      <dgm:t>
        <a:bodyPr/>
        <a:lstStyle/>
        <a:p>
          <a:endParaRPr lang="en-GB"/>
        </a:p>
      </dgm:t>
    </dgm:pt>
    <dgm:pt modelId="{850523CC-BC35-4048-B8E5-0A5EF9F983F7}" type="pres">
      <dgm:prSet presAssocID="{6F4B069D-AD88-45A2-9CE1-E7C536B42DB3}" presName="Name9" presStyleLbl="parChTrans1D2" presStyleIdx="1" presStyleCnt="7"/>
      <dgm:spPr/>
      <dgm:t>
        <a:bodyPr/>
        <a:lstStyle/>
        <a:p>
          <a:endParaRPr lang="en-GB"/>
        </a:p>
      </dgm:t>
    </dgm:pt>
    <dgm:pt modelId="{2B88364A-1F22-482F-AFB8-BE680FE650AF}" type="pres">
      <dgm:prSet presAssocID="{6F4B069D-AD88-45A2-9CE1-E7C536B42DB3}" presName="connTx" presStyleLbl="parChTrans1D2" presStyleIdx="1" presStyleCnt="7"/>
      <dgm:spPr/>
      <dgm:t>
        <a:bodyPr/>
        <a:lstStyle/>
        <a:p>
          <a:endParaRPr lang="en-GB"/>
        </a:p>
      </dgm:t>
    </dgm:pt>
    <dgm:pt modelId="{E450255B-E4C1-488C-AE80-9685873AB230}" type="pres">
      <dgm:prSet presAssocID="{4649E443-6C1C-429E-890B-D92727C4CAD5}" presName="node" presStyleLbl="node1" presStyleIdx="1" presStyleCnt="7">
        <dgm:presLayoutVars>
          <dgm:bulletEnabled val="1"/>
        </dgm:presLayoutVars>
      </dgm:prSet>
      <dgm:spPr/>
      <dgm:t>
        <a:bodyPr/>
        <a:lstStyle/>
        <a:p>
          <a:endParaRPr lang="en-GB"/>
        </a:p>
      </dgm:t>
    </dgm:pt>
    <dgm:pt modelId="{68DC6761-0D26-4098-AFCF-CCB55D980516}" type="pres">
      <dgm:prSet presAssocID="{794A9124-406C-4765-B2BF-259BAD86C950}" presName="Name9" presStyleLbl="parChTrans1D2" presStyleIdx="2" presStyleCnt="7"/>
      <dgm:spPr/>
      <dgm:t>
        <a:bodyPr/>
        <a:lstStyle/>
        <a:p>
          <a:endParaRPr lang="en-GB"/>
        </a:p>
      </dgm:t>
    </dgm:pt>
    <dgm:pt modelId="{2F2C34B7-31A7-4BA4-9EC9-C2E7DC6A1FB9}" type="pres">
      <dgm:prSet presAssocID="{794A9124-406C-4765-B2BF-259BAD86C950}" presName="connTx" presStyleLbl="parChTrans1D2" presStyleIdx="2" presStyleCnt="7"/>
      <dgm:spPr/>
      <dgm:t>
        <a:bodyPr/>
        <a:lstStyle/>
        <a:p>
          <a:endParaRPr lang="en-GB"/>
        </a:p>
      </dgm:t>
    </dgm:pt>
    <dgm:pt modelId="{CC8DE798-E0B7-4251-9EA9-D35C9BA5610E}" type="pres">
      <dgm:prSet presAssocID="{3D8A6B75-77FD-4415-BC52-42EE5547B763}" presName="node" presStyleLbl="node1" presStyleIdx="2" presStyleCnt="7">
        <dgm:presLayoutVars>
          <dgm:bulletEnabled val="1"/>
        </dgm:presLayoutVars>
      </dgm:prSet>
      <dgm:spPr/>
      <dgm:t>
        <a:bodyPr/>
        <a:lstStyle/>
        <a:p>
          <a:endParaRPr lang="en-GB"/>
        </a:p>
      </dgm:t>
    </dgm:pt>
    <dgm:pt modelId="{1DF6A8B8-2DE7-422B-A509-898B285E7FFC}" type="pres">
      <dgm:prSet presAssocID="{6EBDB6ED-FDDE-4ED9-81D4-7B20809BA67D}" presName="Name9" presStyleLbl="parChTrans1D2" presStyleIdx="3" presStyleCnt="7"/>
      <dgm:spPr/>
      <dgm:t>
        <a:bodyPr/>
        <a:lstStyle/>
        <a:p>
          <a:endParaRPr lang="en-GB"/>
        </a:p>
      </dgm:t>
    </dgm:pt>
    <dgm:pt modelId="{EDB538CF-E484-4292-88FD-8BB94DFA1586}" type="pres">
      <dgm:prSet presAssocID="{6EBDB6ED-FDDE-4ED9-81D4-7B20809BA67D}" presName="connTx" presStyleLbl="parChTrans1D2" presStyleIdx="3" presStyleCnt="7"/>
      <dgm:spPr/>
      <dgm:t>
        <a:bodyPr/>
        <a:lstStyle/>
        <a:p>
          <a:endParaRPr lang="en-GB"/>
        </a:p>
      </dgm:t>
    </dgm:pt>
    <dgm:pt modelId="{BD3C47E6-CCEB-45F3-A807-B66B6494C257}" type="pres">
      <dgm:prSet presAssocID="{27551AAC-EFE7-413C-A701-C783FAD6F906}" presName="node" presStyleLbl="node1" presStyleIdx="3" presStyleCnt="7">
        <dgm:presLayoutVars>
          <dgm:bulletEnabled val="1"/>
        </dgm:presLayoutVars>
      </dgm:prSet>
      <dgm:spPr/>
      <dgm:t>
        <a:bodyPr/>
        <a:lstStyle/>
        <a:p>
          <a:endParaRPr lang="en-GB"/>
        </a:p>
      </dgm:t>
    </dgm:pt>
    <dgm:pt modelId="{55A41F6A-F4B4-4E31-8620-1553BAB0A79F}" type="pres">
      <dgm:prSet presAssocID="{616631EE-103F-425F-8403-282BA208414F}" presName="Name9" presStyleLbl="parChTrans1D2" presStyleIdx="4" presStyleCnt="7"/>
      <dgm:spPr/>
      <dgm:t>
        <a:bodyPr/>
        <a:lstStyle/>
        <a:p>
          <a:endParaRPr lang="en-GB"/>
        </a:p>
      </dgm:t>
    </dgm:pt>
    <dgm:pt modelId="{F1542375-EA62-480B-9D53-228959F4C4A5}" type="pres">
      <dgm:prSet presAssocID="{616631EE-103F-425F-8403-282BA208414F}" presName="connTx" presStyleLbl="parChTrans1D2" presStyleIdx="4" presStyleCnt="7"/>
      <dgm:spPr/>
      <dgm:t>
        <a:bodyPr/>
        <a:lstStyle/>
        <a:p>
          <a:endParaRPr lang="en-GB"/>
        </a:p>
      </dgm:t>
    </dgm:pt>
    <dgm:pt modelId="{66253D09-CD23-4239-9E21-5ED0A821AD39}" type="pres">
      <dgm:prSet presAssocID="{911BAD1C-9F49-4998-9DF1-8BC42A9BF776}" presName="node" presStyleLbl="node1" presStyleIdx="4" presStyleCnt="7">
        <dgm:presLayoutVars>
          <dgm:bulletEnabled val="1"/>
        </dgm:presLayoutVars>
      </dgm:prSet>
      <dgm:spPr/>
      <dgm:t>
        <a:bodyPr/>
        <a:lstStyle/>
        <a:p>
          <a:endParaRPr lang="en-GB"/>
        </a:p>
      </dgm:t>
    </dgm:pt>
    <dgm:pt modelId="{F6621491-4C98-45D9-A426-F659D5B84662}" type="pres">
      <dgm:prSet presAssocID="{4EE6B6D5-4A7C-41C3-9612-5FF33505398F}" presName="Name9" presStyleLbl="parChTrans1D2" presStyleIdx="5" presStyleCnt="7"/>
      <dgm:spPr/>
      <dgm:t>
        <a:bodyPr/>
        <a:lstStyle/>
        <a:p>
          <a:endParaRPr lang="en-GB"/>
        </a:p>
      </dgm:t>
    </dgm:pt>
    <dgm:pt modelId="{CAF1ABA8-0761-4A93-8526-C616024B6259}" type="pres">
      <dgm:prSet presAssocID="{4EE6B6D5-4A7C-41C3-9612-5FF33505398F}" presName="connTx" presStyleLbl="parChTrans1D2" presStyleIdx="5" presStyleCnt="7"/>
      <dgm:spPr/>
      <dgm:t>
        <a:bodyPr/>
        <a:lstStyle/>
        <a:p>
          <a:endParaRPr lang="en-GB"/>
        </a:p>
      </dgm:t>
    </dgm:pt>
    <dgm:pt modelId="{3BC415DD-2A38-4C47-8291-20AA6FE1901E}" type="pres">
      <dgm:prSet presAssocID="{B52F050F-086D-45C5-A7D3-F8759DDBEDA3}" presName="node" presStyleLbl="node1" presStyleIdx="5" presStyleCnt="7">
        <dgm:presLayoutVars>
          <dgm:bulletEnabled val="1"/>
        </dgm:presLayoutVars>
      </dgm:prSet>
      <dgm:spPr/>
      <dgm:t>
        <a:bodyPr/>
        <a:lstStyle/>
        <a:p>
          <a:endParaRPr lang="en-GB"/>
        </a:p>
      </dgm:t>
    </dgm:pt>
    <dgm:pt modelId="{30F3DDEE-6A19-46A4-849B-257A500A5B5E}" type="pres">
      <dgm:prSet presAssocID="{BC130766-6B90-4876-83C7-1D3DDFCF1D94}" presName="Name9" presStyleLbl="parChTrans1D2" presStyleIdx="6" presStyleCnt="7"/>
      <dgm:spPr/>
      <dgm:t>
        <a:bodyPr/>
        <a:lstStyle/>
        <a:p>
          <a:endParaRPr lang="en-GB"/>
        </a:p>
      </dgm:t>
    </dgm:pt>
    <dgm:pt modelId="{25B03943-5428-4947-963C-BB1FCF490890}" type="pres">
      <dgm:prSet presAssocID="{BC130766-6B90-4876-83C7-1D3DDFCF1D94}" presName="connTx" presStyleLbl="parChTrans1D2" presStyleIdx="6" presStyleCnt="7"/>
      <dgm:spPr/>
      <dgm:t>
        <a:bodyPr/>
        <a:lstStyle/>
        <a:p>
          <a:endParaRPr lang="en-GB"/>
        </a:p>
      </dgm:t>
    </dgm:pt>
    <dgm:pt modelId="{5AFB8BCE-B182-4F85-991A-874C93996776}" type="pres">
      <dgm:prSet presAssocID="{851210E5-CD74-40B9-AA41-AB59A7AD952A}" presName="node" presStyleLbl="node1" presStyleIdx="6" presStyleCnt="7">
        <dgm:presLayoutVars>
          <dgm:bulletEnabled val="1"/>
        </dgm:presLayoutVars>
      </dgm:prSet>
      <dgm:spPr/>
      <dgm:t>
        <a:bodyPr/>
        <a:lstStyle/>
        <a:p>
          <a:endParaRPr lang="en-GB"/>
        </a:p>
      </dgm:t>
    </dgm:pt>
  </dgm:ptLst>
  <dgm:cxnLst>
    <dgm:cxn modelId="{99C236DE-F92E-4598-860B-081A63DD995A}" type="presOf" srcId="{A28FFE46-00F4-49CA-9E69-1971900E7B54}" destId="{140B4B97-906C-4F95-AB79-646DC90AA092}" srcOrd="0" destOrd="0" presId="urn:microsoft.com/office/officeart/2005/8/layout/radial1"/>
    <dgm:cxn modelId="{C87B8F3B-DCAC-41E6-9B8F-FF9CABA332F2}" type="presOf" srcId="{6EBDB6ED-FDDE-4ED9-81D4-7B20809BA67D}" destId="{EDB538CF-E484-4292-88FD-8BB94DFA1586}" srcOrd="1" destOrd="0" presId="urn:microsoft.com/office/officeart/2005/8/layout/radial1"/>
    <dgm:cxn modelId="{BC23CF2B-2624-46B7-BE98-CA0D631CA200}" srcId="{983CF24F-A230-4D1A-BADE-734C990418EB}" destId="{70818EA6-3F85-44C8-82B4-DA6F45F7E935}" srcOrd="0" destOrd="0" parTransId="{731120C5-A444-47CF-B888-E1A11ED408AA}" sibTransId="{BF00D006-C420-4D71-80B2-21C477ABEA41}"/>
    <dgm:cxn modelId="{8AB5BE2F-F4B7-4CF1-A634-59949D64BCA0}" srcId="{70818EA6-3F85-44C8-82B4-DA6F45F7E935}" destId="{4649E443-6C1C-429E-890B-D92727C4CAD5}" srcOrd="1" destOrd="0" parTransId="{6F4B069D-AD88-45A2-9CE1-E7C536B42DB3}" sibTransId="{1B2667DE-AFEE-498C-A148-2D0E888A597C}"/>
    <dgm:cxn modelId="{5F05888A-E7EE-4DA2-9CAD-B2789F9D7ACD}" type="presOf" srcId="{70818EA6-3F85-44C8-82B4-DA6F45F7E935}" destId="{06494E80-42FB-415D-82B0-C7966220DD7D}" srcOrd="0" destOrd="0" presId="urn:microsoft.com/office/officeart/2005/8/layout/radial1"/>
    <dgm:cxn modelId="{F42ED46A-D55B-4C05-BDB5-72F3BABA819E}" type="presOf" srcId="{794A9124-406C-4765-B2BF-259BAD86C950}" destId="{2F2C34B7-31A7-4BA4-9EC9-C2E7DC6A1FB9}" srcOrd="1" destOrd="0" presId="urn:microsoft.com/office/officeart/2005/8/layout/radial1"/>
    <dgm:cxn modelId="{9A392D35-9665-4F40-B68B-69ACEDD3DDF0}" type="presOf" srcId="{616631EE-103F-425F-8403-282BA208414F}" destId="{55A41F6A-F4B4-4E31-8620-1553BAB0A79F}" srcOrd="0" destOrd="0" presId="urn:microsoft.com/office/officeart/2005/8/layout/radial1"/>
    <dgm:cxn modelId="{87ADE427-F622-4713-A516-31FA6503CD6B}" srcId="{70818EA6-3F85-44C8-82B4-DA6F45F7E935}" destId="{851210E5-CD74-40B9-AA41-AB59A7AD952A}" srcOrd="6" destOrd="0" parTransId="{BC130766-6B90-4876-83C7-1D3DDFCF1D94}" sibTransId="{48F3CA2D-B427-4A52-9D80-22434CF32F9C}"/>
    <dgm:cxn modelId="{B6E7F9D4-B0E5-4043-903C-CAEF92976362}" type="presOf" srcId="{4EE6B6D5-4A7C-41C3-9612-5FF33505398F}" destId="{F6621491-4C98-45D9-A426-F659D5B84662}" srcOrd="0" destOrd="0" presId="urn:microsoft.com/office/officeart/2005/8/layout/radial1"/>
    <dgm:cxn modelId="{AC2CBC00-A9EF-4A67-95D3-95281A74C5AC}" type="presOf" srcId="{911BAD1C-9F49-4998-9DF1-8BC42A9BF776}" destId="{66253D09-CD23-4239-9E21-5ED0A821AD39}" srcOrd="0" destOrd="0" presId="urn:microsoft.com/office/officeart/2005/8/layout/radial1"/>
    <dgm:cxn modelId="{9ABD1538-FB65-4CE5-AFA7-0EB6AD190A85}" type="presOf" srcId="{6EBDB6ED-FDDE-4ED9-81D4-7B20809BA67D}" destId="{1DF6A8B8-2DE7-422B-A509-898B285E7FFC}" srcOrd="0" destOrd="0" presId="urn:microsoft.com/office/officeart/2005/8/layout/radial1"/>
    <dgm:cxn modelId="{17A9D98D-2E31-45A9-9A38-8E719141CFC6}" type="presOf" srcId="{6F4B069D-AD88-45A2-9CE1-E7C536B42DB3}" destId="{850523CC-BC35-4048-B8E5-0A5EF9F983F7}" srcOrd="0" destOrd="0" presId="urn:microsoft.com/office/officeart/2005/8/layout/radial1"/>
    <dgm:cxn modelId="{E9890DF0-55B7-494C-8401-204FF7A056F8}" srcId="{70818EA6-3F85-44C8-82B4-DA6F45F7E935}" destId="{27551AAC-EFE7-413C-A701-C783FAD6F906}" srcOrd="3" destOrd="0" parTransId="{6EBDB6ED-FDDE-4ED9-81D4-7B20809BA67D}" sibTransId="{DF5AA14A-96F9-4813-A81D-47ABB5F3BDA5}"/>
    <dgm:cxn modelId="{14A6E3FD-F7EB-4A62-A2ED-3BF04296A034}" type="presOf" srcId="{3D8A6B75-77FD-4415-BC52-42EE5547B763}" destId="{CC8DE798-E0B7-4251-9EA9-D35C9BA5610E}" srcOrd="0" destOrd="0" presId="urn:microsoft.com/office/officeart/2005/8/layout/radial1"/>
    <dgm:cxn modelId="{DA306E76-E37B-4350-8948-4D03FC2A35E7}" srcId="{70818EA6-3F85-44C8-82B4-DA6F45F7E935}" destId="{AB4020F2-186F-41BE-9741-886A2F88A939}" srcOrd="0" destOrd="0" parTransId="{A28FFE46-00F4-49CA-9E69-1971900E7B54}" sibTransId="{264AEBA0-D417-4122-B2DA-DB1446297137}"/>
    <dgm:cxn modelId="{0635A3B4-4758-46C6-BB26-CA3B2A5C17F6}" srcId="{70818EA6-3F85-44C8-82B4-DA6F45F7E935}" destId="{B52F050F-086D-45C5-A7D3-F8759DDBEDA3}" srcOrd="5" destOrd="0" parTransId="{4EE6B6D5-4A7C-41C3-9612-5FF33505398F}" sibTransId="{F5F2A4E0-1BB8-49B2-A4B7-918055335193}"/>
    <dgm:cxn modelId="{DD5C3BA1-9B32-47A3-B7F0-EF8A4EF4B169}" type="presOf" srcId="{27551AAC-EFE7-413C-A701-C783FAD6F906}" destId="{BD3C47E6-CCEB-45F3-A807-B66B6494C257}" srcOrd="0" destOrd="0" presId="urn:microsoft.com/office/officeart/2005/8/layout/radial1"/>
    <dgm:cxn modelId="{B9050BFF-C7C0-42B2-907D-328277CC5A19}" type="presOf" srcId="{794A9124-406C-4765-B2BF-259BAD86C950}" destId="{68DC6761-0D26-4098-AFCF-CCB55D980516}" srcOrd="0" destOrd="0" presId="urn:microsoft.com/office/officeart/2005/8/layout/radial1"/>
    <dgm:cxn modelId="{CA92DCE3-99F8-48D8-9393-BE69D091355A}" type="presOf" srcId="{4649E443-6C1C-429E-890B-D92727C4CAD5}" destId="{E450255B-E4C1-488C-AE80-9685873AB230}" srcOrd="0" destOrd="0" presId="urn:microsoft.com/office/officeart/2005/8/layout/radial1"/>
    <dgm:cxn modelId="{17291211-67FB-4FB5-95C2-8C6104AC6786}" type="presOf" srcId="{B52F050F-086D-45C5-A7D3-F8759DDBEDA3}" destId="{3BC415DD-2A38-4C47-8291-20AA6FE1901E}" srcOrd="0" destOrd="0" presId="urn:microsoft.com/office/officeart/2005/8/layout/radial1"/>
    <dgm:cxn modelId="{2EC79567-7784-4053-9F00-0716F87A2002}" type="presOf" srcId="{851210E5-CD74-40B9-AA41-AB59A7AD952A}" destId="{5AFB8BCE-B182-4F85-991A-874C93996776}" srcOrd="0" destOrd="0" presId="urn:microsoft.com/office/officeart/2005/8/layout/radial1"/>
    <dgm:cxn modelId="{4DA16E1B-0FA4-4E19-8E21-E60B49FF115D}" type="presOf" srcId="{6F4B069D-AD88-45A2-9CE1-E7C536B42DB3}" destId="{2B88364A-1F22-482F-AFB8-BE680FE650AF}" srcOrd="1" destOrd="0" presId="urn:microsoft.com/office/officeart/2005/8/layout/radial1"/>
    <dgm:cxn modelId="{E1422608-C83A-41ED-9664-8652D404CB0D}" type="presOf" srcId="{4EE6B6D5-4A7C-41C3-9612-5FF33505398F}" destId="{CAF1ABA8-0761-4A93-8526-C616024B6259}" srcOrd="1" destOrd="0" presId="urn:microsoft.com/office/officeart/2005/8/layout/radial1"/>
    <dgm:cxn modelId="{53A6CEE0-4579-46CE-A6B6-9C06541FF82B}" srcId="{70818EA6-3F85-44C8-82B4-DA6F45F7E935}" destId="{3D8A6B75-77FD-4415-BC52-42EE5547B763}" srcOrd="2" destOrd="0" parTransId="{794A9124-406C-4765-B2BF-259BAD86C950}" sibTransId="{80B5422E-5D0F-4F51-9EEA-A21BBD3B3057}"/>
    <dgm:cxn modelId="{3335DC78-1DB3-4A0B-BEC6-459D4FB2190D}" type="presOf" srcId="{A28FFE46-00F4-49CA-9E69-1971900E7B54}" destId="{A1575D48-8529-4446-BC20-474F59A074F9}" srcOrd="1" destOrd="0" presId="urn:microsoft.com/office/officeart/2005/8/layout/radial1"/>
    <dgm:cxn modelId="{E2B54347-A347-4A90-BED6-5EC8761759D2}" type="presOf" srcId="{983CF24F-A230-4D1A-BADE-734C990418EB}" destId="{84B6665C-F899-4525-9B11-E8D7A00D3260}" srcOrd="0" destOrd="0" presId="urn:microsoft.com/office/officeart/2005/8/layout/radial1"/>
    <dgm:cxn modelId="{3831BE8C-6556-476D-9CA2-EF1706999202}" type="presOf" srcId="{BC130766-6B90-4876-83C7-1D3DDFCF1D94}" destId="{30F3DDEE-6A19-46A4-849B-257A500A5B5E}" srcOrd="0" destOrd="0" presId="urn:microsoft.com/office/officeart/2005/8/layout/radial1"/>
    <dgm:cxn modelId="{A10BFCE9-1468-46DB-80C1-FDC79BB24012}" type="presOf" srcId="{616631EE-103F-425F-8403-282BA208414F}" destId="{F1542375-EA62-480B-9D53-228959F4C4A5}" srcOrd="1" destOrd="0" presId="urn:microsoft.com/office/officeart/2005/8/layout/radial1"/>
    <dgm:cxn modelId="{49033095-8355-4B98-A953-79ABDEDF5063}" srcId="{70818EA6-3F85-44C8-82B4-DA6F45F7E935}" destId="{911BAD1C-9F49-4998-9DF1-8BC42A9BF776}" srcOrd="4" destOrd="0" parTransId="{616631EE-103F-425F-8403-282BA208414F}" sibTransId="{64FF2487-D47F-4239-BB2F-E74B6C4F0833}"/>
    <dgm:cxn modelId="{FE990899-6CF6-4A2F-8482-6ED920F319F1}" type="presOf" srcId="{BC130766-6B90-4876-83C7-1D3DDFCF1D94}" destId="{25B03943-5428-4947-963C-BB1FCF490890}" srcOrd="1" destOrd="0" presId="urn:microsoft.com/office/officeart/2005/8/layout/radial1"/>
    <dgm:cxn modelId="{3BA85C8B-0C36-4445-8F83-CD393C28BC4A}" type="presOf" srcId="{AB4020F2-186F-41BE-9741-886A2F88A939}" destId="{8F98FB11-B72B-4894-A352-4061A309AC7B}" srcOrd="0" destOrd="0" presId="urn:microsoft.com/office/officeart/2005/8/layout/radial1"/>
    <dgm:cxn modelId="{6BCABAB4-9560-46DE-8E60-D832020C9716}" type="presParOf" srcId="{84B6665C-F899-4525-9B11-E8D7A00D3260}" destId="{06494E80-42FB-415D-82B0-C7966220DD7D}" srcOrd="0" destOrd="0" presId="urn:microsoft.com/office/officeart/2005/8/layout/radial1"/>
    <dgm:cxn modelId="{6637BA47-0B43-470A-B861-061E6D76F243}" type="presParOf" srcId="{84B6665C-F899-4525-9B11-E8D7A00D3260}" destId="{140B4B97-906C-4F95-AB79-646DC90AA092}" srcOrd="1" destOrd="0" presId="urn:microsoft.com/office/officeart/2005/8/layout/radial1"/>
    <dgm:cxn modelId="{CFE70EAF-2C9E-4E53-903F-670C47319C3F}" type="presParOf" srcId="{140B4B97-906C-4F95-AB79-646DC90AA092}" destId="{A1575D48-8529-4446-BC20-474F59A074F9}" srcOrd="0" destOrd="0" presId="urn:microsoft.com/office/officeart/2005/8/layout/radial1"/>
    <dgm:cxn modelId="{0D79DDC7-505F-4C3F-AA73-DBD7120DA5AE}" type="presParOf" srcId="{84B6665C-F899-4525-9B11-E8D7A00D3260}" destId="{8F98FB11-B72B-4894-A352-4061A309AC7B}" srcOrd="2" destOrd="0" presId="urn:microsoft.com/office/officeart/2005/8/layout/radial1"/>
    <dgm:cxn modelId="{9DA78C95-8133-4CE0-B19C-83FDBA73C548}" type="presParOf" srcId="{84B6665C-F899-4525-9B11-E8D7A00D3260}" destId="{850523CC-BC35-4048-B8E5-0A5EF9F983F7}" srcOrd="3" destOrd="0" presId="urn:microsoft.com/office/officeart/2005/8/layout/radial1"/>
    <dgm:cxn modelId="{8DF47DF9-AC7D-4F40-8793-F0CC86DCD4F0}" type="presParOf" srcId="{850523CC-BC35-4048-B8E5-0A5EF9F983F7}" destId="{2B88364A-1F22-482F-AFB8-BE680FE650AF}" srcOrd="0" destOrd="0" presId="urn:microsoft.com/office/officeart/2005/8/layout/radial1"/>
    <dgm:cxn modelId="{708E428B-7574-4F02-85DC-6EB52C61DBE1}" type="presParOf" srcId="{84B6665C-F899-4525-9B11-E8D7A00D3260}" destId="{E450255B-E4C1-488C-AE80-9685873AB230}" srcOrd="4" destOrd="0" presId="urn:microsoft.com/office/officeart/2005/8/layout/radial1"/>
    <dgm:cxn modelId="{B23D48CF-67FA-4087-8B76-71E8845D6EF2}" type="presParOf" srcId="{84B6665C-F899-4525-9B11-E8D7A00D3260}" destId="{68DC6761-0D26-4098-AFCF-CCB55D980516}" srcOrd="5" destOrd="0" presId="urn:microsoft.com/office/officeart/2005/8/layout/radial1"/>
    <dgm:cxn modelId="{5A04C4BB-CEDE-415F-B69D-E8560B5F3569}" type="presParOf" srcId="{68DC6761-0D26-4098-AFCF-CCB55D980516}" destId="{2F2C34B7-31A7-4BA4-9EC9-C2E7DC6A1FB9}" srcOrd="0" destOrd="0" presId="urn:microsoft.com/office/officeart/2005/8/layout/radial1"/>
    <dgm:cxn modelId="{FF8DFF98-550C-4934-8E7C-6F1CF810F56D}" type="presParOf" srcId="{84B6665C-F899-4525-9B11-E8D7A00D3260}" destId="{CC8DE798-E0B7-4251-9EA9-D35C9BA5610E}" srcOrd="6" destOrd="0" presId="urn:microsoft.com/office/officeart/2005/8/layout/radial1"/>
    <dgm:cxn modelId="{1869E138-2B8B-4945-9AF9-7918207022E4}" type="presParOf" srcId="{84B6665C-F899-4525-9B11-E8D7A00D3260}" destId="{1DF6A8B8-2DE7-422B-A509-898B285E7FFC}" srcOrd="7" destOrd="0" presId="urn:microsoft.com/office/officeart/2005/8/layout/radial1"/>
    <dgm:cxn modelId="{12D0349C-EF67-4501-857A-FBEC27F42DC1}" type="presParOf" srcId="{1DF6A8B8-2DE7-422B-A509-898B285E7FFC}" destId="{EDB538CF-E484-4292-88FD-8BB94DFA1586}" srcOrd="0" destOrd="0" presId="urn:microsoft.com/office/officeart/2005/8/layout/radial1"/>
    <dgm:cxn modelId="{99C9720C-9421-46F1-BF3C-1BA3614DDE66}" type="presParOf" srcId="{84B6665C-F899-4525-9B11-E8D7A00D3260}" destId="{BD3C47E6-CCEB-45F3-A807-B66B6494C257}" srcOrd="8" destOrd="0" presId="urn:microsoft.com/office/officeart/2005/8/layout/radial1"/>
    <dgm:cxn modelId="{764513FA-B7C1-4FF8-87BB-62E81C17402F}" type="presParOf" srcId="{84B6665C-F899-4525-9B11-E8D7A00D3260}" destId="{55A41F6A-F4B4-4E31-8620-1553BAB0A79F}" srcOrd="9" destOrd="0" presId="urn:microsoft.com/office/officeart/2005/8/layout/radial1"/>
    <dgm:cxn modelId="{8B8E9B71-BD58-420D-A7E4-C59B92887BE3}" type="presParOf" srcId="{55A41F6A-F4B4-4E31-8620-1553BAB0A79F}" destId="{F1542375-EA62-480B-9D53-228959F4C4A5}" srcOrd="0" destOrd="0" presId="urn:microsoft.com/office/officeart/2005/8/layout/radial1"/>
    <dgm:cxn modelId="{79CE0BA6-04BA-4A34-A0BB-20570379DEBC}" type="presParOf" srcId="{84B6665C-F899-4525-9B11-E8D7A00D3260}" destId="{66253D09-CD23-4239-9E21-5ED0A821AD39}" srcOrd="10" destOrd="0" presId="urn:microsoft.com/office/officeart/2005/8/layout/radial1"/>
    <dgm:cxn modelId="{9CAE2BCF-A61E-43B7-957F-BB58BC569604}" type="presParOf" srcId="{84B6665C-F899-4525-9B11-E8D7A00D3260}" destId="{F6621491-4C98-45D9-A426-F659D5B84662}" srcOrd="11" destOrd="0" presId="urn:microsoft.com/office/officeart/2005/8/layout/radial1"/>
    <dgm:cxn modelId="{8C55DB01-AF36-43DD-964A-443CCC8DE1AA}" type="presParOf" srcId="{F6621491-4C98-45D9-A426-F659D5B84662}" destId="{CAF1ABA8-0761-4A93-8526-C616024B6259}" srcOrd="0" destOrd="0" presId="urn:microsoft.com/office/officeart/2005/8/layout/radial1"/>
    <dgm:cxn modelId="{FCAAF3F4-1945-44B7-82D2-7966138B77C7}" type="presParOf" srcId="{84B6665C-F899-4525-9B11-E8D7A00D3260}" destId="{3BC415DD-2A38-4C47-8291-20AA6FE1901E}" srcOrd="12" destOrd="0" presId="urn:microsoft.com/office/officeart/2005/8/layout/radial1"/>
    <dgm:cxn modelId="{E591A046-9554-4414-B0B7-C1416284DC1E}" type="presParOf" srcId="{84B6665C-F899-4525-9B11-E8D7A00D3260}" destId="{30F3DDEE-6A19-46A4-849B-257A500A5B5E}" srcOrd="13" destOrd="0" presId="urn:microsoft.com/office/officeart/2005/8/layout/radial1"/>
    <dgm:cxn modelId="{03DC3820-3196-45B5-85D9-0762C8ACF6B1}" type="presParOf" srcId="{30F3DDEE-6A19-46A4-849B-257A500A5B5E}" destId="{25B03943-5428-4947-963C-BB1FCF490890}" srcOrd="0" destOrd="0" presId="urn:microsoft.com/office/officeart/2005/8/layout/radial1"/>
    <dgm:cxn modelId="{BB3AD116-B42B-4533-9ADE-0E6C23DE3D7A}" type="presParOf" srcId="{84B6665C-F899-4525-9B11-E8D7A00D3260}" destId="{5AFB8BCE-B182-4F85-991A-874C93996776}"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94E80-42FB-415D-82B0-C7966220DD7D}">
      <dsp:nvSpPr>
        <dsp:cNvPr id="0" name=""/>
        <dsp:cNvSpPr/>
      </dsp:nvSpPr>
      <dsp:spPr>
        <a:xfrm>
          <a:off x="1304015" y="1561101"/>
          <a:ext cx="1240068" cy="1194339"/>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kern="1200" dirty="0" smtClean="0">
              <a:latin typeface="Arial" pitchFamily="34" charset="0"/>
              <a:cs typeface="Arial" pitchFamily="34" charset="0"/>
            </a:rPr>
            <a:t>Free Will / Determinism</a:t>
          </a:r>
          <a:endParaRPr lang="en-GB" sz="1100" kern="1200" dirty="0">
            <a:latin typeface="Arial" pitchFamily="34" charset="0"/>
            <a:cs typeface="Arial" pitchFamily="34" charset="0"/>
          </a:endParaRPr>
        </a:p>
      </dsp:txBody>
      <dsp:txXfrm>
        <a:off x="1485619" y="1736008"/>
        <a:ext cx="876860" cy="844525"/>
      </dsp:txXfrm>
    </dsp:sp>
    <dsp:sp modelId="{82818EF4-05E2-4ED4-864F-14478DDB369C}">
      <dsp:nvSpPr>
        <dsp:cNvPr id="0" name=""/>
        <dsp:cNvSpPr/>
      </dsp:nvSpPr>
      <dsp:spPr>
        <a:xfrm rot="16200000">
          <a:off x="1735892" y="1350184"/>
          <a:ext cx="376314" cy="45520"/>
        </a:xfrm>
        <a:custGeom>
          <a:avLst/>
          <a:gdLst/>
          <a:ahLst/>
          <a:cxnLst/>
          <a:rect l="0" t="0" r="0" b="0"/>
          <a:pathLst>
            <a:path>
              <a:moveTo>
                <a:pt x="0" y="22760"/>
              </a:moveTo>
              <a:lnTo>
                <a:pt x="376314" y="227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solidFill>
            <a:latin typeface="Arial" pitchFamily="34" charset="0"/>
            <a:cs typeface="Arial" pitchFamily="34" charset="0"/>
          </a:endParaRPr>
        </a:p>
      </dsp:txBody>
      <dsp:txXfrm>
        <a:off x="1914642" y="1363536"/>
        <a:ext cx="18815" cy="18815"/>
      </dsp:txXfrm>
    </dsp:sp>
    <dsp:sp modelId="{CCA18729-55F2-4223-855F-A1A4F35EF7A0}">
      <dsp:nvSpPr>
        <dsp:cNvPr id="0" name=""/>
        <dsp:cNvSpPr/>
      </dsp:nvSpPr>
      <dsp:spPr>
        <a:xfrm>
          <a:off x="1437474" y="211635"/>
          <a:ext cx="973151" cy="973151"/>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en-GB" sz="500" b="1" u="sng" kern="1200" dirty="0" smtClean="0">
              <a:latin typeface="Arial" pitchFamily="34" charset="0"/>
              <a:cs typeface="Arial" pitchFamily="34" charset="0"/>
            </a:rPr>
            <a:t>Nature / nurture</a:t>
          </a:r>
        </a:p>
        <a:p>
          <a:pPr lvl="0" algn="ctr" defTabSz="222250">
            <a:lnSpc>
              <a:spcPct val="90000"/>
            </a:lnSpc>
            <a:spcBef>
              <a:spcPct val="0"/>
            </a:spcBef>
            <a:spcAft>
              <a:spcPct val="35000"/>
            </a:spcAft>
          </a:pPr>
          <a:r>
            <a:rPr lang="en-GB" sz="500" kern="1200" dirty="0" smtClean="0">
              <a:latin typeface="Arial" pitchFamily="34" charset="0"/>
              <a:cs typeface="Arial" pitchFamily="34" charset="0"/>
            </a:rPr>
            <a:t>Determinism can be linked to nature because both focus on establishing cause and effect, particularly when investigating genetics. Nurture also tends to be deterministic as behaviourist research believes that factors in the environment can be isolated and understood to be directly causing behaviour.</a:t>
          </a:r>
          <a:endParaRPr lang="en-GB" sz="500" kern="1200" dirty="0">
            <a:latin typeface="Arial" pitchFamily="34" charset="0"/>
            <a:cs typeface="Arial" pitchFamily="34" charset="0"/>
          </a:endParaRPr>
        </a:p>
      </dsp:txBody>
      <dsp:txXfrm>
        <a:off x="1579989" y="354150"/>
        <a:ext cx="688121" cy="688121"/>
      </dsp:txXfrm>
    </dsp:sp>
    <dsp:sp modelId="{FB1D175B-0D78-46B3-9298-5CB73ABBC2B4}">
      <dsp:nvSpPr>
        <dsp:cNvPr id="0" name=""/>
        <dsp:cNvSpPr/>
      </dsp:nvSpPr>
      <dsp:spPr>
        <a:xfrm rot="19285714">
          <a:off x="2362062" y="1641607"/>
          <a:ext cx="362646" cy="45520"/>
        </a:xfrm>
        <a:custGeom>
          <a:avLst/>
          <a:gdLst/>
          <a:ahLst/>
          <a:cxnLst/>
          <a:rect l="0" t="0" r="0" b="0"/>
          <a:pathLst>
            <a:path>
              <a:moveTo>
                <a:pt x="0" y="22760"/>
              </a:moveTo>
              <a:lnTo>
                <a:pt x="362646" y="227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solidFill>
            <a:latin typeface="Arial" pitchFamily="34" charset="0"/>
            <a:cs typeface="Arial" pitchFamily="34" charset="0"/>
          </a:endParaRPr>
        </a:p>
      </dsp:txBody>
      <dsp:txXfrm>
        <a:off x="2534320" y="1655301"/>
        <a:ext cx="18132" cy="18132"/>
      </dsp:txXfrm>
    </dsp:sp>
    <dsp:sp modelId="{AEBBAD09-31EC-4E53-8FBF-E80E53358BED}">
      <dsp:nvSpPr>
        <dsp:cNvPr id="0" name=""/>
        <dsp:cNvSpPr/>
      </dsp:nvSpPr>
      <dsp:spPr>
        <a:xfrm>
          <a:off x="2578995" y="761363"/>
          <a:ext cx="973151" cy="973151"/>
        </a:xfrm>
        <a:prstGeom prst="ellipse">
          <a:avLst/>
        </a:prstGeom>
        <a:gradFill rotWithShape="0">
          <a:gsLst>
            <a:gs pos="0">
              <a:schemeClr val="accent5">
                <a:hueOff val="-1655646"/>
                <a:satOff val="6635"/>
                <a:lumOff val="1438"/>
                <a:alphaOff val="0"/>
                <a:tint val="50000"/>
                <a:satMod val="300000"/>
              </a:schemeClr>
            </a:gs>
            <a:gs pos="35000">
              <a:schemeClr val="accent5">
                <a:hueOff val="-1655646"/>
                <a:satOff val="6635"/>
                <a:lumOff val="1438"/>
                <a:alphaOff val="0"/>
                <a:tint val="37000"/>
                <a:satMod val="300000"/>
              </a:schemeClr>
            </a:gs>
            <a:gs pos="100000">
              <a:schemeClr val="accent5">
                <a:hueOff val="-1655646"/>
                <a:satOff val="6635"/>
                <a:lumOff val="143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en-GB" sz="500" b="1" u="sng" kern="1200" dirty="0" smtClean="0">
              <a:latin typeface="Arial" pitchFamily="34" charset="0"/>
              <a:cs typeface="Arial" pitchFamily="34" charset="0"/>
            </a:rPr>
            <a:t>Individual / Situational Explanations</a:t>
          </a:r>
        </a:p>
        <a:p>
          <a:pPr lvl="0" algn="ctr" defTabSz="222250">
            <a:lnSpc>
              <a:spcPct val="90000"/>
            </a:lnSpc>
            <a:spcBef>
              <a:spcPct val="0"/>
            </a:spcBef>
            <a:spcAft>
              <a:spcPct val="35000"/>
            </a:spcAft>
          </a:pPr>
          <a:r>
            <a:rPr lang="en-GB" sz="500" kern="1200" dirty="0" smtClean="0">
              <a:latin typeface="Arial" pitchFamily="34" charset="0"/>
              <a:cs typeface="Arial" pitchFamily="34" charset="0"/>
            </a:rPr>
            <a:t>Determinism is similar to situational explanations that focus on specific factors which cause behaviour, which are predictable. Individual explanations tend to favour explanations that include freewill and are less predictable. </a:t>
          </a:r>
          <a:endParaRPr lang="en-GB" sz="500" kern="1200" dirty="0">
            <a:latin typeface="Arial" pitchFamily="34" charset="0"/>
            <a:cs typeface="Arial" pitchFamily="34" charset="0"/>
          </a:endParaRPr>
        </a:p>
      </dsp:txBody>
      <dsp:txXfrm>
        <a:off x="2721510" y="903878"/>
        <a:ext cx="688121" cy="688121"/>
      </dsp:txXfrm>
    </dsp:sp>
    <dsp:sp modelId="{A339184A-5DE7-4382-9958-FB3B998588C4}">
      <dsp:nvSpPr>
        <dsp:cNvPr id="0" name=""/>
        <dsp:cNvSpPr/>
      </dsp:nvSpPr>
      <dsp:spPr>
        <a:xfrm rot="771429">
          <a:off x="2522928" y="2312674"/>
          <a:ext cx="354644" cy="45520"/>
        </a:xfrm>
        <a:custGeom>
          <a:avLst/>
          <a:gdLst/>
          <a:ahLst/>
          <a:cxnLst/>
          <a:rect l="0" t="0" r="0" b="0"/>
          <a:pathLst>
            <a:path>
              <a:moveTo>
                <a:pt x="0" y="22760"/>
              </a:moveTo>
              <a:lnTo>
                <a:pt x="354644" y="227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solidFill>
            <a:latin typeface="Arial" pitchFamily="34" charset="0"/>
            <a:cs typeface="Arial" pitchFamily="34" charset="0"/>
          </a:endParaRPr>
        </a:p>
      </dsp:txBody>
      <dsp:txXfrm>
        <a:off x="2691384" y="2326568"/>
        <a:ext cx="17732" cy="17732"/>
      </dsp:txXfrm>
    </dsp:sp>
    <dsp:sp modelId="{CEF8C765-3BA1-4F64-877F-3BC58FC159A5}">
      <dsp:nvSpPr>
        <dsp:cNvPr id="0" name=""/>
        <dsp:cNvSpPr/>
      </dsp:nvSpPr>
      <dsp:spPr>
        <a:xfrm>
          <a:off x="2860927" y="1996589"/>
          <a:ext cx="973151" cy="973151"/>
        </a:xfrm>
        <a:prstGeom prst="ellipse">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en-GB" sz="500" b="1" u="sng" kern="1200" dirty="0" smtClean="0">
              <a:latin typeface="Arial" pitchFamily="34" charset="0"/>
              <a:cs typeface="Arial" pitchFamily="34" charset="0"/>
            </a:rPr>
            <a:t>Reductionism / Holism</a:t>
          </a:r>
        </a:p>
        <a:p>
          <a:pPr lvl="0" algn="ctr" defTabSz="222250">
            <a:lnSpc>
              <a:spcPct val="90000"/>
            </a:lnSpc>
            <a:spcBef>
              <a:spcPct val="0"/>
            </a:spcBef>
            <a:spcAft>
              <a:spcPct val="35000"/>
            </a:spcAft>
          </a:pPr>
          <a:r>
            <a:rPr lang="en-GB" sz="500" kern="1200" dirty="0" smtClean="0">
              <a:latin typeface="Arial" pitchFamily="34" charset="0"/>
              <a:cs typeface="Arial" pitchFamily="34" charset="0"/>
            </a:rPr>
            <a:t>Determinism and reductionism have similar assumptions about behaviour being predictable and using a scientific approach to explain human behaviour. </a:t>
          </a:r>
          <a:endParaRPr lang="en-GB" sz="500" kern="1200" dirty="0">
            <a:latin typeface="Arial" pitchFamily="34" charset="0"/>
            <a:cs typeface="Arial" pitchFamily="34" charset="0"/>
          </a:endParaRPr>
        </a:p>
      </dsp:txBody>
      <dsp:txXfrm>
        <a:off x="3003442" y="2139104"/>
        <a:ext cx="688121" cy="688121"/>
      </dsp:txXfrm>
    </dsp:sp>
    <dsp:sp modelId="{8E259DD7-C02C-4B0F-8C02-F8FD85AB9770}">
      <dsp:nvSpPr>
        <dsp:cNvPr id="0" name=""/>
        <dsp:cNvSpPr/>
      </dsp:nvSpPr>
      <dsp:spPr>
        <a:xfrm rot="3857143">
          <a:off x="2079580" y="2844918"/>
          <a:ext cx="372203" cy="45520"/>
        </a:xfrm>
        <a:custGeom>
          <a:avLst/>
          <a:gdLst/>
          <a:ahLst/>
          <a:cxnLst/>
          <a:rect l="0" t="0" r="0" b="0"/>
          <a:pathLst>
            <a:path>
              <a:moveTo>
                <a:pt x="0" y="22760"/>
              </a:moveTo>
              <a:lnTo>
                <a:pt x="372203" y="227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solidFill>
            <a:latin typeface="Arial" pitchFamily="34" charset="0"/>
            <a:cs typeface="Arial" pitchFamily="34" charset="0"/>
          </a:endParaRPr>
        </a:p>
      </dsp:txBody>
      <dsp:txXfrm>
        <a:off x="2256377" y="2858373"/>
        <a:ext cx="18610" cy="18610"/>
      </dsp:txXfrm>
    </dsp:sp>
    <dsp:sp modelId="{825E5E2C-9C88-47E5-9A60-1B2782A203E1}">
      <dsp:nvSpPr>
        <dsp:cNvPr id="0" name=""/>
        <dsp:cNvSpPr/>
      </dsp:nvSpPr>
      <dsp:spPr>
        <a:xfrm>
          <a:off x="2070970" y="2987164"/>
          <a:ext cx="973151" cy="973151"/>
        </a:xfrm>
        <a:prstGeom prst="ellipse">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en-GB" sz="500" b="1" u="sng" kern="1200" dirty="0" smtClean="0">
              <a:latin typeface="Arial" pitchFamily="34" charset="0"/>
              <a:cs typeface="Arial" pitchFamily="34" charset="0"/>
            </a:rPr>
            <a:t>Usefulness</a:t>
          </a:r>
        </a:p>
        <a:p>
          <a:pPr lvl="0" algn="ctr" defTabSz="222250">
            <a:lnSpc>
              <a:spcPct val="90000"/>
            </a:lnSpc>
            <a:spcBef>
              <a:spcPct val="0"/>
            </a:spcBef>
            <a:spcAft>
              <a:spcPct val="35000"/>
            </a:spcAft>
          </a:pPr>
          <a:r>
            <a:rPr lang="en-GB" sz="500" kern="1200" dirty="0" smtClean="0">
              <a:latin typeface="Arial" pitchFamily="34" charset="0"/>
              <a:cs typeface="Arial" pitchFamily="34" charset="0"/>
            </a:rPr>
            <a:t>Determinism is very useful when trying to develop treatments; but biological treatments may lack effectiveness in the long-term as behaviours return. Freewill is useful for developing therapies whereas determinism helps the development of very measurable treatments</a:t>
          </a:r>
          <a:endParaRPr lang="en-GB" sz="500" kern="1200" dirty="0">
            <a:latin typeface="Arial" pitchFamily="34" charset="0"/>
            <a:cs typeface="Arial" pitchFamily="34" charset="0"/>
          </a:endParaRPr>
        </a:p>
      </dsp:txBody>
      <dsp:txXfrm>
        <a:off x="2213485" y="3129679"/>
        <a:ext cx="688121" cy="688121"/>
      </dsp:txXfrm>
    </dsp:sp>
    <dsp:sp modelId="{2E3C42CF-7B4B-49DA-9E0F-1E748B3A0F9C}">
      <dsp:nvSpPr>
        <dsp:cNvPr id="0" name=""/>
        <dsp:cNvSpPr/>
      </dsp:nvSpPr>
      <dsp:spPr>
        <a:xfrm rot="6942857">
          <a:off x="1396315" y="2844918"/>
          <a:ext cx="372203" cy="45520"/>
        </a:xfrm>
        <a:custGeom>
          <a:avLst/>
          <a:gdLst/>
          <a:ahLst/>
          <a:cxnLst/>
          <a:rect l="0" t="0" r="0" b="0"/>
          <a:pathLst>
            <a:path>
              <a:moveTo>
                <a:pt x="0" y="22760"/>
              </a:moveTo>
              <a:lnTo>
                <a:pt x="372203" y="227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solidFill>
            <a:latin typeface="Arial" pitchFamily="34" charset="0"/>
            <a:cs typeface="Arial" pitchFamily="34" charset="0"/>
          </a:endParaRPr>
        </a:p>
      </dsp:txBody>
      <dsp:txXfrm rot="10800000">
        <a:off x="1573112" y="2858373"/>
        <a:ext cx="18610" cy="18610"/>
      </dsp:txXfrm>
    </dsp:sp>
    <dsp:sp modelId="{661EF0B0-BCFF-4614-B881-2D51C94A42B5}">
      <dsp:nvSpPr>
        <dsp:cNvPr id="0" name=""/>
        <dsp:cNvSpPr/>
      </dsp:nvSpPr>
      <dsp:spPr>
        <a:xfrm>
          <a:off x="803977" y="2987164"/>
          <a:ext cx="973151" cy="973151"/>
        </a:xfrm>
        <a:prstGeom prst="ellipse">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en-GB" sz="500" b="1" u="sng" kern="1200" dirty="0" smtClean="0">
              <a:latin typeface="Arial" pitchFamily="34" charset="0"/>
              <a:cs typeface="Arial" pitchFamily="34" charset="0"/>
            </a:rPr>
            <a:t>Ethics</a:t>
          </a:r>
        </a:p>
        <a:p>
          <a:pPr lvl="0" algn="ctr" defTabSz="222250">
            <a:lnSpc>
              <a:spcPct val="90000"/>
            </a:lnSpc>
            <a:spcBef>
              <a:spcPct val="0"/>
            </a:spcBef>
            <a:spcAft>
              <a:spcPct val="35000"/>
            </a:spcAft>
          </a:pPr>
          <a:r>
            <a:rPr lang="en-GB" sz="500" kern="1200" dirty="0" smtClean="0">
              <a:latin typeface="Arial" pitchFamily="34" charset="0"/>
              <a:cs typeface="Arial" pitchFamily="34" charset="0"/>
            </a:rPr>
            <a:t>Determinism has the danger of causing psychological harm due to the implications research may have such as genetic causes of behaviour or poor upbringing</a:t>
          </a:r>
          <a:endParaRPr lang="en-GB" sz="500" kern="1200" dirty="0">
            <a:latin typeface="Arial" pitchFamily="34" charset="0"/>
            <a:cs typeface="Arial" pitchFamily="34" charset="0"/>
          </a:endParaRPr>
        </a:p>
      </dsp:txBody>
      <dsp:txXfrm>
        <a:off x="946492" y="3129679"/>
        <a:ext cx="688121" cy="688121"/>
      </dsp:txXfrm>
    </dsp:sp>
    <dsp:sp modelId="{7CE50340-22EE-4453-A9EE-BE3D467B9165}">
      <dsp:nvSpPr>
        <dsp:cNvPr id="0" name=""/>
        <dsp:cNvSpPr/>
      </dsp:nvSpPr>
      <dsp:spPr>
        <a:xfrm rot="10028571">
          <a:off x="970527" y="2312674"/>
          <a:ext cx="354644" cy="45520"/>
        </a:xfrm>
        <a:custGeom>
          <a:avLst/>
          <a:gdLst/>
          <a:ahLst/>
          <a:cxnLst/>
          <a:rect l="0" t="0" r="0" b="0"/>
          <a:pathLst>
            <a:path>
              <a:moveTo>
                <a:pt x="0" y="22760"/>
              </a:moveTo>
              <a:lnTo>
                <a:pt x="354644" y="227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solidFill>
            <a:latin typeface="Arial" pitchFamily="34" charset="0"/>
            <a:cs typeface="Arial" pitchFamily="34" charset="0"/>
          </a:endParaRPr>
        </a:p>
      </dsp:txBody>
      <dsp:txXfrm rot="10800000">
        <a:off x="1138983" y="2326568"/>
        <a:ext cx="17732" cy="17732"/>
      </dsp:txXfrm>
    </dsp:sp>
    <dsp:sp modelId="{31D5AD03-BA66-4E98-98CA-CCA9BF5E2696}">
      <dsp:nvSpPr>
        <dsp:cNvPr id="0" name=""/>
        <dsp:cNvSpPr/>
      </dsp:nvSpPr>
      <dsp:spPr>
        <a:xfrm>
          <a:off x="14020" y="1996589"/>
          <a:ext cx="973151" cy="973151"/>
        </a:xfrm>
        <a:prstGeom prst="ellipse">
          <a:avLst/>
        </a:prstGeom>
        <a:gradFill rotWithShape="0">
          <a:gsLst>
            <a:gs pos="0">
              <a:schemeClr val="accent5">
                <a:hueOff val="-8278230"/>
                <a:satOff val="33176"/>
                <a:lumOff val="7190"/>
                <a:alphaOff val="0"/>
                <a:tint val="50000"/>
                <a:satMod val="300000"/>
              </a:schemeClr>
            </a:gs>
            <a:gs pos="35000">
              <a:schemeClr val="accent5">
                <a:hueOff val="-8278230"/>
                <a:satOff val="33176"/>
                <a:lumOff val="7190"/>
                <a:alphaOff val="0"/>
                <a:tint val="37000"/>
                <a:satMod val="300000"/>
              </a:schemeClr>
            </a:gs>
            <a:gs pos="100000">
              <a:schemeClr val="accent5">
                <a:hueOff val="-8278230"/>
                <a:satOff val="33176"/>
                <a:lumOff val="719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en-GB" sz="500" b="1" u="sng" kern="1200" dirty="0" smtClean="0">
              <a:latin typeface="Arial" pitchFamily="34" charset="0"/>
              <a:cs typeface="Arial" pitchFamily="34" charset="0"/>
            </a:rPr>
            <a:t>Socially Sensitive Research</a:t>
          </a:r>
        </a:p>
        <a:p>
          <a:pPr lvl="0" algn="ctr" defTabSz="222250">
            <a:lnSpc>
              <a:spcPct val="90000"/>
            </a:lnSpc>
            <a:spcBef>
              <a:spcPct val="0"/>
            </a:spcBef>
            <a:spcAft>
              <a:spcPct val="35000"/>
            </a:spcAft>
          </a:pPr>
          <a:r>
            <a:rPr lang="en-GB" sz="500" kern="1200" dirty="0" smtClean="0">
              <a:latin typeface="Arial" pitchFamily="34" charset="0"/>
              <a:cs typeface="Arial" pitchFamily="34" charset="0"/>
            </a:rPr>
            <a:t>Deterministic explanations can lead to socially sensitive research as they suggest there is a clear cause for behaviour. This can lead to labelling and discrimination and may remove personal responsibility. </a:t>
          </a:r>
          <a:endParaRPr lang="en-GB" sz="500" kern="1200" dirty="0">
            <a:latin typeface="Arial" pitchFamily="34" charset="0"/>
            <a:cs typeface="Arial" pitchFamily="34" charset="0"/>
          </a:endParaRPr>
        </a:p>
      </dsp:txBody>
      <dsp:txXfrm>
        <a:off x="156535" y="2139104"/>
        <a:ext cx="688121" cy="688121"/>
      </dsp:txXfrm>
    </dsp:sp>
    <dsp:sp modelId="{BCD5F486-FE8C-4A9B-95D6-B854F667C757}">
      <dsp:nvSpPr>
        <dsp:cNvPr id="0" name=""/>
        <dsp:cNvSpPr/>
      </dsp:nvSpPr>
      <dsp:spPr>
        <a:xfrm rot="13114286">
          <a:off x="1123390" y="1641607"/>
          <a:ext cx="362646" cy="45520"/>
        </a:xfrm>
        <a:custGeom>
          <a:avLst/>
          <a:gdLst/>
          <a:ahLst/>
          <a:cxnLst/>
          <a:rect l="0" t="0" r="0" b="0"/>
          <a:pathLst>
            <a:path>
              <a:moveTo>
                <a:pt x="0" y="22760"/>
              </a:moveTo>
              <a:lnTo>
                <a:pt x="362646" y="227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solidFill>
            <a:latin typeface="Arial" pitchFamily="34" charset="0"/>
            <a:cs typeface="Arial" pitchFamily="34" charset="0"/>
          </a:endParaRPr>
        </a:p>
      </dsp:txBody>
      <dsp:txXfrm rot="10800000">
        <a:off x="1295647" y="1655301"/>
        <a:ext cx="18132" cy="18132"/>
      </dsp:txXfrm>
    </dsp:sp>
    <dsp:sp modelId="{11650CC5-19FF-46F4-9DF9-3EE0F63469DA}">
      <dsp:nvSpPr>
        <dsp:cNvPr id="0" name=""/>
        <dsp:cNvSpPr/>
      </dsp:nvSpPr>
      <dsp:spPr>
        <a:xfrm>
          <a:off x="295952" y="761363"/>
          <a:ext cx="973151" cy="973151"/>
        </a:xfrm>
        <a:prstGeom prst="ellipse">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en-GB" sz="500" b="1" u="sng" kern="1200" dirty="0" smtClean="0">
              <a:latin typeface="Arial" pitchFamily="34" charset="0"/>
              <a:cs typeface="Arial" pitchFamily="34" charset="0"/>
            </a:rPr>
            <a:t>Psych as a Science</a:t>
          </a:r>
        </a:p>
        <a:p>
          <a:pPr lvl="0" algn="ctr" defTabSz="222250">
            <a:lnSpc>
              <a:spcPct val="90000"/>
            </a:lnSpc>
            <a:spcBef>
              <a:spcPct val="0"/>
            </a:spcBef>
            <a:spcAft>
              <a:spcPct val="35000"/>
            </a:spcAft>
          </a:pPr>
          <a:r>
            <a:rPr lang="en-GB" sz="500" kern="1200" dirty="0" smtClean="0">
              <a:latin typeface="Arial" pitchFamily="34" charset="0"/>
              <a:cs typeface="Arial" pitchFamily="34" charset="0"/>
            </a:rPr>
            <a:t>Determinism aims to be scientific however it can never lead to perfect predictions due to the complexity of human behaviour and the difficulty isolating variables completely. Determinism does utilise many scientific methods compared to freewill.</a:t>
          </a:r>
          <a:endParaRPr lang="en-GB" sz="500" kern="1200" dirty="0">
            <a:latin typeface="Arial" pitchFamily="34" charset="0"/>
            <a:cs typeface="Arial" pitchFamily="34" charset="0"/>
          </a:endParaRPr>
        </a:p>
      </dsp:txBody>
      <dsp:txXfrm>
        <a:off x="438467" y="903878"/>
        <a:ext cx="688121" cy="688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94E80-42FB-415D-82B0-C7966220DD7D}">
      <dsp:nvSpPr>
        <dsp:cNvPr id="0" name=""/>
        <dsp:cNvSpPr/>
      </dsp:nvSpPr>
      <dsp:spPr>
        <a:xfrm>
          <a:off x="3456388" y="2469024"/>
          <a:ext cx="2267735" cy="2184110"/>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smtClean="0">
              <a:latin typeface="Arial" pitchFamily="34" charset="0"/>
              <a:cs typeface="Arial" pitchFamily="34" charset="0"/>
            </a:rPr>
            <a:t>Free Will / Determinism</a:t>
          </a:r>
          <a:endParaRPr lang="en-GB" sz="2100" kern="1200" dirty="0">
            <a:latin typeface="Arial" pitchFamily="34" charset="0"/>
            <a:cs typeface="Arial" pitchFamily="34" charset="0"/>
          </a:endParaRPr>
        </a:p>
      </dsp:txBody>
      <dsp:txXfrm>
        <a:off x="3788490" y="2788880"/>
        <a:ext cx="1603531" cy="1544398"/>
      </dsp:txXfrm>
    </dsp:sp>
    <dsp:sp modelId="{82818EF4-05E2-4ED4-864F-14478DDB369C}">
      <dsp:nvSpPr>
        <dsp:cNvPr id="0" name=""/>
        <dsp:cNvSpPr/>
      </dsp:nvSpPr>
      <dsp:spPr>
        <a:xfrm rot="16200000">
          <a:off x="4247476" y="2108798"/>
          <a:ext cx="685559" cy="34892"/>
        </a:xfrm>
        <a:custGeom>
          <a:avLst/>
          <a:gdLst/>
          <a:ahLst/>
          <a:cxnLst/>
          <a:rect l="0" t="0" r="0" b="0"/>
          <a:pathLst>
            <a:path>
              <a:moveTo>
                <a:pt x="0" y="17446"/>
              </a:moveTo>
              <a:lnTo>
                <a:pt x="685559"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solidFill>
            <a:latin typeface="Arial" pitchFamily="34" charset="0"/>
            <a:cs typeface="Arial" pitchFamily="34" charset="0"/>
          </a:endParaRPr>
        </a:p>
      </dsp:txBody>
      <dsp:txXfrm>
        <a:off x="4573117" y="2109105"/>
        <a:ext cx="34277" cy="34277"/>
      </dsp:txXfrm>
    </dsp:sp>
    <dsp:sp modelId="{CCA18729-55F2-4223-855F-A1A4F35EF7A0}">
      <dsp:nvSpPr>
        <dsp:cNvPr id="0" name=""/>
        <dsp:cNvSpPr/>
      </dsp:nvSpPr>
      <dsp:spPr>
        <a:xfrm>
          <a:off x="3700445" y="3843"/>
          <a:ext cx="1779620" cy="1779620"/>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Nature / nurture</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Determinism can be linked to nature because both focus on establishing cause and effect, particularly when investigating genetics. Nurture also tends to be deterministic as behaviourist research believes that factors in the environment can be isolated and understood to be directly causing behaviour.</a:t>
          </a:r>
          <a:endParaRPr lang="en-GB" sz="700" kern="1200" dirty="0">
            <a:latin typeface="Arial" pitchFamily="34" charset="0"/>
            <a:cs typeface="Arial" pitchFamily="34" charset="0"/>
          </a:endParaRPr>
        </a:p>
      </dsp:txBody>
      <dsp:txXfrm>
        <a:off x="3961064" y="264462"/>
        <a:ext cx="1258382" cy="1258382"/>
      </dsp:txXfrm>
    </dsp:sp>
    <dsp:sp modelId="{FB1D175B-0D78-46B3-9298-5CB73ABBC2B4}">
      <dsp:nvSpPr>
        <dsp:cNvPr id="0" name=""/>
        <dsp:cNvSpPr/>
      </dsp:nvSpPr>
      <dsp:spPr>
        <a:xfrm rot="19285714">
          <a:off x="5391543" y="2641236"/>
          <a:ext cx="660565" cy="34892"/>
        </a:xfrm>
        <a:custGeom>
          <a:avLst/>
          <a:gdLst/>
          <a:ahLst/>
          <a:cxnLst/>
          <a:rect l="0" t="0" r="0" b="0"/>
          <a:pathLst>
            <a:path>
              <a:moveTo>
                <a:pt x="0" y="17446"/>
              </a:moveTo>
              <a:lnTo>
                <a:pt x="660565"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solidFill>
            <a:latin typeface="Arial" pitchFamily="34" charset="0"/>
            <a:cs typeface="Arial" pitchFamily="34" charset="0"/>
          </a:endParaRPr>
        </a:p>
      </dsp:txBody>
      <dsp:txXfrm>
        <a:off x="5705311" y="2642168"/>
        <a:ext cx="33028" cy="33028"/>
      </dsp:txXfrm>
    </dsp:sp>
    <dsp:sp modelId="{AEBBAD09-31EC-4E53-8FBF-E80E53358BED}">
      <dsp:nvSpPr>
        <dsp:cNvPr id="0" name=""/>
        <dsp:cNvSpPr/>
      </dsp:nvSpPr>
      <dsp:spPr>
        <a:xfrm>
          <a:off x="5785922" y="1008156"/>
          <a:ext cx="1779620" cy="1779620"/>
        </a:xfrm>
        <a:prstGeom prst="ellipse">
          <a:avLst/>
        </a:prstGeom>
        <a:gradFill rotWithShape="0">
          <a:gsLst>
            <a:gs pos="0">
              <a:schemeClr val="accent5">
                <a:hueOff val="-1655646"/>
                <a:satOff val="6635"/>
                <a:lumOff val="1438"/>
                <a:alphaOff val="0"/>
                <a:tint val="50000"/>
                <a:satMod val="300000"/>
              </a:schemeClr>
            </a:gs>
            <a:gs pos="35000">
              <a:schemeClr val="accent5">
                <a:hueOff val="-1655646"/>
                <a:satOff val="6635"/>
                <a:lumOff val="1438"/>
                <a:alphaOff val="0"/>
                <a:tint val="37000"/>
                <a:satMod val="300000"/>
              </a:schemeClr>
            </a:gs>
            <a:gs pos="100000">
              <a:schemeClr val="accent5">
                <a:hueOff val="-1655646"/>
                <a:satOff val="6635"/>
                <a:lumOff val="143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Individual / Situational Explanations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Determinism is similar to situational explanations that focus on specific factors which cause behaviour, which are predictable. Individual explanations tend to favour explanations that include freewill and are less predictable. </a:t>
          </a:r>
          <a:endParaRPr lang="en-GB" sz="700" kern="1200" dirty="0">
            <a:latin typeface="Arial" pitchFamily="34" charset="0"/>
            <a:cs typeface="Arial" pitchFamily="34" charset="0"/>
          </a:endParaRPr>
        </a:p>
      </dsp:txBody>
      <dsp:txXfrm>
        <a:off x="6046541" y="1268775"/>
        <a:ext cx="1258382" cy="1258382"/>
      </dsp:txXfrm>
    </dsp:sp>
    <dsp:sp modelId="{A339184A-5DE7-4382-9958-FB3B998588C4}">
      <dsp:nvSpPr>
        <dsp:cNvPr id="0" name=""/>
        <dsp:cNvSpPr/>
      </dsp:nvSpPr>
      <dsp:spPr>
        <a:xfrm rot="771429">
          <a:off x="5685468" y="3867323"/>
          <a:ext cx="645931" cy="34892"/>
        </a:xfrm>
        <a:custGeom>
          <a:avLst/>
          <a:gdLst/>
          <a:ahLst/>
          <a:cxnLst/>
          <a:rect l="0" t="0" r="0" b="0"/>
          <a:pathLst>
            <a:path>
              <a:moveTo>
                <a:pt x="0" y="17446"/>
              </a:moveTo>
              <a:lnTo>
                <a:pt x="64593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solidFill>
            <a:latin typeface="Arial" pitchFamily="34" charset="0"/>
            <a:cs typeface="Arial" pitchFamily="34" charset="0"/>
          </a:endParaRPr>
        </a:p>
      </dsp:txBody>
      <dsp:txXfrm>
        <a:off x="5992285" y="3868621"/>
        <a:ext cx="32296" cy="32296"/>
      </dsp:txXfrm>
    </dsp:sp>
    <dsp:sp modelId="{CEF8C765-3BA1-4F64-877F-3BC58FC159A5}">
      <dsp:nvSpPr>
        <dsp:cNvPr id="0" name=""/>
        <dsp:cNvSpPr/>
      </dsp:nvSpPr>
      <dsp:spPr>
        <a:xfrm>
          <a:off x="6300993" y="3264827"/>
          <a:ext cx="1779620" cy="1779620"/>
        </a:xfrm>
        <a:prstGeom prst="ellipse">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Reductionism / Holism</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Determinism and reductionism have similar assumptions about behaviour being predictable and using a scientific approach to explain human behaviour. </a:t>
          </a:r>
          <a:endParaRPr lang="en-GB" sz="700" kern="1200" dirty="0">
            <a:latin typeface="Arial" pitchFamily="34" charset="0"/>
            <a:cs typeface="Arial" pitchFamily="34" charset="0"/>
          </a:endParaRPr>
        </a:p>
      </dsp:txBody>
      <dsp:txXfrm>
        <a:off x="6561612" y="3525446"/>
        <a:ext cx="1258382" cy="1258382"/>
      </dsp:txXfrm>
    </dsp:sp>
    <dsp:sp modelId="{8E259DD7-C02C-4B0F-8C02-F8FD85AB9770}">
      <dsp:nvSpPr>
        <dsp:cNvPr id="0" name=""/>
        <dsp:cNvSpPr/>
      </dsp:nvSpPr>
      <dsp:spPr>
        <a:xfrm rot="3857143">
          <a:off x="4875417" y="4839761"/>
          <a:ext cx="678041" cy="34892"/>
        </a:xfrm>
        <a:custGeom>
          <a:avLst/>
          <a:gdLst/>
          <a:ahLst/>
          <a:cxnLst/>
          <a:rect l="0" t="0" r="0" b="0"/>
          <a:pathLst>
            <a:path>
              <a:moveTo>
                <a:pt x="0" y="17446"/>
              </a:moveTo>
              <a:lnTo>
                <a:pt x="67804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solidFill>
            <a:latin typeface="Arial" pitchFamily="34" charset="0"/>
            <a:cs typeface="Arial" pitchFamily="34" charset="0"/>
          </a:endParaRPr>
        </a:p>
      </dsp:txBody>
      <dsp:txXfrm>
        <a:off x="5197487" y="4840257"/>
        <a:ext cx="33902" cy="33902"/>
      </dsp:txXfrm>
    </dsp:sp>
    <dsp:sp modelId="{825E5E2C-9C88-47E5-9A60-1B2782A203E1}">
      <dsp:nvSpPr>
        <dsp:cNvPr id="0" name=""/>
        <dsp:cNvSpPr/>
      </dsp:nvSpPr>
      <dsp:spPr>
        <a:xfrm>
          <a:off x="4857798" y="5074536"/>
          <a:ext cx="1779620" cy="1779620"/>
        </a:xfrm>
        <a:prstGeom prst="ellipse">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Usefulness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Determinism is very useful when trying to develop treatments; but biological treatments may lack effectiveness in the long-term as behaviours return. Freewill is useful for developing therapies whereas determinism helps the development of very measurable treatments</a:t>
          </a:r>
          <a:endParaRPr lang="en-GB" sz="700" kern="1200" dirty="0">
            <a:latin typeface="Arial" pitchFamily="34" charset="0"/>
            <a:cs typeface="Arial" pitchFamily="34" charset="0"/>
          </a:endParaRPr>
        </a:p>
      </dsp:txBody>
      <dsp:txXfrm>
        <a:off x="5118417" y="5335155"/>
        <a:ext cx="1258382" cy="1258382"/>
      </dsp:txXfrm>
    </dsp:sp>
    <dsp:sp modelId="{2E3C42CF-7B4B-49DA-9E0F-1E748B3A0F9C}">
      <dsp:nvSpPr>
        <dsp:cNvPr id="0" name=""/>
        <dsp:cNvSpPr/>
      </dsp:nvSpPr>
      <dsp:spPr>
        <a:xfrm rot="6942857">
          <a:off x="3627052" y="4839761"/>
          <a:ext cx="678041" cy="34892"/>
        </a:xfrm>
        <a:custGeom>
          <a:avLst/>
          <a:gdLst/>
          <a:ahLst/>
          <a:cxnLst/>
          <a:rect l="0" t="0" r="0" b="0"/>
          <a:pathLst>
            <a:path>
              <a:moveTo>
                <a:pt x="0" y="17446"/>
              </a:moveTo>
              <a:lnTo>
                <a:pt x="67804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solidFill>
            <a:latin typeface="Arial" pitchFamily="34" charset="0"/>
            <a:cs typeface="Arial" pitchFamily="34" charset="0"/>
          </a:endParaRPr>
        </a:p>
      </dsp:txBody>
      <dsp:txXfrm rot="10800000">
        <a:off x="3949122" y="4840257"/>
        <a:ext cx="33902" cy="33902"/>
      </dsp:txXfrm>
    </dsp:sp>
    <dsp:sp modelId="{661EF0B0-BCFF-4614-B881-2D51C94A42B5}">
      <dsp:nvSpPr>
        <dsp:cNvPr id="0" name=""/>
        <dsp:cNvSpPr/>
      </dsp:nvSpPr>
      <dsp:spPr>
        <a:xfrm>
          <a:off x="2543093" y="5074536"/>
          <a:ext cx="1779620" cy="1779620"/>
        </a:xfrm>
        <a:prstGeom prst="ellipse">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Ethics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Determinism has the danger of causing psychological harm due to the implications research may have such as genetic causes of behaviour or poor upbringing</a:t>
          </a:r>
          <a:endParaRPr lang="en-GB" sz="700" kern="1200" dirty="0">
            <a:latin typeface="Arial" pitchFamily="34" charset="0"/>
            <a:cs typeface="Arial" pitchFamily="34" charset="0"/>
          </a:endParaRPr>
        </a:p>
      </dsp:txBody>
      <dsp:txXfrm>
        <a:off x="2803712" y="5335155"/>
        <a:ext cx="1258382" cy="1258382"/>
      </dsp:txXfrm>
    </dsp:sp>
    <dsp:sp modelId="{7CE50340-22EE-4453-A9EE-BE3D467B9165}">
      <dsp:nvSpPr>
        <dsp:cNvPr id="0" name=""/>
        <dsp:cNvSpPr/>
      </dsp:nvSpPr>
      <dsp:spPr>
        <a:xfrm rot="10028571">
          <a:off x="2849112" y="3867323"/>
          <a:ext cx="645931" cy="34892"/>
        </a:xfrm>
        <a:custGeom>
          <a:avLst/>
          <a:gdLst/>
          <a:ahLst/>
          <a:cxnLst/>
          <a:rect l="0" t="0" r="0" b="0"/>
          <a:pathLst>
            <a:path>
              <a:moveTo>
                <a:pt x="0" y="17446"/>
              </a:moveTo>
              <a:lnTo>
                <a:pt x="64593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solidFill>
            <a:latin typeface="Arial" pitchFamily="34" charset="0"/>
            <a:cs typeface="Arial" pitchFamily="34" charset="0"/>
          </a:endParaRPr>
        </a:p>
      </dsp:txBody>
      <dsp:txXfrm rot="10800000">
        <a:off x="3155929" y="3868621"/>
        <a:ext cx="32296" cy="32296"/>
      </dsp:txXfrm>
    </dsp:sp>
    <dsp:sp modelId="{31D5AD03-BA66-4E98-98CA-CCA9BF5E2696}">
      <dsp:nvSpPr>
        <dsp:cNvPr id="0" name=""/>
        <dsp:cNvSpPr/>
      </dsp:nvSpPr>
      <dsp:spPr>
        <a:xfrm>
          <a:off x="1099898" y="3264827"/>
          <a:ext cx="1779620" cy="1779620"/>
        </a:xfrm>
        <a:prstGeom prst="ellipse">
          <a:avLst/>
        </a:prstGeom>
        <a:gradFill rotWithShape="0">
          <a:gsLst>
            <a:gs pos="0">
              <a:schemeClr val="accent5">
                <a:hueOff val="-8278230"/>
                <a:satOff val="33176"/>
                <a:lumOff val="7190"/>
                <a:alphaOff val="0"/>
                <a:tint val="50000"/>
                <a:satMod val="300000"/>
              </a:schemeClr>
            </a:gs>
            <a:gs pos="35000">
              <a:schemeClr val="accent5">
                <a:hueOff val="-8278230"/>
                <a:satOff val="33176"/>
                <a:lumOff val="7190"/>
                <a:alphaOff val="0"/>
                <a:tint val="37000"/>
                <a:satMod val="300000"/>
              </a:schemeClr>
            </a:gs>
            <a:gs pos="100000">
              <a:schemeClr val="accent5">
                <a:hueOff val="-8278230"/>
                <a:satOff val="33176"/>
                <a:lumOff val="719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Socially Sensitive Research</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Deterministic explanations can lead to socially sensitive research as they suggest there is a clear cause for behaviour. This can lead to labelling and discrimination and may remove personal responsibility. </a:t>
          </a:r>
          <a:endParaRPr lang="en-GB" sz="700" kern="1200" dirty="0">
            <a:latin typeface="Arial" pitchFamily="34" charset="0"/>
            <a:cs typeface="Arial" pitchFamily="34" charset="0"/>
          </a:endParaRPr>
        </a:p>
      </dsp:txBody>
      <dsp:txXfrm>
        <a:off x="1360517" y="3525446"/>
        <a:ext cx="1258382" cy="1258382"/>
      </dsp:txXfrm>
    </dsp:sp>
    <dsp:sp modelId="{BCD5F486-FE8C-4A9B-95D6-B854F667C757}">
      <dsp:nvSpPr>
        <dsp:cNvPr id="0" name=""/>
        <dsp:cNvSpPr/>
      </dsp:nvSpPr>
      <dsp:spPr>
        <a:xfrm rot="13114286">
          <a:off x="3128403" y="2641236"/>
          <a:ext cx="660565" cy="34892"/>
        </a:xfrm>
        <a:custGeom>
          <a:avLst/>
          <a:gdLst/>
          <a:ahLst/>
          <a:cxnLst/>
          <a:rect l="0" t="0" r="0" b="0"/>
          <a:pathLst>
            <a:path>
              <a:moveTo>
                <a:pt x="0" y="17446"/>
              </a:moveTo>
              <a:lnTo>
                <a:pt x="660565"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solidFill>
            <a:latin typeface="Arial" pitchFamily="34" charset="0"/>
            <a:cs typeface="Arial" pitchFamily="34" charset="0"/>
          </a:endParaRPr>
        </a:p>
      </dsp:txBody>
      <dsp:txXfrm rot="10800000">
        <a:off x="3442171" y="2642168"/>
        <a:ext cx="33028" cy="33028"/>
      </dsp:txXfrm>
    </dsp:sp>
    <dsp:sp modelId="{11650CC5-19FF-46F4-9DF9-3EE0F63469DA}">
      <dsp:nvSpPr>
        <dsp:cNvPr id="0" name=""/>
        <dsp:cNvSpPr/>
      </dsp:nvSpPr>
      <dsp:spPr>
        <a:xfrm>
          <a:off x="1614968" y="1008156"/>
          <a:ext cx="1779620" cy="1779620"/>
        </a:xfrm>
        <a:prstGeom prst="ellipse">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Psych as a Science</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Determinism aims to be scientific however it can never lead to perfect predictions due to the complexity of human behaviour and the difficulty isolating variables completely. Determinism does utilise many scientific methods compared to freewill.</a:t>
          </a:r>
          <a:endParaRPr lang="en-GB" sz="700" kern="1200" dirty="0">
            <a:latin typeface="Arial" pitchFamily="34" charset="0"/>
            <a:cs typeface="Arial" pitchFamily="34" charset="0"/>
          </a:endParaRPr>
        </a:p>
      </dsp:txBody>
      <dsp:txXfrm>
        <a:off x="1875587" y="1268775"/>
        <a:ext cx="1258382" cy="12583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94E80-42FB-415D-82B0-C7966220DD7D}">
      <dsp:nvSpPr>
        <dsp:cNvPr id="0" name=""/>
        <dsp:cNvSpPr/>
      </dsp:nvSpPr>
      <dsp:spPr>
        <a:xfrm>
          <a:off x="3456388" y="2469024"/>
          <a:ext cx="2267735" cy="2184110"/>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latin typeface="Arial" pitchFamily="34" charset="0"/>
              <a:cs typeface="Arial" pitchFamily="34" charset="0"/>
            </a:rPr>
            <a:t>Usefulness of research</a:t>
          </a:r>
          <a:endParaRPr lang="en-GB" sz="2400" kern="1200" dirty="0">
            <a:latin typeface="Arial" pitchFamily="34" charset="0"/>
            <a:cs typeface="Arial" pitchFamily="34" charset="0"/>
          </a:endParaRPr>
        </a:p>
      </dsp:txBody>
      <dsp:txXfrm>
        <a:off x="3788490" y="2788880"/>
        <a:ext cx="1603531" cy="1544398"/>
      </dsp:txXfrm>
    </dsp:sp>
    <dsp:sp modelId="{3E91A1E8-C865-4EA7-B3D0-2AEFC2091410}">
      <dsp:nvSpPr>
        <dsp:cNvPr id="0" name=""/>
        <dsp:cNvSpPr/>
      </dsp:nvSpPr>
      <dsp:spPr>
        <a:xfrm rot="16200000">
          <a:off x="4247476" y="2108798"/>
          <a:ext cx="685559" cy="34892"/>
        </a:xfrm>
        <a:custGeom>
          <a:avLst/>
          <a:gdLst/>
          <a:ahLst/>
          <a:cxnLst/>
          <a:rect l="0" t="0" r="0" b="0"/>
          <a:pathLst>
            <a:path>
              <a:moveTo>
                <a:pt x="0" y="17446"/>
              </a:moveTo>
              <a:lnTo>
                <a:pt x="685559"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4573117" y="2109105"/>
        <a:ext cx="34277" cy="34277"/>
      </dsp:txXfrm>
    </dsp:sp>
    <dsp:sp modelId="{EC8486D5-1782-4C01-866B-88CD64D946B3}">
      <dsp:nvSpPr>
        <dsp:cNvPr id="0" name=""/>
        <dsp:cNvSpPr/>
      </dsp:nvSpPr>
      <dsp:spPr>
        <a:xfrm>
          <a:off x="3700445" y="3843"/>
          <a:ext cx="1779620" cy="1779620"/>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Free Will / Determinism</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Determinism is very useful when trying to develop treatments; but biological treatments may lack effectiveness in the long-term as behaviours return. Freewill is useful for developing therapies whereas determinism helps the development of very measurable treatments. 	</a:t>
          </a:r>
          <a:endParaRPr lang="en-GB" sz="700" kern="1200" dirty="0">
            <a:latin typeface="Arial" pitchFamily="34" charset="0"/>
            <a:cs typeface="Arial" pitchFamily="34" charset="0"/>
          </a:endParaRPr>
        </a:p>
      </dsp:txBody>
      <dsp:txXfrm>
        <a:off x="3961064" y="264462"/>
        <a:ext cx="1258382" cy="1258382"/>
      </dsp:txXfrm>
    </dsp:sp>
    <dsp:sp modelId="{5A22D2FF-95A0-4D7C-905B-356083146825}">
      <dsp:nvSpPr>
        <dsp:cNvPr id="0" name=""/>
        <dsp:cNvSpPr/>
      </dsp:nvSpPr>
      <dsp:spPr>
        <a:xfrm rot="19285714">
          <a:off x="5391543" y="2641236"/>
          <a:ext cx="660565" cy="34892"/>
        </a:xfrm>
        <a:custGeom>
          <a:avLst/>
          <a:gdLst/>
          <a:ahLst/>
          <a:cxnLst/>
          <a:rect l="0" t="0" r="0" b="0"/>
          <a:pathLst>
            <a:path>
              <a:moveTo>
                <a:pt x="0" y="17446"/>
              </a:moveTo>
              <a:lnTo>
                <a:pt x="660565"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705311" y="2642168"/>
        <a:ext cx="33028" cy="33028"/>
      </dsp:txXfrm>
    </dsp:sp>
    <dsp:sp modelId="{732B33D6-C9B3-4A3B-AF77-C4F21C51077D}">
      <dsp:nvSpPr>
        <dsp:cNvPr id="0" name=""/>
        <dsp:cNvSpPr/>
      </dsp:nvSpPr>
      <dsp:spPr>
        <a:xfrm>
          <a:off x="5785922" y="1008156"/>
          <a:ext cx="1779620" cy="1779620"/>
        </a:xfrm>
        <a:prstGeom prst="ellipse">
          <a:avLst/>
        </a:prstGeom>
        <a:gradFill rotWithShape="0">
          <a:gsLst>
            <a:gs pos="0">
              <a:schemeClr val="accent5">
                <a:hueOff val="-1655646"/>
                <a:satOff val="6635"/>
                <a:lumOff val="1438"/>
                <a:alphaOff val="0"/>
                <a:tint val="50000"/>
                <a:satMod val="300000"/>
              </a:schemeClr>
            </a:gs>
            <a:gs pos="35000">
              <a:schemeClr val="accent5">
                <a:hueOff val="-1655646"/>
                <a:satOff val="6635"/>
                <a:lumOff val="1438"/>
                <a:alphaOff val="0"/>
                <a:tint val="37000"/>
                <a:satMod val="300000"/>
              </a:schemeClr>
            </a:gs>
            <a:gs pos="100000">
              <a:schemeClr val="accent5">
                <a:hueOff val="-1655646"/>
                <a:satOff val="6635"/>
                <a:lumOff val="143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Nature/nurture</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Taking the nature view is useful as it allows for nomothetic treatments to be designed. Taking the nurture view is useful in generating treatments which can be used by parents and schools.	</a:t>
          </a:r>
          <a:endParaRPr lang="en-GB" sz="700" kern="1200" dirty="0">
            <a:latin typeface="Arial" pitchFamily="34" charset="0"/>
            <a:cs typeface="Arial" pitchFamily="34" charset="0"/>
          </a:endParaRPr>
        </a:p>
      </dsp:txBody>
      <dsp:txXfrm>
        <a:off x="6046541" y="1268775"/>
        <a:ext cx="1258382" cy="1258382"/>
      </dsp:txXfrm>
    </dsp:sp>
    <dsp:sp modelId="{EBA6D773-C051-4D05-9846-51A9CC59C445}">
      <dsp:nvSpPr>
        <dsp:cNvPr id="0" name=""/>
        <dsp:cNvSpPr/>
      </dsp:nvSpPr>
      <dsp:spPr>
        <a:xfrm rot="771429">
          <a:off x="5685468" y="3867323"/>
          <a:ext cx="645931" cy="34892"/>
        </a:xfrm>
        <a:custGeom>
          <a:avLst/>
          <a:gdLst/>
          <a:ahLst/>
          <a:cxnLst/>
          <a:rect l="0" t="0" r="0" b="0"/>
          <a:pathLst>
            <a:path>
              <a:moveTo>
                <a:pt x="0" y="17446"/>
              </a:moveTo>
              <a:lnTo>
                <a:pt x="64593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992285" y="3868621"/>
        <a:ext cx="32296" cy="32296"/>
      </dsp:txXfrm>
    </dsp:sp>
    <dsp:sp modelId="{687EBA9A-7775-4433-83D6-196DC984D0FF}">
      <dsp:nvSpPr>
        <dsp:cNvPr id="0" name=""/>
        <dsp:cNvSpPr/>
      </dsp:nvSpPr>
      <dsp:spPr>
        <a:xfrm>
          <a:off x="6300993" y="3264827"/>
          <a:ext cx="1779620" cy="1779620"/>
        </a:xfrm>
        <a:prstGeom prst="ellipse">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Reductionism/ Holism</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Being reductionist is very useful when trying to develop treatments; but biological treatments may lack effectiveness in the long-term as behaviours return. Being holistic is useful for developing therapies that will work for individuals whereas reductionism helps the development of very measurable treatments	</a:t>
          </a:r>
          <a:endParaRPr lang="en-GB" sz="700" kern="1200" dirty="0">
            <a:latin typeface="Arial" pitchFamily="34" charset="0"/>
            <a:cs typeface="Arial" pitchFamily="34" charset="0"/>
          </a:endParaRPr>
        </a:p>
      </dsp:txBody>
      <dsp:txXfrm>
        <a:off x="6561612" y="3525446"/>
        <a:ext cx="1258382" cy="1258382"/>
      </dsp:txXfrm>
    </dsp:sp>
    <dsp:sp modelId="{4E8E5BAB-1BFF-407F-AC20-59F648221148}">
      <dsp:nvSpPr>
        <dsp:cNvPr id="0" name=""/>
        <dsp:cNvSpPr/>
      </dsp:nvSpPr>
      <dsp:spPr>
        <a:xfrm rot="3857143">
          <a:off x="4875417" y="4839761"/>
          <a:ext cx="678041" cy="34892"/>
        </a:xfrm>
        <a:custGeom>
          <a:avLst/>
          <a:gdLst/>
          <a:ahLst/>
          <a:cxnLst/>
          <a:rect l="0" t="0" r="0" b="0"/>
          <a:pathLst>
            <a:path>
              <a:moveTo>
                <a:pt x="0" y="17446"/>
              </a:moveTo>
              <a:lnTo>
                <a:pt x="67804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197487" y="4840257"/>
        <a:ext cx="33902" cy="33902"/>
      </dsp:txXfrm>
    </dsp:sp>
    <dsp:sp modelId="{2FDB83AA-9C17-41A8-BA8C-F8A23DCADE49}">
      <dsp:nvSpPr>
        <dsp:cNvPr id="0" name=""/>
        <dsp:cNvSpPr/>
      </dsp:nvSpPr>
      <dsp:spPr>
        <a:xfrm>
          <a:off x="4857798" y="5074536"/>
          <a:ext cx="1779620" cy="1779620"/>
        </a:xfrm>
        <a:prstGeom prst="ellipse">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Individual/ situational explanations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By understanding individual factors that determine behaviour researchers can develop real life applications such as CBT therapy that focuses on changing factors such as faulty cognitions. 	</a:t>
          </a:r>
          <a:endParaRPr lang="en-GB" sz="700" kern="1200" dirty="0">
            <a:latin typeface="Arial" pitchFamily="34" charset="0"/>
            <a:cs typeface="Arial" pitchFamily="34" charset="0"/>
          </a:endParaRPr>
        </a:p>
      </dsp:txBody>
      <dsp:txXfrm>
        <a:off x="5118417" y="5335155"/>
        <a:ext cx="1258382" cy="1258382"/>
      </dsp:txXfrm>
    </dsp:sp>
    <dsp:sp modelId="{735DD5FD-D818-46EA-B585-CA8009C91854}">
      <dsp:nvSpPr>
        <dsp:cNvPr id="0" name=""/>
        <dsp:cNvSpPr/>
      </dsp:nvSpPr>
      <dsp:spPr>
        <a:xfrm rot="6942857">
          <a:off x="3627052" y="4839761"/>
          <a:ext cx="678041" cy="34892"/>
        </a:xfrm>
        <a:custGeom>
          <a:avLst/>
          <a:gdLst/>
          <a:ahLst/>
          <a:cxnLst/>
          <a:rect l="0" t="0" r="0" b="0"/>
          <a:pathLst>
            <a:path>
              <a:moveTo>
                <a:pt x="0" y="17446"/>
              </a:moveTo>
              <a:lnTo>
                <a:pt x="67804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949122" y="4840257"/>
        <a:ext cx="33902" cy="33902"/>
      </dsp:txXfrm>
    </dsp:sp>
    <dsp:sp modelId="{EDB39A37-6C97-47A2-B6F1-FB5F02405F15}">
      <dsp:nvSpPr>
        <dsp:cNvPr id="0" name=""/>
        <dsp:cNvSpPr/>
      </dsp:nvSpPr>
      <dsp:spPr>
        <a:xfrm>
          <a:off x="2543093" y="5074536"/>
          <a:ext cx="1779620" cy="1779620"/>
        </a:xfrm>
        <a:prstGeom prst="ellipse">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Socially sensitive research </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Often socially sensitive research has useful applications but the validity of research can be questioned</a:t>
          </a:r>
          <a:endParaRPr lang="en-GB" sz="700" kern="1200" dirty="0">
            <a:latin typeface="Arial" pitchFamily="34" charset="0"/>
            <a:cs typeface="Arial" pitchFamily="34" charset="0"/>
          </a:endParaRPr>
        </a:p>
      </dsp:txBody>
      <dsp:txXfrm>
        <a:off x="2803712" y="5335155"/>
        <a:ext cx="1258382" cy="1258382"/>
      </dsp:txXfrm>
    </dsp:sp>
    <dsp:sp modelId="{0FABCCB1-32E4-4EE7-BE28-222010CC24AC}">
      <dsp:nvSpPr>
        <dsp:cNvPr id="0" name=""/>
        <dsp:cNvSpPr/>
      </dsp:nvSpPr>
      <dsp:spPr>
        <a:xfrm rot="10028571">
          <a:off x="2849112" y="3867323"/>
          <a:ext cx="645931" cy="34892"/>
        </a:xfrm>
        <a:custGeom>
          <a:avLst/>
          <a:gdLst/>
          <a:ahLst/>
          <a:cxnLst/>
          <a:rect l="0" t="0" r="0" b="0"/>
          <a:pathLst>
            <a:path>
              <a:moveTo>
                <a:pt x="0" y="17446"/>
              </a:moveTo>
              <a:lnTo>
                <a:pt x="64593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155929" y="3868621"/>
        <a:ext cx="32296" cy="32296"/>
      </dsp:txXfrm>
    </dsp:sp>
    <dsp:sp modelId="{C90C8A12-F827-4D48-B76C-BE7DC1D993CB}">
      <dsp:nvSpPr>
        <dsp:cNvPr id="0" name=""/>
        <dsp:cNvSpPr/>
      </dsp:nvSpPr>
      <dsp:spPr>
        <a:xfrm>
          <a:off x="1099898" y="3264827"/>
          <a:ext cx="1779620" cy="1779620"/>
        </a:xfrm>
        <a:prstGeom prst="ellipse">
          <a:avLst/>
        </a:prstGeom>
        <a:gradFill rotWithShape="0">
          <a:gsLst>
            <a:gs pos="0">
              <a:schemeClr val="accent5">
                <a:hueOff val="-8278230"/>
                <a:satOff val="33176"/>
                <a:lumOff val="7190"/>
                <a:alphaOff val="0"/>
                <a:tint val="50000"/>
                <a:satMod val="300000"/>
              </a:schemeClr>
            </a:gs>
            <a:gs pos="35000">
              <a:schemeClr val="accent5">
                <a:hueOff val="-8278230"/>
                <a:satOff val="33176"/>
                <a:lumOff val="7190"/>
                <a:alphaOff val="0"/>
                <a:tint val="37000"/>
                <a:satMod val="300000"/>
              </a:schemeClr>
            </a:gs>
            <a:gs pos="100000">
              <a:schemeClr val="accent5">
                <a:hueOff val="-8278230"/>
                <a:satOff val="33176"/>
                <a:lumOff val="719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Ethics </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One way to assess whether a study is ethically acceptable is to do a cost (in terms of psychological harm) and benefit (potential usefulness of the research) analysis.</a:t>
          </a:r>
          <a:endParaRPr lang="en-GB" sz="700" kern="1200" dirty="0">
            <a:latin typeface="Arial" pitchFamily="34" charset="0"/>
            <a:cs typeface="Arial" pitchFamily="34" charset="0"/>
          </a:endParaRPr>
        </a:p>
      </dsp:txBody>
      <dsp:txXfrm>
        <a:off x="1360517" y="3525446"/>
        <a:ext cx="1258382" cy="1258382"/>
      </dsp:txXfrm>
    </dsp:sp>
    <dsp:sp modelId="{21461AD5-F9FE-4C57-B3A1-D5AB4FD2B134}">
      <dsp:nvSpPr>
        <dsp:cNvPr id="0" name=""/>
        <dsp:cNvSpPr/>
      </dsp:nvSpPr>
      <dsp:spPr>
        <a:xfrm rot="13114286">
          <a:off x="3128403" y="2641236"/>
          <a:ext cx="660565" cy="34892"/>
        </a:xfrm>
        <a:custGeom>
          <a:avLst/>
          <a:gdLst/>
          <a:ahLst/>
          <a:cxnLst/>
          <a:rect l="0" t="0" r="0" b="0"/>
          <a:pathLst>
            <a:path>
              <a:moveTo>
                <a:pt x="0" y="17446"/>
              </a:moveTo>
              <a:lnTo>
                <a:pt x="660565"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442171" y="2642168"/>
        <a:ext cx="33028" cy="33028"/>
      </dsp:txXfrm>
    </dsp:sp>
    <dsp:sp modelId="{7A28C5FB-0A58-48BA-9BCB-1F5C23A756ED}">
      <dsp:nvSpPr>
        <dsp:cNvPr id="0" name=""/>
        <dsp:cNvSpPr/>
      </dsp:nvSpPr>
      <dsp:spPr>
        <a:xfrm>
          <a:off x="1614968" y="1008156"/>
          <a:ext cx="1779620" cy="1779620"/>
        </a:xfrm>
        <a:prstGeom prst="ellipse">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Psych as a Science</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Being scientific gives provable evidence, which can be trusted and relied on. This makes it useful to offer new treatments which people are more likely to follow.</a:t>
          </a:r>
          <a:endParaRPr lang="en-GB" sz="700" kern="1200" dirty="0">
            <a:latin typeface="Arial" pitchFamily="34" charset="0"/>
            <a:cs typeface="Arial" pitchFamily="34" charset="0"/>
          </a:endParaRPr>
        </a:p>
      </dsp:txBody>
      <dsp:txXfrm>
        <a:off x="1875587" y="1268775"/>
        <a:ext cx="1258382" cy="12583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94E80-42FB-415D-82B0-C7966220DD7D}">
      <dsp:nvSpPr>
        <dsp:cNvPr id="0" name=""/>
        <dsp:cNvSpPr/>
      </dsp:nvSpPr>
      <dsp:spPr>
        <a:xfrm>
          <a:off x="3203851" y="2325008"/>
          <a:ext cx="2772809" cy="2472142"/>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en-GB" sz="4100" kern="1200" dirty="0" smtClean="0">
              <a:latin typeface="Arial" pitchFamily="34" charset="0"/>
              <a:cs typeface="Arial" pitchFamily="34" charset="0"/>
            </a:rPr>
            <a:t>Nature / nurture</a:t>
          </a:r>
          <a:endParaRPr lang="en-GB" sz="4100" kern="1200" dirty="0">
            <a:latin typeface="Arial" pitchFamily="34" charset="0"/>
            <a:cs typeface="Arial" pitchFamily="34" charset="0"/>
          </a:endParaRPr>
        </a:p>
      </dsp:txBody>
      <dsp:txXfrm>
        <a:off x="3609919" y="2687045"/>
        <a:ext cx="1960673" cy="1748068"/>
      </dsp:txXfrm>
    </dsp:sp>
    <dsp:sp modelId="{D3F73194-C5EE-4F7B-8D9E-D659356B2D62}">
      <dsp:nvSpPr>
        <dsp:cNvPr id="0" name=""/>
        <dsp:cNvSpPr/>
      </dsp:nvSpPr>
      <dsp:spPr>
        <a:xfrm rot="16200000">
          <a:off x="4319484" y="2036790"/>
          <a:ext cx="541543" cy="34892"/>
        </a:xfrm>
        <a:custGeom>
          <a:avLst/>
          <a:gdLst/>
          <a:ahLst/>
          <a:cxnLst/>
          <a:rect l="0" t="0" r="0" b="0"/>
          <a:pathLst>
            <a:path>
              <a:moveTo>
                <a:pt x="0" y="17446"/>
              </a:moveTo>
              <a:lnTo>
                <a:pt x="541543"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4576717" y="2040697"/>
        <a:ext cx="27077" cy="27077"/>
      </dsp:txXfrm>
    </dsp:sp>
    <dsp:sp modelId="{86FD1AAF-8633-449C-BF72-0B6E86879130}">
      <dsp:nvSpPr>
        <dsp:cNvPr id="0" name=""/>
        <dsp:cNvSpPr/>
      </dsp:nvSpPr>
      <dsp:spPr>
        <a:xfrm>
          <a:off x="3700445" y="3843"/>
          <a:ext cx="1779620" cy="1779620"/>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Free Will / Determinism</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Determinism can be linked to nature because both focus on establishing cause and effect, particularly when investigating genetics. Nurture also tends to be deterministic as behaviourist research believes that factors in the environment can be isolated and understood to be directly causing behaviour.</a:t>
          </a:r>
          <a:endParaRPr lang="en-GB" sz="700" kern="1200" dirty="0">
            <a:latin typeface="Arial" pitchFamily="34" charset="0"/>
            <a:cs typeface="Arial" pitchFamily="34" charset="0"/>
          </a:endParaRPr>
        </a:p>
      </dsp:txBody>
      <dsp:txXfrm>
        <a:off x="3961064" y="264462"/>
        <a:ext cx="1258382" cy="1258382"/>
      </dsp:txXfrm>
    </dsp:sp>
    <dsp:sp modelId="{EDEF1F6F-F5A5-42DF-B0A4-5D5858831735}">
      <dsp:nvSpPr>
        <dsp:cNvPr id="0" name=""/>
        <dsp:cNvSpPr/>
      </dsp:nvSpPr>
      <dsp:spPr>
        <a:xfrm rot="19285714">
          <a:off x="5573869" y="2577437"/>
          <a:ext cx="455915" cy="34892"/>
        </a:xfrm>
        <a:custGeom>
          <a:avLst/>
          <a:gdLst/>
          <a:ahLst/>
          <a:cxnLst/>
          <a:rect l="0" t="0" r="0" b="0"/>
          <a:pathLst>
            <a:path>
              <a:moveTo>
                <a:pt x="0" y="17446"/>
              </a:moveTo>
              <a:lnTo>
                <a:pt x="455915"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790428" y="2583486"/>
        <a:ext cx="22795" cy="22795"/>
      </dsp:txXfrm>
    </dsp:sp>
    <dsp:sp modelId="{7563E4B8-4A53-49B7-A506-500BDE01D92F}">
      <dsp:nvSpPr>
        <dsp:cNvPr id="0" name=""/>
        <dsp:cNvSpPr/>
      </dsp:nvSpPr>
      <dsp:spPr>
        <a:xfrm>
          <a:off x="5785922" y="1008156"/>
          <a:ext cx="1779620" cy="1779620"/>
        </a:xfrm>
        <a:prstGeom prst="ellipse">
          <a:avLst/>
        </a:prstGeom>
        <a:gradFill rotWithShape="0">
          <a:gsLst>
            <a:gs pos="0">
              <a:schemeClr val="accent5">
                <a:hueOff val="-1655646"/>
                <a:satOff val="6635"/>
                <a:lumOff val="1438"/>
                <a:alphaOff val="0"/>
                <a:tint val="50000"/>
                <a:satMod val="300000"/>
              </a:schemeClr>
            </a:gs>
            <a:gs pos="35000">
              <a:schemeClr val="accent5">
                <a:hueOff val="-1655646"/>
                <a:satOff val="6635"/>
                <a:lumOff val="1438"/>
                <a:alphaOff val="0"/>
                <a:tint val="37000"/>
                <a:satMod val="300000"/>
              </a:schemeClr>
            </a:gs>
            <a:gs pos="100000">
              <a:schemeClr val="accent5">
                <a:hueOff val="-1655646"/>
                <a:satOff val="6635"/>
                <a:lumOff val="143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Reductionism / Holism</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The nature view is reductionist because it focuses on establishing cause and effect, particularly when investigating genetics. Nurture also tends to be reductionist as it suggests that upbringing and the environment directly cause behaviour, and this ignores the impact of personality.</a:t>
          </a:r>
          <a:endParaRPr lang="en-GB" sz="700" kern="1200" dirty="0">
            <a:latin typeface="Arial" pitchFamily="34" charset="0"/>
            <a:cs typeface="Arial" pitchFamily="34" charset="0"/>
          </a:endParaRPr>
        </a:p>
      </dsp:txBody>
      <dsp:txXfrm>
        <a:off x="6046541" y="1268775"/>
        <a:ext cx="1258382" cy="1258382"/>
      </dsp:txXfrm>
    </dsp:sp>
    <dsp:sp modelId="{4636E811-381C-4CD0-9CB0-1B533830CD40}">
      <dsp:nvSpPr>
        <dsp:cNvPr id="0" name=""/>
        <dsp:cNvSpPr/>
      </dsp:nvSpPr>
      <dsp:spPr>
        <a:xfrm rot="771429">
          <a:off x="5928333" y="3894687"/>
          <a:ext cx="399983" cy="34892"/>
        </a:xfrm>
        <a:custGeom>
          <a:avLst/>
          <a:gdLst/>
          <a:ahLst/>
          <a:cxnLst/>
          <a:rect l="0" t="0" r="0" b="0"/>
          <a:pathLst>
            <a:path>
              <a:moveTo>
                <a:pt x="0" y="17446"/>
              </a:moveTo>
              <a:lnTo>
                <a:pt x="399983"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6118325" y="3902134"/>
        <a:ext cx="19999" cy="19999"/>
      </dsp:txXfrm>
    </dsp:sp>
    <dsp:sp modelId="{212A05DD-BAB6-420C-9D47-FD25FAE049CC}">
      <dsp:nvSpPr>
        <dsp:cNvPr id="0" name=""/>
        <dsp:cNvSpPr/>
      </dsp:nvSpPr>
      <dsp:spPr>
        <a:xfrm>
          <a:off x="6300993" y="3264827"/>
          <a:ext cx="1779620" cy="1779620"/>
        </a:xfrm>
        <a:prstGeom prst="ellipse">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Individual / Situational Explanations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Individual explanations often assume that behaviour is innate and that the nurture side of the debate is true. By using a situational explanation researchers assume that the environment determines behaviour and therefore the nurture side of the nature/nurture debate is favoured.</a:t>
          </a:r>
          <a:endParaRPr lang="en-GB" sz="700" kern="1200" dirty="0">
            <a:latin typeface="Arial" pitchFamily="34" charset="0"/>
            <a:cs typeface="Arial" pitchFamily="34" charset="0"/>
          </a:endParaRPr>
        </a:p>
      </dsp:txBody>
      <dsp:txXfrm>
        <a:off x="6561612" y="3525446"/>
        <a:ext cx="1258382" cy="1258382"/>
      </dsp:txXfrm>
    </dsp:sp>
    <dsp:sp modelId="{A27778FB-F708-4AED-9200-76A842460EBC}">
      <dsp:nvSpPr>
        <dsp:cNvPr id="0" name=""/>
        <dsp:cNvSpPr/>
      </dsp:nvSpPr>
      <dsp:spPr>
        <a:xfrm rot="3857143">
          <a:off x="4990900" y="4912324"/>
          <a:ext cx="516965" cy="34892"/>
        </a:xfrm>
        <a:custGeom>
          <a:avLst/>
          <a:gdLst/>
          <a:ahLst/>
          <a:cxnLst/>
          <a:rect l="0" t="0" r="0" b="0"/>
          <a:pathLst>
            <a:path>
              <a:moveTo>
                <a:pt x="0" y="17446"/>
              </a:moveTo>
              <a:lnTo>
                <a:pt x="516965"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236458" y="4916846"/>
        <a:ext cx="25848" cy="25848"/>
      </dsp:txXfrm>
    </dsp:sp>
    <dsp:sp modelId="{5BD9A0F2-0AD6-4A95-9A9E-825D771F35B9}">
      <dsp:nvSpPr>
        <dsp:cNvPr id="0" name=""/>
        <dsp:cNvSpPr/>
      </dsp:nvSpPr>
      <dsp:spPr>
        <a:xfrm>
          <a:off x="4857798" y="5074536"/>
          <a:ext cx="1779620" cy="1779620"/>
        </a:xfrm>
        <a:prstGeom prst="ellipse">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Usefulness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Taking the nature view is useful as it allows for nomothetic treatments to be designed. Taking the nurture view is useful in generating treatments which can be used by parents and schools.</a:t>
          </a:r>
          <a:endParaRPr lang="en-GB" sz="700" kern="1200" dirty="0">
            <a:latin typeface="Arial" pitchFamily="34" charset="0"/>
            <a:cs typeface="Arial" pitchFamily="34" charset="0"/>
          </a:endParaRPr>
        </a:p>
      </dsp:txBody>
      <dsp:txXfrm>
        <a:off x="5118417" y="5335155"/>
        <a:ext cx="1258382" cy="1258382"/>
      </dsp:txXfrm>
    </dsp:sp>
    <dsp:sp modelId="{E4BF4B41-796C-4C37-8DC2-875EFC65C30C}">
      <dsp:nvSpPr>
        <dsp:cNvPr id="0" name=""/>
        <dsp:cNvSpPr/>
      </dsp:nvSpPr>
      <dsp:spPr>
        <a:xfrm rot="6942857">
          <a:off x="3672646" y="4912324"/>
          <a:ext cx="516965" cy="34892"/>
        </a:xfrm>
        <a:custGeom>
          <a:avLst/>
          <a:gdLst/>
          <a:ahLst/>
          <a:cxnLst/>
          <a:rect l="0" t="0" r="0" b="0"/>
          <a:pathLst>
            <a:path>
              <a:moveTo>
                <a:pt x="0" y="17446"/>
              </a:moveTo>
              <a:lnTo>
                <a:pt x="516965"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918205" y="4916846"/>
        <a:ext cx="25848" cy="25848"/>
      </dsp:txXfrm>
    </dsp:sp>
    <dsp:sp modelId="{8CE18F07-526D-4C68-B88D-4445DF5EB81D}">
      <dsp:nvSpPr>
        <dsp:cNvPr id="0" name=""/>
        <dsp:cNvSpPr/>
      </dsp:nvSpPr>
      <dsp:spPr>
        <a:xfrm>
          <a:off x="2543093" y="5074536"/>
          <a:ext cx="1779620" cy="1779620"/>
        </a:xfrm>
        <a:prstGeom prst="ellipse">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Ethics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Taking the nature view has the danger of causing psychological harm due to the implications research may have such as suggesting genetic causes of behaviour which a person can do nothing about. Taking the nurture view may cause psychological harm as it may blame mental health / crime on a poor upbringing</a:t>
          </a:r>
          <a:endParaRPr lang="en-GB" sz="700" kern="1200" dirty="0">
            <a:latin typeface="Arial" pitchFamily="34" charset="0"/>
            <a:cs typeface="Arial" pitchFamily="34" charset="0"/>
          </a:endParaRPr>
        </a:p>
      </dsp:txBody>
      <dsp:txXfrm>
        <a:off x="2803712" y="5335155"/>
        <a:ext cx="1258382" cy="1258382"/>
      </dsp:txXfrm>
    </dsp:sp>
    <dsp:sp modelId="{4347C279-393A-4C4F-B189-2C87E684D741}">
      <dsp:nvSpPr>
        <dsp:cNvPr id="0" name=""/>
        <dsp:cNvSpPr/>
      </dsp:nvSpPr>
      <dsp:spPr>
        <a:xfrm rot="10028571">
          <a:off x="2852195" y="3894687"/>
          <a:ext cx="399983" cy="34892"/>
        </a:xfrm>
        <a:custGeom>
          <a:avLst/>
          <a:gdLst/>
          <a:ahLst/>
          <a:cxnLst/>
          <a:rect l="0" t="0" r="0" b="0"/>
          <a:pathLst>
            <a:path>
              <a:moveTo>
                <a:pt x="0" y="17446"/>
              </a:moveTo>
              <a:lnTo>
                <a:pt x="399983"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042187" y="3902134"/>
        <a:ext cx="19999" cy="19999"/>
      </dsp:txXfrm>
    </dsp:sp>
    <dsp:sp modelId="{50EF1D9E-3ADE-4D54-A191-370DE1C1015E}">
      <dsp:nvSpPr>
        <dsp:cNvPr id="0" name=""/>
        <dsp:cNvSpPr/>
      </dsp:nvSpPr>
      <dsp:spPr>
        <a:xfrm>
          <a:off x="1099898" y="3264827"/>
          <a:ext cx="1779620" cy="1779620"/>
        </a:xfrm>
        <a:prstGeom prst="ellipse">
          <a:avLst/>
        </a:prstGeom>
        <a:gradFill rotWithShape="0">
          <a:gsLst>
            <a:gs pos="0">
              <a:schemeClr val="accent5">
                <a:hueOff val="-8278230"/>
                <a:satOff val="33176"/>
                <a:lumOff val="7190"/>
                <a:alphaOff val="0"/>
                <a:tint val="50000"/>
                <a:satMod val="300000"/>
              </a:schemeClr>
            </a:gs>
            <a:gs pos="35000">
              <a:schemeClr val="accent5">
                <a:hueOff val="-8278230"/>
                <a:satOff val="33176"/>
                <a:lumOff val="7190"/>
                <a:alphaOff val="0"/>
                <a:tint val="37000"/>
                <a:satMod val="300000"/>
              </a:schemeClr>
            </a:gs>
            <a:gs pos="100000">
              <a:schemeClr val="accent5">
                <a:hueOff val="-8278230"/>
                <a:satOff val="33176"/>
                <a:lumOff val="719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Socially Sensitive Research</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A lot of socially sensitive research is about the genetic basis of behaviour and so is the nature side of debate.</a:t>
          </a:r>
          <a:endParaRPr lang="en-GB" sz="700" kern="1200" dirty="0">
            <a:latin typeface="Arial" pitchFamily="34" charset="0"/>
            <a:cs typeface="Arial" pitchFamily="34" charset="0"/>
          </a:endParaRPr>
        </a:p>
      </dsp:txBody>
      <dsp:txXfrm>
        <a:off x="1360517" y="3525446"/>
        <a:ext cx="1258382" cy="1258382"/>
      </dsp:txXfrm>
    </dsp:sp>
    <dsp:sp modelId="{FD541B4B-C4BF-494D-AD90-9CC48B8F16FB}">
      <dsp:nvSpPr>
        <dsp:cNvPr id="0" name=""/>
        <dsp:cNvSpPr/>
      </dsp:nvSpPr>
      <dsp:spPr>
        <a:xfrm rot="13114286">
          <a:off x="3150727" y="2577437"/>
          <a:ext cx="455915" cy="34892"/>
        </a:xfrm>
        <a:custGeom>
          <a:avLst/>
          <a:gdLst/>
          <a:ahLst/>
          <a:cxnLst/>
          <a:rect l="0" t="0" r="0" b="0"/>
          <a:pathLst>
            <a:path>
              <a:moveTo>
                <a:pt x="0" y="17446"/>
              </a:moveTo>
              <a:lnTo>
                <a:pt x="455915"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367287" y="2583486"/>
        <a:ext cx="22795" cy="22795"/>
      </dsp:txXfrm>
    </dsp:sp>
    <dsp:sp modelId="{F30D3FD9-E72D-45B0-A963-3C4FA83E8869}">
      <dsp:nvSpPr>
        <dsp:cNvPr id="0" name=""/>
        <dsp:cNvSpPr/>
      </dsp:nvSpPr>
      <dsp:spPr>
        <a:xfrm>
          <a:off x="1614968" y="1008156"/>
          <a:ext cx="1779620" cy="1779620"/>
        </a:xfrm>
        <a:prstGeom prst="ellipse">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Psych as a Science</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The nature view links with Psychology as a science because it wants behaviour to be predictable and uses a scientific approach to explain human behaviour.</a:t>
          </a:r>
          <a:endParaRPr lang="en-GB" sz="700" kern="1200" dirty="0">
            <a:latin typeface="Arial" pitchFamily="34" charset="0"/>
            <a:cs typeface="Arial" pitchFamily="34" charset="0"/>
          </a:endParaRPr>
        </a:p>
      </dsp:txBody>
      <dsp:txXfrm>
        <a:off x="1875587" y="1268775"/>
        <a:ext cx="1258382" cy="12583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94E80-42FB-415D-82B0-C7966220DD7D}">
      <dsp:nvSpPr>
        <dsp:cNvPr id="0" name=""/>
        <dsp:cNvSpPr/>
      </dsp:nvSpPr>
      <dsp:spPr>
        <a:xfrm>
          <a:off x="3456388" y="2469024"/>
          <a:ext cx="2267735" cy="2184110"/>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GB" sz="1900" kern="1200" dirty="0" smtClean="0">
              <a:latin typeface="Arial" pitchFamily="34" charset="0"/>
              <a:cs typeface="Arial" pitchFamily="34" charset="0"/>
            </a:rPr>
            <a:t>Reductionism / Holism </a:t>
          </a:r>
          <a:endParaRPr lang="en-GB" sz="1900" kern="1200" dirty="0">
            <a:latin typeface="Arial" pitchFamily="34" charset="0"/>
            <a:cs typeface="Arial" pitchFamily="34" charset="0"/>
          </a:endParaRPr>
        </a:p>
      </dsp:txBody>
      <dsp:txXfrm>
        <a:off x="3788490" y="2788880"/>
        <a:ext cx="1603531" cy="1544398"/>
      </dsp:txXfrm>
    </dsp:sp>
    <dsp:sp modelId="{07279383-2C64-4B43-B32B-0F5857CB92F0}">
      <dsp:nvSpPr>
        <dsp:cNvPr id="0" name=""/>
        <dsp:cNvSpPr/>
      </dsp:nvSpPr>
      <dsp:spPr>
        <a:xfrm rot="16200000">
          <a:off x="4247476" y="2108798"/>
          <a:ext cx="685559" cy="34892"/>
        </a:xfrm>
        <a:custGeom>
          <a:avLst/>
          <a:gdLst/>
          <a:ahLst/>
          <a:cxnLst/>
          <a:rect l="0" t="0" r="0" b="0"/>
          <a:pathLst>
            <a:path>
              <a:moveTo>
                <a:pt x="0" y="17446"/>
              </a:moveTo>
              <a:lnTo>
                <a:pt x="685559"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4573117" y="2109105"/>
        <a:ext cx="34277" cy="34277"/>
      </dsp:txXfrm>
    </dsp:sp>
    <dsp:sp modelId="{10900717-00FC-44F8-B797-A24D3E358766}">
      <dsp:nvSpPr>
        <dsp:cNvPr id="0" name=""/>
        <dsp:cNvSpPr/>
      </dsp:nvSpPr>
      <dsp:spPr>
        <a:xfrm>
          <a:off x="3700445" y="3843"/>
          <a:ext cx="1779620" cy="1779620"/>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Free Will / Determinism</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Determinism and reductionism have similar assumptions about behaviour being predictable and using a scientific approach to explain human behaviour. 	</a:t>
          </a:r>
          <a:endParaRPr lang="en-GB" sz="700" kern="1200" dirty="0">
            <a:latin typeface="Arial" pitchFamily="34" charset="0"/>
            <a:cs typeface="Arial" pitchFamily="34" charset="0"/>
          </a:endParaRPr>
        </a:p>
      </dsp:txBody>
      <dsp:txXfrm>
        <a:off x="3961064" y="264462"/>
        <a:ext cx="1258382" cy="1258382"/>
      </dsp:txXfrm>
    </dsp:sp>
    <dsp:sp modelId="{2A704D8A-4AC9-44B9-BFA4-A3E46EE3C663}">
      <dsp:nvSpPr>
        <dsp:cNvPr id="0" name=""/>
        <dsp:cNvSpPr/>
      </dsp:nvSpPr>
      <dsp:spPr>
        <a:xfrm rot="19285714">
          <a:off x="5391543" y="2641236"/>
          <a:ext cx="660565" cy="34892"/>
        </a:xfrm>
        <a:custGeom>
          <a:avLst/>
          <a:gdLst/>
          <a:ahLst/>
          <a:cxnLst/>
          <a:rect l="0" t="0" r="0" b="0"/>
          <a:pathLst>
            <a:path>
              <a:moveTo>
                <a:pt x="0" y="17446"/>
              </a:moveTo>
              <a:lnTo>
                <a:pt x="660565"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705311" y="2642168"/>
        <a:ext cx="33028" cy="33028"/>
      </dsp:txXfrm>
    </dsp:sp>
    <dsp:sp modelId="{501047C3-8D18-40FA-B8E8-E93607DCABD9}">
      <dsp:nvSpPr>
        <dsp:cNvPr id="0" name=""/>
        <dsp:cNvSpPr/>
      </dsp:nvSpPr>
      <dsp:spPr>
        <a:xfrm>
          <a:off x="5785922" y="1008156"/>
          <a:ext cx="1779620" cy="1779620"/>
        </a:xfrm>
        <a:prstGeom prst="ellipse">
          <a:avLst/>
        </a:prstGeom>
        <a:gradFill rotWithShape="0">
          <a:gsLst>
            <a:gs pos="0">
              <a:schemeClr val="accent5">
                <a:hueOff val="-1655646"/>
                <a:satOff val="6635"/>
                <a:lumOff val="1438"/>
                <a:alphaOff val="0"/>
                <a:tint val="50000"/>
                <a:satMod val="300000"/>
              </a:schemeClr>
            </a:gs>
            <a:gs pos="35000">
              <a:schemeClr val="accent5">
                <a:hueOff val="-1655646"/>
                <a:satOff val="6635"/>
                <a:lumOff val="1438"/>
                <a:alphaOff val="0"/>
                <a:tint val="37000"/>
                <a:satMod val="300000"/>
              </a:schemeClr>
            </a:gs>
            <a:gs pos="100000">
              <a:schemeClr val="accent5">
                <a:hueOff val="-1655646"/>
                <a:satOff val="6635"/>
                <a:lumOff val="143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Nature/nurture</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The nature view is reductionist because it focuses on establishing cause and effect, particularly when investigating genetics. Nurture also tends to be reductionist as it suggests that upbringing and the environment directly cause behaviour, and this ignores the impact of personality.</a:t>
          </a:r>
          <a:endParaRPr lang="en-GB" sz="700" kern="1200" dirty="0">
            <a:latin typeface="Arial" pitchFamily="34" charset="0"/>
            <a:cs typeface="Arial" pitchFamily="34" charset="0"/>
          </a:endParaRPr>
        </a:p>
      </dsp:txBody>
      <dsp:txXfrm>
        <a:off x="6046541" y="1268775"/>
        <a:ext cx="1258382" cy="1258382"/>
      </dsp:txXfrm>
    </dsp:sp>
    <dsp:sp modelId="{555785BF-FBE5-4DDA-B24D-73ACCC005293}">
      <dsp:nvSpPr>
        <dsp:cNvPr id="0" name=""/>
        <dsp:cNvSpPr/>
      </dsp:nvSpPr>
      <dsp:spPr>
        <a:xfrm rot="771429">
          <a:off x="5685468" y="3867323"/>
          <a:ext cx="645931" cy="34892"/>
        </a:xfrm>
        <a:custGeom>
          <a:avLst/>
          <a:gdLst/>
          <a:ahLst/>
          <a:cxnLst/>
          <a:rect l="0" t="0" r="0" b="0"/>
          <a:pathLst>
            <a:path>
              <a:moveTo>
                <a:pt x="0" y="17446"/>
              </a:moveTo>
              <a:lnTo>
                <a:pt x="64593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992285" y="3868621"/>
        <a:ext cx="32296" cy="32296"/>
      </dsp:txXfrm>
    </dsp:sp>
    <dsp:sp modelId="{26A3365E-31D2-41B5-914C-72CE964D8C13}">
      <dsp:nvSpPr>
        <dsp:cNvPr id="0" name=""/>
        <dsp:cNvSpPr/>
      </dsp:nvSpPr>
      <dsp:spPr>
        <a:xfrm>
          <a:off x="6300993" y="3264827"/>
          <a:ext cx="1779620" cy="1779620"/>
        </a:xfrm>
        <a:prstGeom prst="ellipse">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Individual/ situational explanations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Situational explanations are often hard to quantify when explaining how other people and the environment causes behaviour and so a more holistic approach is needed. </a:t>
          </a:r>
          <a:endParaRPr lang="en-GB" sz="700" kern="1200" dirty="0">
            <a:latin typeface="Arial" pitchFamily="34" charset="0"/>
            <a:cs typeface="Arial" pitchFamily="34" charset="0"/>
          </a:endParaRPr>
        </a:p>
      </dsp:txBody>
      <dsp:txXfrm>
        <a:off x="6561612" y="3525446"/>
        <a:ext cx="1258382" cy="1258382"/>
      </dsp:txXfrm>
    </dsp:sp>
    <dsp:sp modelId="{8B2CFF44-E7E1-4353-92D1-F1F7E5389709}">
      <dsp:nvSpPr>
        <dsp:cNvPr id="0" name=""/>
        <dsp:cNvSpPr/>
      </dsp:nvSpPr>
      <dsp:spPr>
        <a:xfrm rot="3857143">
          <a:off x="4875417" y="4839761"/>
          <a:ext cx="678041" cy="34892"/>
        </a:xfrm>
        <a:custGeom>
          <a:avLst/>
          <a:gdLst/>
          <a:ahLst/>
          <a:cxnLst/>
          <a:rect l="0" t="0" r="0" b="0"/>
          <a:pathLst>
            <a:path>
              <a:moveTo>
                <a:pt x="0" y="17446"/>
              </a:moveTo>
              <a:lnTo>
                <a:pt x="67804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197487" y="4840257"/>
        <a:ext cx="33902" cy="33902"/>
      </dsp:txXfrm>
    </dsp:sp>
    <dsp:sp modelId="{395F732F-1C18-4530-961C-BB7E0F2E248A}">
      <dsp:nvSpPr>
        <dsp:cNvPr id="0" name=""/>
        <dsp:cNvSpPr/>
      </dsp:nvSpPr>
      <dsp:spPr>
        <a:xfrm>
          <a:off x="4857798" y="5074536"/>
          <a:ext cx="1779620" cy="1779620"/>
        </a:xfrm>
        <a:prstGeom prst="ellipse">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Usefulness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Being reductionist is very useful when trying to develop treatments; but biological treatments may lack effectiveness in the long-term as behaviours return. Being holistic is useful for developing therapies that will work for individuals whereas reductionism helps the development of very measurable treatments</a:t>
          </a:r>
          <a:endParaRPr lang="en-GB" sz="700" kern="1200" dirty="0">
            <a:latin typeface="Arial" pitchFamily="34" charset="0"/>
            <a:cs typeface="Arial" pitchFamily="34" charset="0"/>
          </a:endParaRPr>
        </a:p>
      </dsp:txBody>
      <dsp:txXfrm>
        <a:off x="5118417" y="5335155"/>
        <a:ext cx="1258382" cy="1258382"/>
      </dsp:txXfrm>
    </dsp:sp>
    <dsp:sp modelId="{D6E2B011-43BE-4C67-9BBB-F6CB40F8B064}">
      <dsp:nvSpPr>
        <dsp:cNvPr id="0" name=""/>
        <dsp:cNvSpPr/>
      </dsp:nvSpPr>
      <dsp:spPr>
        <a:xfrm rot="6942857">
          <a:off x="3627052" y="4839761"/>
          <a:ext cx="678041" cy="34892"/>
        </a:xfrm>
        <a:custGeom>
          <a:avLst/>
          <a:gdLst/>
          <a:ahLst/>
          <a:cxnLst/>
          <a:rect l="0" t="0" r="0" b="0"/>
          <a:pathLst>
            <a:path>
              <a:moveTo>
                <a:pt x="0" y="17446"/>
              </a:moveTo>
              <a:lnTo>
                <a:pt x="67804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949122" y="4840257"/>
        <a:ext cx="33902" cy="33902"/>
      </dsp:txXfrm>
    </dsp:sp>
    <dsp:sp modelId="{D665DC3D-0DB4-46D8-A138-ABE1842CD0A7}">
      <dsp:nvSpPr>
        <dsp:cNvPr id="0" name=""/>
        <dsp:cNvSpPr/>
      </dsp:nvSpPr>
      <dsp:spPr>
        <a:xfrm>
          <a:off x="2543093" y="5074536"/>
          <a:ext cx="1779620" cy="1779620"/>
        </a:xfrm>
        <a:prstGeom prst="ellipse">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Ethics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Narrowing the cause of behaviour to single variables (reductionism) may cause psychologists to deceive Ps when they are researching or fail to get informed consent. </a:t>
          </a:r>
          <a:endParaRPr lang="en-GB" sz="700" kern="1200" dirty="0">
            <a:latin typeface="Arial" pitchFamily="34" charset="0"/>
            <a:cs typeface="Arial" pitchFamily="34" charset="0"/>
          </a:endParaRPr>
        </a:p>
      </dsp:txBody>
      <dsp:txXfrm>
        <a:off x="2803712" y="5335155"/>
        <a:ext cx="1258382" cy="1258382"/>
      </dsp:txXfrm>
    </dsp:sp>
    <dsp:sp modelId="{A427CED0-2856-47A6-949A-A03C55B686DB}">
      <dsp:nvSpPr>
        <dsp:cNvPr id="0" name=""/>
        <dsp:cNvSpPr/>
      </dsp:nvSpPr>
      <dsp:spPr>
        <a:xfrm rot="10028571">
          <a:off x="2849112" y="3867323"/>
          <a:ext cx="645931" cy="34892"/>
        </a:xfrm>
        <a:custGeom>
          <a:avLst/>
          <a:gdLst/>
          <a:ahLst/>
          <a:cxnLst/>
          <a:rect l="0" t="0" r="0" b="0"/>
          <a:pathLst>
            <a:path>
              <a:moveTo>
                <a:pt x="0" y="17446"/>
              </a:moveTo>
              <a:lnTo>
                <a:pt x="64593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155929" y="3868621"/>
        <a:ext cx="32296" cy="32296"/>
      </dsp:txXfrm>
    </dsp:sp>
    <dsp:sp modelId="{D225C3CD-BB34-41C0-AD13-AF00F8ED1FA5}">
      <dsp:nvSpPr>
        <dsp:cNvPr id="0" name=""/>
        <dsp:cNvSpPr/>
      </dsp:nvSpPr>
      <dsp:spPr>
        <a:xfrm>
          <a:off x="1099898" y="3264827"/>
          <a:ext cx="1779620" cy="1779620"/>
        </a:xfrm>
        <a:prstGeom prst="ellipse">
          <a:avLst/>
        </a:prstGeom>
        <a:gradFill rotWithShape="0">
          <a:gsLst>
            <a:gs pos="0">
              <a:schemeClr val="accent5">
                <a:hueOff val="-8278230"/>
                <a:satOff val="33176"/>
                <a:lumOff val="7190"/>
                <a:alphaOff val="0"/>
                <a:tint val="50000"/>
                <a:satMod val="300000"/>
              </a:schemeClr>
            </a:gs>
            <a:gs pos="35000">
              <a:schemeClr val="accent5">
                <a:hueOff val="-8278230"/>
                <a:satOff val="33176"/>
                <a:lumOff val="7190"/>
                <a:alphaOff val="0"/>
                <a:tint val="37000"/>
                <a:satMod val="300000"/>
              </a:schemeClr>
            </a:gs>
            <a:gs pos="100000">
              <a:schemeClr val="accent5">
                <a:hueOff val="-8278230"/>
                <a:satOff val="33176"/>
                <a:lumOff val="719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Psych as a Science</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Being scientific tends to make the research and explanations of behaviour reductionist.</a:t>
          </a:r>
          <a:endParaRPr lang="en-GB" sz="700" kern="1200" dirty="0">
            <a:latin typeface="Arial" pitchFamily="34" charset="0"/>
            <a:cs typeface="Arial" pitchFamily="34" charset="0"/>
          </a:endParaRPr>
        </a:p>
      </dsp:txBody>
      <dsp:txXfrm>
        <a:off x="1360517" y="3525446"/>
        <a:ext cx="1258382" cy="1258382"/>
      </dsp:txXfrm>
    </dsp:sp>
    <dsp:sp modelId="{048F61E8-48A2-4A92-AD99-311051D960A7}">
      <dsp:nvSpPr>
        <dsp:cNvPr id="0" name=""/>
        <dsp:cNvSpPr/>
      </dsp:nvSpPr>
      <dsp:spPr>
        <a:xfrm rot="13114286">
          <a:off x="3128403" y="2641236"/>
          <a:ext cx="660565" cy="34892"/>
        </a:xfrm>
        <a:custGeom>
          <a:avLst/>
          <a:gdLst/>
          <a:ahLst/>
          <a:cxnLst/>
          <a:rect l="0" t="0" r="0" b="0"/>
          <a:pathLst>
            <a:path>
              <a:moveTo>
                <a:pt x="0" y="17446"/>
              </a:moveTo>
              <a:lnTo>
                <a:pt x="660565"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442171" y="2642168"/>
        <a:ext cx="33028" cy="33028"/>
      </dsp:txXfrm>
    </dsp:sp>
    <dsp:sp modelId="{750C5B23-1DBE-4798-BDA0-12710B800640}">
      <dsp:nvSpPr>
        <dsp:cNvPr id="0" name=""/>
        <dsp:cNvSpPr/>
      </dsp:nvSpPr>
      <dsp:spPr>
        <a:xfrm>
          <a:off x="1614968" y="1008156"/>
          <a:ext cx="1779620" cy="1779620"/>
        </a:xfrm>
        <a:prstGeom prst="ellipse">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Socially sensitive research</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Reductionist as often socially sensitive research focuses on a specific trait such as sex or race, as the cause of a behaviour.</a:t>
          </a:r>
          <a:endParaRPr lang="en-GB" sz="700" kern="1200" dirty="0">
            <a:latin typeface="Arial" pitchFamily="34" charset="0"/>
            <a:cs typeface="Arial" pitchFamily="34" charset="0"/>
          </a:endParaRPr>
        </a:p>
      </dsp:txBody>
      <dsp:txXfrm>
        <a:off x="1875587" y="1268775"/>
        <a:ext cx="1258382" cy="12583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94E80-42FB-415D-82B0-C7966220DD7D}">
      <dsp:nvSpPr>
        <dsp:cNvPr id="0" name=""/>
        <dsp:cNvSpPr/>
      </dsp:nvSpPr>
      <dsp:spPr>
        <a:xfrm>
          <a:off x="3456388" y="2469024"/>
          <a:ext cx="2267735" cy="2184110"/>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smtClean="0">
              <a:latin typeface="Arial" pitchFamily="34" charset="0"/>
              <a:cs typeface="Arial" pitchFamily="34" charset="0"/>
            </a:rPr>
            <a:t>Individual/ situational explanations</a:t>
          </a:r>
          <a:endParaRPr lang="en-GB" sz="2100" kern="1200" dirty="0">
            <a:latin typeface="Arial" pitchFamily="34" charset="0"/>
            <a:cs typeface="Arial" pitchFamily="34" charset="0"/>
          </a:endParaRPr>
        </a:p>
      </dsp:txBody>
      <dsp:txXfrm>
        <a:off x="3788490" y="2788880"/>
        <a:ext cx="1603531" cy="1544398"/>
      </dsp:txXfrm>
    </dsp:sp>
    <dsp:sp modelId="{3371603E-01E5-47AE-B77B-6FA2E10942DD}">
      <dsp:nvSpPr>
        <dsp:cNvPr id="0" name=""/>
        <dsp:cNvSpPr/>
      </dsp:nvSpPr>
      <dsp:spPr>
        <a:xfrm rot="16200000">
          <a:off x="4247476" y="2108798"/>
          <a:ext cx="685559" cy="34892"/>
        </a:xfrm>
        <a:custGeom>
          <a:avLst/>
          <a:gdLst/>
          <a:ahLst/>
          <a:cxnLst/>
          <a:rect l="0" t="0" r="0" b="0"/>
          <a:pathLst>
            <a:path>
              <a:moveTo>
                <a:pt x="0" y="17446"/>
              </a:moveTo>
              <a:lnTo>
                <a:pt x="685559"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4573117" y="2109105"/>
        <a:ext cx="34277" cy="34277"/>
      </dsp:txXfrm>
    </dsp:sp>
    <dsp:sp modelId="{8FD2A54A-BA19-43A4-AB84-F3516946806E}">
      <dsp:nvSpPr>
        <dsp:cNvPr id="0" name=""/>
        <dsp:cNvSpPr/>
      </dsp:nvSpPr>
      <dsp:spPr>
        <a:xfrm>
          <a:off x="3700445" y="3843"/>
          <a:ext cx="1779620" cy="1779620"/>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Free Will / Determinism</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Determinism is similar to situational explanations that focus on specific factors which cause behaviour, which are predictable. Individual explanations tend to favour explanations that include freewill and are less predictable. </a:t>
          </a:r>
          <a:endParaRPr lang="en-GB" sz="700" kern="1200" dirty="0">
            <a:latin typeface="Arial" pitchFamily="34" charset="0"/>
            <a:cs typeface="Arial" pitchFamily="34" charset="0"/>
          </a:endParaRPr>
        </a:p>
      </dsp:txBody>
      <dsp:txXfrm>
        <a:off x="3961064" y="264462"/>
        <a:ext cx="1258382" cy="1258382"/>
      </dsp:txXfrm>
    </dsp:sp>
    <dsp:sp modelId="{BD108C11-C376-4C17-AF4F-91335FE27545}">
      <dsp:nvSpPr>
        <dsp:cNvPr id="0" name=""/>
        <dsp:cNvSpPr/>
      </dsp:nvSpPr>
      <dsp:spPr>
        <a:xfrm rot="19285714">
          <a:off x="5391543" y="2641236"/>
          <a:ext cx="660565" cy="34892"/>
        </a:xfrm>
        <a:custGeom>
          <a:avLst/>
          <a:gdLst/>
          <a:ahLst/>
          <a:cxnLst/>
          <a:rect l="0" t="0" r="0" b="0"/>
          <a:pathLst>
            <a:path>
              <a:moveTo>
                <a:pt x="0" y="17446"/>
              </a:moveTo>
              <a:lnTo>
                <a:pt x="660565"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705311" y="2642168"/>
        <a:ext cx="33028" cy="33028"/>
      </dsp:txXfrm>
    </dsp:sp>
    <dsp:sp modelId="{E3DF5B3B-AAEE-4380-A02D-AC534925AA48}">
      <dsp:nvSpPr>
        <dsp:cNvPr id="0" name=""/>
        <dsp:cNvSpPr/>
      </dsp:nvSpPr>
      <dsp:spPr>
        <a:xfrm>
          <a:off x="5785922" y="1008156"/>
          <a:ext cx="1779620" cy="1779620"/>
        </a:xfrm>
        <a:prstGeom prst="ellipse">
          <a:avLst/>
        </a:prstGeom>
        <a:gradFill rotWithShape="0">
          <a:gsLst>
            <a:gs pos="0">
              <a:schemeClr val="accent5">
                <a:hueOff val="-1655646"/>
                <a:satOff val="6635"/>
                <a:lumOff val="1438"/>
                <a:alphaOff val="0"/>
                <a:tint val="50000"/>
                <a:satMod val="300000"/>
              </a:schemeClr>
            </a:gs>
            <a:gs pos="35000">
              <a:schemeClr val="accent5">
                <a:hueOff val="-1655646"/>
                <a:satOff val="6635"/>
                <a:lumOff val="1438"/>
                <a:alphaOff val="0"/>
                <a:tint val="37000"/>
                <a:satMod val="300000"/>
              </a:schemeClr>
            </a:gs>
            <a:gs pos="100000">
              <a:schemeClr val="accent5">
                <a:hueOff val="-1655646"/>
                <a:satOff val="6635"/>
                <a:lumOff val="143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Nature / nurture</a:t>
          </a:r>
          <a:r>
            <a:rPr lang="en-GB" sz="700" kern="1200" dirty="0" smtClean="0">
              <a:latin typeface="Arial" pitchFamily="34" charset="0"/>
              <a:cs typeface="Arial" pitchFamily="34" charset="0"/>
            </a:rPr>
            <a:t> </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Individual explanations often assume that behaviour is innate and that the nurture side of the debate is true. By using a situational explanation researchers assume that the environment determines behaviour and therefore the nurture side of the nature/nurture debate is favoured.	</a:t>
          </a:r>
          <a:endParaRPr lang="en-GB" sz="700" kern="1200" dirty="0">
            <a:latin typeface="Arial" pitchFamily="34" charset="0"/>
            <a:cs typeface="Arial" pitchFamily="34" charset="0"/>
          </a:endParaRPr>
        </a:p>
      </dsp:txBody>
      <dsp:txXfrm>
        <a:off x="6046541" y="1268775"/>
        <a:ext cx="1258382" cy="1258382"/>
      </dsp:txXfrm>
    </dsp:sp>
    <dsp:sp modelId="{65FCEB94-E679-4F54-9E84-2CDE123CD9C5}">
      <dsp:nvSpPr>
        <dsp:cNvPr id="0" name=""/>
        <dsp:cNvSpPr/>
      </dsp:nvSpPr>
      <dsp:spPr>
        <a:xfrm rot="771429">
          <a:off x="5685468" y="3867323"/>
          <a:ext cx="645931" cy="34892"/>
        </a:xfrm>
        <a:custGeom>
          <a:avLst/>
          <a:gdLst/>
          <a:ahLst/>
          <a:cxnLst/>
          <a:rect l="0" t="0" r="0" b="0"/>
          <a:pathLst>
            <a:path>
              <a:moveTo>
                <a:pt x="0" y="17446"/>
              </a:moveTo>
              <a:lnTo>
                <a:pt x="64593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992285" y="3868621"/>
        <a:ext cx="32296" cy="32296"/>
      </dsp:txXfrm>
    </dsp:sp>
    <dsp:sp modelId="{F7222F88-6CE9-463B-8D2D-5204AED4EA1F}">
      <dsp:nvSpPr>
        <dsp:cNvPr id="0" name=""/>
        <dsp:cNvSpPr/>
      </dsp:nvSpPr>
      <dsp:spPr>
        <a:xfrm>
          <a:off x="6300993" y="3264827"/>
          <a:ext cx="1779620" cy="1779620"/>
        </a:xfrm>
        <a:prstGeom prst="ellipse">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Reductionism / Holism</a:t>
          </a:r>
          <a:r>
            <a:rPr lang="en-GB" sz="700" kern="1200" dirty="0" smtClean="0">
              <a:latin typeface="Arial" pitchFamily="34" charset="0"/>
              <a:cs typeface="Arial" pitchFamily="34" charset="0"/>
            </a:rPr>
            <a:t> </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Situational explanations are often hard to quantify when explaining how other people and the environment causes behaviour and so a more holistic approach is needed.</a:t>
          </a:r>
          <a:endParaRPr lang="en-GB" sz="700" kern="1200" dirty="0">
            <a:latin typeface="Arial" pitchFamily="34" charset="0"/>
            <a:cs typeface="Arial" pitchFamily="34" charset="0"/>
          </a:endParaRPr>
        </a:p>
      </dsp:txBody>
      <dsp:txXfrm>
        <a:off x="6561612" y="3525446"/>
        <a:ext cx="1258382" cy="1258382"/>
      </dsp:txXfrm>
    </dsp:sp>
    <dsp:sp modelId="{5591D0BD-AA24-48EA-AE19-1D16D63C836A}">
      <dsp:nvSpPr>
        <dsp:cNvPr id="0" name=""/>
        <dsp:cNvSpPr/>
      </dsp:nvSpPr>
      <dsp:spPr>
        <a:xfrm rot="3857143">
          <a:off x="4875417" y="4839761"/>
          <a:ext cx="678041" cy="34892"/>
        </a:xfrm>
        <a:custGeom>
          <a:avLst/>
          <a:gdLst/>
          <a:ahLst/>
          <a:cxnLst/>
          <a:rect l="0" t="0" r="0" b="0"/>
          <a:pathLst>
            <a:path>
              <a:moveTo>
                <a:pt x="0" y="17446"/>
              </a:moveTo>
              <a:lnTo>
                <a:pt x="67804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197487" y="4840257"/>
        <a:ext cx="33902" cy="33902"/>
      </dsp:txXfrm>
    </dsp:sp>
    <dsp:sp modelId="{A5D11D63-5AB3-4801-9266-3FEA8D282CED}">
      <dsp:nvSpPr>
        <dsp:cNvPr id="0" name=""/>
        <dsp:cNvSpPr/>
      </dsp:nvSpPr>
      <dsp:spPr>
        <a:xfrm>
          <a:off x="4857798" y="5074536"/>
          <a:ext cx="1779620" cy="1779620"/>
        </a:xfrm>
        <a:prstGeom prst="ellipse">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Usefulness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By understanding individual factors that determine behaviour researchers can develop real life applications such as CBT therapy that focuses on changing factors such as faulty cognitions. </a:t>
          </a:r>
          <a:endParaRPr lang="en-GB" sz="700" kern="1200" dirty="0">
            <a:latin typeface="Arial" pitchFamily="34" charset="0"/>
            <a:cs typeface="Arial" pitchFamily="34" charset="0"/>
          </a:endParaRPr>
        </a:p>
      </dsp:txBody>
      <dsp:txXfrm>
        <a:off x="5118417" y="5335155"/>
        <a:ext cx="1258382" cy="1258382"/>
      </dsp:txXfrm>
    </dsp:sp>
    <dsp:sp modelId="{F557B547-E51A-486D-80F1-FCB52D781C2B}">
      <dsp:nvSpPr>
        <dsp:cNvPr id="0" name=""/>
        <dsp:cNvSpPr/>
      </dsp:nvSpPr>
      <dsp:spPr>
        <a:xfrm rot="6942857">
          <a:off x="3627052" y="4839761"/>
          <a:ext cx="678041" cy="34892"/>
        </a:xfrm>
        <a:custGeom>
          <a:avLst/>
          <a:gdLst/>
          <a:ahLst/>
          <a:cxnLst/>
          <a:rect l="0" t="0" r="0" b="0"/>
          <a:pathLst>
            <a:path>
              <a:moveTo>
                <a:pt x="0" y="17446"/>
              </a:moveTo>
              <a:lnTo>
                <a:pt x="67804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949122" y="4840257"/>
        <a:ext cx="33902" cy="33902"/>
      </dsp:txXfrm>
    </dsp:sp>
    <dsp:sp modelId="{7C4B5ADB-533F-4A8D-9DDA-63BB1BFF7003}">
      <dsp:nvSpPr>
        <dsp:cNvPr id="0" name=""/>
        <dsp:cNvSpPr/>
      </dsp:nvSpPr>
      <dsp:spPr>
        <a:xfrm>
          <a:off x="2543093" y="5074536"/>
          <a:ext cx="1779620" cy="1779620"/>
        </a:xfrm>
        <a:prstGeom prst="ellipse">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Ethics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Situational explanations can be seen as removing individual responsibility whilst individual explanations risk labelling. Both have a level of psychological harm.</a:t>
          </a:r>
          <a:endParaRPr lang="en-GB" sz="700" kern="1200" dirty="0">
            <a:latin typeface="Arial" pitchFamily="34" charset="0"/>
            <a:cs typeface="Arial" pitchFamily="34" charset="0"/>
          </a:endParaRPr>
        </a:p>
      </dsp:txBody>
      <dsp:txXfrm>
        <a:off x="2803712" y="5335155"/>
        <a:ext cx="1258382" cy="1258382"/>
      </dsp:txXfrm>
    </dsp:sp>
    <dsp:sp modelId="{7CEC76C4-BD33-4723-B92F-CA8991FC546E}">
      <dsp:nvSpPr>
        <dsp:cNvPr id="0" name=""/>
        <dsp:cNvSpPr/>
      </dsp:nvSpPr>
      <dsp:spPr>
        <a:xfrm rot="10028571">
          <a:off x="2849112" y="3867323"/>
          <a:ext cx="645931" cy="34892"/>
        </a:xfrm>
        <a:custGeom>
          <a:avLst/>
          <a:gdLst/>
          <a:ahLst/>
          <a:cxnLst/>
          <a:rect l="0" t="0" r="0" b="0"/>
          <a:pathLst>
            <a:path>
              <a:moveTo>
                <a:pt x="0" y="17446"/>
              </a:moveTo>
              <a:lnTo>
                <a:pt x="64593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155929" y="3868621"/>
        <a:ext cx="32296" cy="32296"/>
      </dsp:txXfrm>
    </dsp:sp>
    <dsp:sp modelId="{1F22199E-2E7E-475F-A80B-0368DF8D4B1C}">
      <dsp:nvSpPr>
        <dsp:cNvPr id="0" name=""/>
        <dsp:cNvSpPr/>
      </dsp:nvSpPr>
      <dsp:spPr>
        <a:xfrm>
          <a:off x="1099898" y="3264827"/>
          <a:ext cx="1779620" cy="1779620"/>
        </a:xfrm>
        <a:prstGeom prst="ellipse">
          <a:avLst/>
        </a:prstGeom>
        <a:gradFill rotWithShape="0">
          <a:gsLst>
            <a:gs pos="0">
              <a:schemeClr val="accent5">
                <a:hueOff val="-8278230"/>
                <a:satOff val="33176"/>
                <a:lumOff val="7190"/>
                <a:alphaOff val="0"/>
                <a:tint val="50000"/>
                <a:satMod val="300000"/>
              </a:schemeClr>
            </a:gs>
            <a:gs pos="35000">
              <a:schemeClr val="accent5">
                <a:hueOff val="-8278230"/>
                <a:satOff val="33176"/>
                <a:lumOff val="7190"/>
                <a:alphaOff val="0"/>
                <a:tint val="37000"/>
                <a:satMod val="300000"/>
              </a:schemeClr>
            </a:gs>
            <a:gs pos="100000">
              <a:schemeClr val="accent5">
                <a:hueOff val="-8278230"/>
                <a:satOff val="33176"/>
                <a:lumOff val="719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Socially sensitive research</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The danger of attributing the cause of behaviour to individual factors is that it can lead to socially sensitive research as the implications of findings could suggest that a person’s race, age, gender or disability cause behaviours. This can cause social stigmas and discrimination. </a:t>
          </a:r>
          <a:endParaRPr lang="en-GB" sz="700" kern="1200" dirty="0">
            <a:latin typeface="Arial" pitchFamily="34" charset="0"/>
            <a:cs typeface="Arial" pitchFamily="34" charset="0"/>
          </a:endParaRPr>
        </a:p>
      </dsp:txBody>
      <dsp:txXfrm>
        <a:off x="1360517" y="3525446"/>
        <a:ext cx="1258382" cy="1258382"/>
      </dsp:txXfrm>
    </dsp:sp>
    <dsp:sp modelId="{76BA2CD4-8EC2-41C1-9701-81097DD00712}">
      <dsp:nvSpPr>
        <dsp:cNvPr id="0" name=""/>
        <dsp:cNvSpPr/>
      </dsp:nvSpPr>
      <dsp:spPr>
        <a:xfrm rot="13114286">
          <a:off x="3128403" y="2641236"/>
          <a:ext cx="660565" cy="34892"/>
        </a:xfrm>
        <a:custGeom>
          <a:avLst/>
          <a:gdLst/>
          <a:ahLst/>
          <a:cxnLst/>
          <a:rect l="0" t="0" r="0" b="0"/>
          <a:pathLst>
            <a:path>
              <a:moveTo>
                <a:pt x="0" y="17446"/>
              </a:moveTo>
              <a:lnTo>
                <a:pt x="660565"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442171" y="2642168"/>
        <a:ext cx="33028" cy="33028"/>
      </dsp:txXfrm>
    </dsp:sp>
    <dsp:sp modelId="{A9F8F4ED-BCBB-49D0-B987-C27C07D6D62F}">
      <dsp:nvSpPr>
        <dsp:cNvPr id="0" name=""/>
        <dsp:cNvSpPr/>
      </dsp:nvSpPr>
      <dsp:spPr>
        <a:xfrm>
          <a:off x="1614968" y="1008156"/>
          <a:ext cx="1779620" cy="1779620"/>
        </a:xfrm>
        <a:prstGeom prst="ellipse">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Psych as a Science</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Areas of psychology that use individual explanations of behaviour (e.g. the cognitive area), often use scientific methods that are highly controlled whereas situational explanations often find it harder to establish such high control.</a:t>
          </a:r>
          <a:endParaRPr lang="en-GB" sz="700" kern="1200" dirty="0">
            <a:latin typeface="Arial" pitchFamily="34" charset="0"/>
            <a:cs typeface="Arial" pitchFamily="34" charset="0"/>
          </a:endParaRPr>
        </a:p>
      </dsp:txBody>
      <dsp:txXfrm>
        <a:off x="1875587" y="1268775"/>
        <a:ext cx="1258382" cy="12583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94E80-42FB-415D-82B0-C7966220DD7D}">
      <dsp:nvSpPr>
        <dsp:cNvPr id="0" name=""/>
        <dsp:cNvSpPr/>
      </dsp:nvSpPr>
      <dsp:spPr>
        <a:xfrm>
          <a:off x="3465246" y="2476655"/>
          <a:ext cx="2250018" cy="2167047"/>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GB" sz="4400" kern="1200" dirty="0" smtClean="0">
              <a:latin typeface="Arial" pitchFamily="34" charset="0"/>
              <a:cs typeface="Arial" pitchFamily="34" charset="0"/>
            </a:rPr>
            <a:t>Ethics</a:t>
          </a:r>
          <a:endParaRPr lang="en-GB" sz="2100" kern="1200" dirty="0">
            <a:latin typeface="Arial" pitchFamily="34" charset="0"/>
            <a:cs typeface="Arial" pitchFamily="34" charset="0"/>
          </a:endParaRPr>
        </a:p>
      </dsp:txBody>
      <dsp:txXfrm>
        <a:off x="3794754" y="2794012"/>
        <a:ext cx="1591002" cy="1532333"/>
      </dsp:txXfrm>
    </dsp:sp>
    <dsp:sp modelId="{843346B5-8F23-4692-B1A6-FEB96B3924CD}">
      <dsp:nvSpPr>
        <dsp:cNvPr id="0" name=""/>
        <dsp:cNvSpPr/>
      </dsp:nvSpPr>
      <dsp:spPr>
        <a:xfrm rot="16200000">
          <a:off x="4248825" y="2117914"/>
          <a:ext cx="682861" cy="34619"/>
        </a:xfrm>
        <a:custGeom>
          <a:avLst/>
          <a:gdLst/>
          <a:ahLst/>
          <a:cxnLst/>
          <a:rect l="0" t="0" r="0" b="0"/>
          <a:pathLst>
            <a:path>
              <a:moveTo>
                <a:pt x="0" y="17309"/>
              </a:moveTo>
              <a:lnTo>
                <a:pt x="682861" y="1730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4573184" y="2118153"/>
        <a:ext cx="34143" cy="34143"/>
      </dsp:txXfrm>
    </dsp:sp>
    <dsp:sp modelId="{BACB1C47-2BB2-43A7-B63B-B63DEAFEF0D2}">
      <dsp:nvSpPr>
        <dsp:cNvPr id="0" name=""/>
        <dsp:cNvSpPr/>
      </dsp:nvSpPr>
      <dsp:spPr>
        <a:xfrm>
          <a:off x="3707397" y="28076"/>
          <a:ext cx="1765717" cy="1765717"/>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Free Will / Determinism</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Determinism has the danger of causing psychological harm due to the implications research may have such as genetic causes of behaviour or poor upbringing</a:t>
          </a:r>
          <a:endParaRPr lang="en-GB" sz="700" kern="1200" dirty="0">
            <a:latin typeface="Arial" pitchFamily="34" charset="0"/>
            <a:cs typeface="Arial" pitchFamily="34" charset="0"/>
          </a:endParaRPr>
        </a:p>
      </dsp:txBody>
      <dsp:txXfrm>
        <a:off x="3965980" y="286659"/>
        <a:ext cx="1248551" cy="1248551"/>
      </dsp:txXfrm>
    </dsp:sp>
    <dsp:sp modelId="{E34BB6AF-3E9D-45EA-ADE8-527D1A4774AF}">
      <dsp:nvSpPr>
        <dsp:cNvPr id="0" name=""/>
        <dsp:cNvSpPr/>
      </dsp:nvSpPr>
      <dsp:spPr>
        <a:xfrm rot="19285714">
          <a:off x="5384993" y="2646693"/>
          <a:ext cx="658062" cy="34619"/>
        </a:xfrm>
        <a:custGeom>
          <a:avLst/>
          <a:gdLst/>
          <a:ahLst/>
          <a:cxnLst/>
          <a:rect l="0" t="0" r="0" b="0"/>
          <a:pathLst>
            <a:path>
              <a:moveTo>
                <a:pt x="0" y="17309"/>
              </a:moveTo>
              <a:lnTo>
                <a:pt x="658062" y="1730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697573" y="2647552"/>
        <a:ext cx="32903" cy="32903"/>
      </dsp:txXfrm>
    </dsp:sp>
    <dsp:sp modelId="{0F98BD8B-01AF-48B4-8104-74E2E5B028F7}">
      <dsp:nvSpPr>
        <dsp:cNvPr id="0" name=""/>
        <dsp:cNvSpPr/>
      </dsp:nvSpPr>
      <dsp:spPr>
        <a:xfrm>
          <a:off x="5778659" y="1025543"/>
          <a:ext cx="1765717" cy="1765717"/>
        </a:xfrm>
        <a:prstGeom prst="ellipse">
          <a:avLst/>
        </a:prstGeom>
        <a:gradFill rotWithShape="0">
          <a:gsLst>
            <a:gs pos="0">
              <a:schemeClr val="accent5">
                <a:hueOff val="-1655646"/>
                <a:satOff val="6635"/>
                <a:lumOff val="1438"/>
                <a:alphaOff val="0"/>
                <a:tint val="50000"/>
                <a:satMod val="300000"/>
              </a:schemeClr>
            </a:gs>
            <a:gs pos="35000">
              <a:schemeClr val="accent5">
                <a:hueOff val="-1655646"/>
                <a:satOff val="6635"/>
                <a:lumOff val="1438"/>
                <a:alphaOff val="0"/>
                <a:tint val="37000"/>
                <a:satMod val="300000"/>
              </a:schemeClr>
            </a:gs>
            <a:gs pos="100000">
              <a:schemeClr val="accent5">
                <a:hueOff val="-1655646"/>
                <a:satOff val="6635"/>
                <a:lumOff val="143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Nature/nurture</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Taking the nature view has the danger of causing psychological harm due to the implications research may have such as suggesting genetic causes of behaviour which a person can do nothing about. Taking the nurture view may cause psychological harm as it may blame mental health / crime on a poor upbringing</a:t>
          </a:r>
          <a:endParaRPr lang="en-GB" sz="700" kern="1200" dirty="0">
            <a:latin typeface="Arial" pitchFamily="34" charset="0"/>
            <a:cs typeface="Arial" pitchFamily="34" charset="0"/>
          </a:endParaRPr>
        </a:p>
      </dsp:txBody>
      <dsp:txXfrm>
        <a:off x="6037242" y="1284126"/>
        <a:ext cx="1248551" cy="1248551"/>
      </dsp:txXfrm>
    </dsp:sp>
    <dsp:sp modelId="{A0FC9C72-A875-4246-ADF0-09AB665074ED}">
      <dsp:nvSpPr>
        <dsp:cNvPr id="0" name=""/>
        <dsp:cNvSpPr/>
      </dsp:nvSpPr>
      <dsp:spPr>
        <a:xfrm rot="771429">
          <a:off x="5676878" y="3864326"/>
          <a:ext cx="643543" cy="34619"/>
        </a:xfrm>
        <a:custGeom>
          <a:avLst/>
          <a:gdLst/>
          <a:ahLst/>
          <a:cxnLst/>
          <a:rect l="0" t="0" r="0" b="0"/>
          <a:pathLst>
            <a:path>
              <a:moveTo>
                <a:pt x="0" y="17309"/>
              </a:moveTo>
              <a:lnTo>
                <a:pt x="643543" y="1730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982561" y="3865547"/>
        <a:ext cx="32177" cy="32177"/>
      </dsp:txXfrm>
    </dsp:sp>
    <dsp:sp modelId="{45F0C1C8-7798-41E7-BD93-CE093A3F03D9}">
      <dsp:nvSpPr>
        <dsp:cNvPr id="0" name=""/>
        <dsp:cNvSpPr/>
      </dsp:nvSpPr>
      <dsp:spPr>
        <a:xfrm>
          <a:off x="6290219" y="3266832"/>
          <a:ext cx="1765717" cy="1765717"/>
        </a:xfrm>
        <a:prstGeom prst="ellipse">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Reductionism/ Holism</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Narrowing the cause of behaviour to single variables (reductionism) may cause psychologists to deceive Ps when they are researching or fail to get informed consent.</a:t>
          </a:r>
          <a:endParaRPr lang="en-GB" sz="700" kern="1200" dirty="0">
            <a:latin typeface="Arial" pitchFamily="34" charset="0"/>
            <a:cs typeface="Arial" pitchFamily="34" charset="0"/>
          </a:endParaRPr>
        </a:p>
      </dsp:txBody>
      <dsp:txXfrm>
        <a:off x="6548802" y="3525415"/>
        <a:ext cx="1248551" cy="1248551"/>
      </dsp:txXfrm>
    </dsp:sp>
    <dsp:sp modelId="{B34F74CE-E835-4A1E-A574-6FCF8EE6DD64}">
      <dsp:nvSpPr>
        <dsp:cNvPr id="0" name=""/>
        <dsp:cNvSpPr/>
      </dsp:nvSpPr>
      <dsp:spPr>
        <a:xfrm rot="3857143">
          <a:off x="4872437" y="4830069"/>
          <a:ext cx="675402" cy="34619"/>
        </a:xfrm>
        <a:custGeom>
          <a:avLst/>
          <a:gdLst/>
          <a:ahLst/>
          <a:cxnLst/>
          <a:rect l="0" t="0" r="0" b="0"/>
          <a:pathLst>
            <a:path>
              <a:moveTo>
                <a:pt x="0" y="17309"/>
              </a:moveTo>
              <a:lnTo>
                <a:pt x="675402" y="1730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193253" y="4830494"/>
        <a:ext cx="33770" cy="33770"/>
      </dsp:txXfrm>
    </dsp:sp>
    <dsp:sp modelId="{918AE694-0212-46E3-9B1F-D73F3AFBD2F4}">
      <dsp:nvSpPr>
        <dsp:cNvPr id="0" name=""/>
        <dsp:cNvSpPr/>
      </dsp:nvSpPr>
      <dsp:spPr>
        <a:xfrm>
          <a:off x="4856861" y="5064207"/>
          <a:ext cx="1765717" cy="1765717"/>
        </a:xfrm>
        <a:prstGeom prst="ellipse">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Individual/ situational explanations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Situational explanations can be seen as removing individual responsibility whilst individual explanations risk labelling. Both have a level of psychological harm.</a:t>
          </a:r>
          <a:endParaRPr lang="en-GB" sz="700" kern="1200" dirty="0">
            <a:latin typeface="Arial" pitchFamily="34" charset="0"/>
            <a:cs typeface="Arial" pitchFamily="34" charset="0"/>
          </a:endParaRPr>
        </a:p>
      </dsp:txBody>
      <dsp:txXfrm>
        <a:off x="5115444" y="5322790"/>
        <a:ext cx="1248551" cy="1248551"/>
      </dsp:txXfrm>
    </dsp:sp>
    <dsp:sp modelId="{2AB7878F-7D9F-45AC-88E5-0D6D386562B9}">
      <dsp:nvSpPr>
        <dsp:cNvPr id="0" name=""/>
        <dsp:cNvSpPr/>
      </dsp:nvSpPr>
      <dsp:spPr>
        <a:xfrm rot="6942857">
          <a:off x="3632671" y="4830069"/>
          <a:ext cx="675402" cy="34619"/>
        </a:xfrm>
        <a:custGeom>
          <a:avLst/>
          <a:gdLst/>
          <a:ahLst/>
          <a:cxnLst/>
          <a:rect l="0" t="0" r="0" b="0"/>
          <a:pathLst>
            <a:path>
              <a:moveTo>
                <a:pt x="0" y="17309"/>
              </a:moveTo>
              <a:lnTo>
                <a:pt x="675402" y="1730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953488" y="4830494"/>
        <a:ext cx="33770" cy="33770"/>
      </dsp:txXfrm>
    </dsp:sp>
    <dsp:sp modelId="{9C5262B4-62BD-4F12-9888-8C91671A1343}">
      <dsp:nvSpPr>
        <dsp:cNvPr id="0" name=""/>
        <dsp:cNvSpPr/>
      </dsp:nvSpPr>
      <dsp:spPr>
        <a:xfrm>
          <a:off x="2557933" y="5064207"/>
          <a:ext cx="1765717" cy="1765717"/>
        </a:xfrm>
        <a:prstGeom prst="ellipse">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Usefulness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One way to assess whether a study is ethically acceptable is to do a cost (in terms of psychological harm) and benefit (potential usefulness of the research) analysis.</a:t>
          </a:r>
          <a:endParaRPr lang="en-GB" sz="700" kern="1200" dirty="0">
            <a:latin typeface="Arial" pitchFamily="34" charset="0"/>
            <a:cs typeface="Arial" pitchFamily="34" charset="0"/>
          </a:endParaRPr>
        </a:p>
      </dsp:txBody>
      <dsp:txXfrm>
        <a:off x="2816516" y="5322790"/>
        <a:ext cx="1248551" cy="1248551"/>
      </dsp:txXfrm>
    </dsp:sp>
    <dsp:sp modelId="{B1529458-ECDF-4E22-9EB2-C3E0925DDB92}">
      <dsp:nvSpPr>
        <dsp:cNvPr id="0" name=""/>
        <dsp:cNvSpPr/>
      </dsp:nvSpPr>
      <dsp:spPr>
        <a:xfrm rot="10028571">
          <a:off x="2860089" y="3864326"/>
          <a:ext cx="643543" cy="34619"/>
        </a:xfrm>
        <a:custGeom>
          <a:avLst/>
          <a:gdLst/>
          <a:ahLst/>
          <a:cxnLst/>
          <a:rect l="0" t="0" r="0" b="0"/>
          <a:pathLst>
            <a:path>
              <a:moveTo>
                <a:pt x="0" y="17309"/>
              </a:moveTo>
              <a:lnTo>
                <a:pt x="643543" y="1730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165773" y="3865547"/>
        <a:ext cx="32177" cy="32177"/>
      </dsp:txXfrm>
    </dsp:sp>
    <dsp:sp modelId="{627B7A8A-E8DE-455C-A5B1-5FB011243AC2}">
      <dsp:nvSpPr>
        <dsp:cNvPr id="0" name=""/>
        <dsp:cNvSpPr/>
      </dsp:nvSpPr>
      <dsp:spPr>
        <a:xfrm>
          <a:off x="1124575" y="3266832"/>
          <a:ext cx="1765717" cy="1765717"/>
        </a:xfrm>
        <a:prstGeom prst="ellipse">
          <a:avLst/>
        </a:prstGeom>
        <a:gradFill rotWithShape="0">
          <a:gsLst>
            <a:gs pos="0">
              <a:schemeClr val="accent5">
                <a:hueOff val="-8278230"/>
                <a:satOff val="33176"/>
                <a:lumOff val="7190"/>
                <a:alphaOff val="0"/>
                <a:tint val="50000"/>
                <a:satMod val="300000"/>
              </a:schemeClr>
            </a:gs>
            <a:gs pos="35000">
              <a:schemeClr val="accent5">
                <a:hueOff val="-8278230"/>
                <a:satOff val="33176"/>
                <a:lumOff val="7190"/>
                <a:alphaOff val="0"/>
                <a:tint val="37000"/>
                <a:satMod val="300000"/>
              </a:schemeClr>
            </a:gs>
            <a:gs pos="100000">
              <a:schemeClr val="accent5">
                <a:hueOff val="-8278230"/>
                <a:satOff val="33176"/>
                <a:lumOff val="719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Socially sensitive research</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Often socially sensitive research causes psychological harm</a:t>
          </a:r>
          <a:endParaRPr lang="en-GB" sz="700" kern="1200" dirty="0">
            <a:latin typeface="Arial" pitchFamily="34" charset="0"/>
            <a:cs typeface="Arial" pitchFamily="34" charset="0"/>
          </a:endParaRPr>
        </a:p>
      </dsp:txBody>
      <dsp:txXfrm>
        <a:off x="1383158" y="3525415"/>
        <a:ext cx="1248551" cy="1248551"/>
      </dsp:txXfrm>
    </dsp:sp>
    <dsp:sp modelId="{FD83C84B-AF87-4DBA-A0EF-1F5FCB01B619}">
      <dsp:nvSpPr>
        <dsp:cNvPr id="0" name=""/>
        <dsp:cNvSpPr/>
      </dsp:nvSpPr>
      <dsp:spPr>
        <a:xfrm rot="13114286">
          <a:off x="3137455" y="2646693"/>
          <a:ext cx="658062" cy="34619"/>
        </a:xfrm>
        <a:custGeom>
          <a:avLst/>
          <a:gdLst/>
          <a:ahLst/>
          <a:cxnLst/>
          <a:rect l="0" t="0" r="0" b="0"/>
          <a:pathLst>
            <a:path>
              <a:moveTo>
                <a:pt x="0" y="17309"/>
              </a:moveTo>
              <a:lnTo>
                <a:pt x="658062" y="1730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450035" y="2647552"/>
        <a:ext cx="32903" cy="32903"/>
      </dsp:txXfrm>
    </dsp:sp>
    <dsp:sp modelId="{36E83FA9-CF56-4C21-8B34-D1330DC513F3}">
      <dsp:nvSpPr>
        <dsp:cNvPr id="0" name=""/>
        <dsp:cNvSpPr/>
      </dsp:nvSpPr>
      <dsp:spPr>
        <a:xfrm>
          <a:off x="1636134" y="1025543"/>
          <a:ext cx="1765717" cy="1765717"/>
        </a:xfrm>
        <a:prstGeom prst="ellipse">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Psych as a Science</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The BPS guidelines encourage psychologists to have respect, competence, responsibility and integrity. This should encourage them to take a scientific approach to research.</a:t>
          </a:r>
          <a:endParaRPr lang="en-GB" sz="700" kern="1200" dirty="0">
            <a:latin typeface="Arial" pitchFamily="34" charset="0"/>
            <a:cs typeface="Arial" pitchFamily="34" charset="0"/>
          </a:endParaRPr>
        </a:p>
      </dsp:txBody>
      <dsp:txXfrm>
        <a:off x="1894717" y="1284126"/>
        <a:ext cx="1248551" cy="12485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94E80-42FB-415D-82B0-C7966220DD7D}">
      <dsp:nvSpPr>
        <dsp:cNvPr id="0" name=""/>
        <dsp:cNvSpPr/>
      </dsp:nvSpPr>
      <dsp:spPr>
        <a:xfrm>
          <a:off x="3465246" y="2476655"/>
          <a:ext cx="2250018" cy="2167047"/>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GB" sz="2800" kern="1200" dirty="0" smtClean="0">
              <a:latin typeface="Arial" pitchFamily="34" charset="0"/>
              <a:cs typeface="Arial" pitchFamily="34" charset="0"/>
            </a:rPr>
            <a:t>Socially sensitive research</a:t>
          </a:r>
          <a:endParaRPr lang="en-GB" sz="1400" kern="1200" dirty="0">
            <a:latin typeface="Arial" pitchFamily="34" charset="0"/>
            <a:cs typeface="Arial" pitchFamily="34" charset="0"/>
          </a:endParaRPr>
        </a:p>
      </dsp:txBody>
      <dsp:txXfrm>
        <a:off x="3794754" y="2794012"/>
        <a:ext cx="1591002" cy="1532333"/>
      </dsp:txXfrm>
    </dsp:sp>
    <dsp:sp modelId="{4A2D3C0A-2651-495A-832D-83727E3D0FC9}">
      <dsp:nvSpPr>
        <dsp:cNvPr id="0" name=""/>
        <dsp:cNvSpPr/>
      </dsp:nvSpPr>
      <dsp:spPr>
        <a:xfrm rot="16200000">
          <a:off x="4248825" y="2117914"/>
          <a:ext cx="682861" cy="34619"/>
        </a:xfrm>
        <a:custGeom>
          <a:avLst/>
          <a:gdLst/>
          <a:ahLst/>
          <a:cxnLst/>
          <a:rect l="0" t="0" r="0" b="0"/>
          <a:pathLst>
            <a:path>
              <a:moveTo>
                <a:pt x="0" y="17309"/>
              </a:moveTo>
              <a:lnTo>
                <a:pt x="682861" y="1730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4573184" y="2118153"/>
        <a:ext cx="34143" cy="34143"/>
      </dsp:txXfrm>
    </dsp:sp>
    <dsp:sp modelId="{F39529D5-F4AE-4061-B116-6A7AB303196D}">
      <dsp:nvSpPr>
        <dsp:cNvPr id="0" name=""/>
        <dsp:cNvSpPr/>
      </dsp:nvSpPr>
      <dsp:spPr>
        <a:xfrm>
          <a:off x="3707397" y="28076"/>
          <a:ext cx="1765717" cy="1765717"/>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Free Will / Determinism</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Deterministic explanations can lead to socially sensitive research as they suggest there is a clear cause for behaviour. This can lead to labelling and discrimination and may remove personal responsibility.</a:t>
          </a:r>
          <a:endParaRPr lang="en-GB" sz="700" kern="1200" dirty="0">
            <a:latin typeface="Arial" pitchFamily="34" charset="0"/>
            <a:cs typeface="Arial" pitchFamily="34" charset="0"/>
          </a:endParaRPr>
        </a:p>
      </dsp:txBody>
      <dsp:txXfrm>
        <a:off x="3965980" y="286659"/>
        <a:ext cx="1248551" cy="1248551"/>
      </dsp:txXfrm>
    </dsp:sp>
    <dsp:sp modelId="{993C4802-8E03-4D5C-AE11-DC436F5F5CE9}">
      <dsp:nvSpPr>
        <dsp:cNvPr id="0" name=""/>
        <dsp:cNvSpPr/>
      </dsp:nvSpPr>
      <dsp:spPr>
        <a:xfrm rot="19285714">
          <a:off x="5384993" y="2646693"/>
          <a:ext cx="658062" cy="34619"/>
        </a:xfrm>
        <a:custGeom>
          <a:avLst/>
          <a:gdLst/>
          <a:ahLst/>
          <a:cxnLst/>
          <a:rect l="0" t="0" r="0" b="0"/>
          <a:pathLst>
            <a:path>
              <a:moveTo>
                <a:pt x="0" y="17309"/>
              </a:moveTo>
              <a:lnTo>
                <a:pt x="658062" y="1730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697573" y="2647552"/>
        <a:ext cx="32903" cy="32903"/>
      </dsp:txXfrm>
    </dsp:sp>
    <dsp:sp modelId="{3F6C5B58-CD3E-4DB6-8C3C-0F702CE8087D}">
      <dsp:nvSpPr>
        <dsp:cNvPr id="0" name=""/>
        <dsp:cNvSpPr/>
      </dsp:nvSpPr>
      <dsp:spPr>
        <a:xfrm>
          <a:off x="5778659" y="1025543"/>
          <a:ext cx="1765717" cy="1765717"/>
        </a:xfrm>
        <a:prstGeom prst="ellipse">
          <a:avLst/>
        </a:prstGeom>
        <a:gradFill rotWithShape="0">
          <a:gsLst>
            <a:gs pos="0">
              <a:schemeClr val="accent5">
                <a:hueOff val="-1655646"/>
                <a:satOff val="6635"/>
                <a:lumOff val="1438"/>
                <a:alphaOff val="0"/>
                <a:tint val="50000"/>
                <a:satMod val="300000"/>
              </a:schemeClr>
            </a:gs>
            <a:gs pos="35000">
              <a:schemeClr val="accent5">
                <a:hueOff val="-1655646"/>
                <a:satOff val="6635"/>
                <a:lumOff val="1438"/>
                <a:alphaOff val="0"/>
                <a:tint val="37000"/>
                <a:satMod val="300000"/>
              </a:schemeClr>
            </a:gs>
            <a:gs pos="100000">
              <a:schemeClr val="accent5">
                <a:hueOff val="-1655646"/>
                <a:satOff val="6635"/>
                <a:lumOff val="143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Nature/nurture</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A lot of socially sensitive research is about the genetic basis of behaviour and so is the nature side of debate.</a:t>
          </a:r>
          <a:endParaRPr lang="en-GB" sz="700" kern="1200" dirty="0">
            <a:latin typeface="Arial" pitchFamily="34" charset="0"/>
            <a:cs typeface="Arial" pitchFamily="34" charset="0"/>
          </a:endParaRPr>
        </a:p>
      </dsp:txBody>
      <dsp:txXfrm>
        <a:off x="6037242" y="1284126"/>
        <a:ext cx="1248551" cy="1248551"/>
      </dsp:txXfrm>
    </dsp:sp>
    <dsp:sp modelId="{86235E7B-C9B8-4B5C-8700-64040D7F9EDF}">
      <dsp:nvSpPr>
        <dsp:cNvPr id="0" name=""/>
        <dsp:cNvSpPr/>
      </dsp:nvSpPr>
      <dsp:spPr>
        <a:xfrm rot="771429">
          <a:off x="5676878" y="3864326"/>
          <a:ext cx="643543" cy="34619"/>
        </a:xfrm>
        <a:custGeom>
          <a:avLst/>
          <a:gdLst/>
          <a:ahLst/>
          <a:cxnLst/>
          <a:rect l="0" t="0" r="0" b="0"/>
          <a:pathLst>
            <a:path>
              <a:moveTo>
                <a:pt x="0" y="17309"/>
              </a:moveTo>
              <a:lnTo>
                <a:pt x="643543" y="1730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982561" y="3865547"/>
        <a:ext cx="32177" cy="32177"/>
      </dsp:txXfrm>
    </dsp:sp>
    <dsp:sp modelId="{4953EAC0-86B0-46C9-8530-EAD7CF90FB66}">
      <dsp:nvSpPr>
        <dsp:cNvPr id="0" name=""/>
        <dsp:cNvSpPr/>
      </dsp:nvSpPr>
      <dsp:spPr>
        <a:xfrm>
          <a:off x="6290219" y="3266832"/>
          <a:ext cx="1765717" cy="1765717"/>
        </a:xfrm>
        <a:prstGeom prst="ellipse">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Reductionism / Holism</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Reductionist as often socially sensitive research focuses on a specific trait such as sex or race, as the cause of a behaviour.</a:t>
          </a:r>
          <a:endParaRPr lang="en-GB" sz="700" kern="1200" dirty="0">
            <a:latin typeface="Arial" pitchFamily="34" charset="0"/>
            <a:cs typeface="Arial" pitchFamily="34" charset="0"/>
          </a:endParaRPr>
        </a:p>
      </dsp:txBody>
      <dsp:txXfrm>
        <a:off x="6548802" y="3525415"/>
        <a:ext cx="1248551" cy="1248551"/>
      </dsp:txXfrm>
    </dsp:sp>
    <dsp:sp modelId="{C89759E5-AEF9-4E14-A6F9-4DCDDE62753E}">
      <dsp:nvSpPr>
        <dsp:cNvPr id="0" name=""/>
        <dsp:cNvSpPr/>
      </dsp:nvSpPr>
      <dsp:spPr>
        <a:xfrm rot="3857143">
          <a:off x="4872437" y="4830069"/>
          <a:ext cx="675402" cy="34619"/>
        </a:xfrm>
        <a:custGeom>
          <a:avLst/>
          <a:gdLst/>
          <a:ahLst/>
          <a:cxnLst/>
          <a:rect l="0" t="0" r="0" b="0"/>
          <a:pathLst>
            <a:path>
              <a:moveTo>
                <a:pt x="0" y="17309"/>
              </a:moveTo>
              <a:lnTo>
                <a:pt x="675402" y="1730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193253" y="4830494"/>
        <a:ext cx="33770" cy="33770"/>
      </dsp:txXfrm>
    </dsp:sp>
    <dsp:sp modelId="{779074AC-DBF9-4907-B6C4-1468963DCB54}">
      <dsp:nvSpPr>
        <dsp:cNvPr id="0" name=""/>
        <dsp:cNvSpPr/>
      </dsp:nvSpPr>
      <dsp:spPr>
        <a:xfrm>
          <a:off x="4856861" y="5064207"/>
          <a:ext cx="1765717" cy="1765717"/>
        </a:xfrm>
        <a:prstGeom prst="ellipse">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Individual / situational explanations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The danger of attributing the cause of behaviour to individual factors is that it can lead to socially sensitive research as the implications of findings could suggest that a person’s race, age, gender or disability cause behaviours. This can cause social stigmas and discrimination. 	</a:t>
          </a:r>
          <a:endParaRPr lang="en-GB" sz="700" kern="1200" dirty="0">
            <a:latin typeface="Arial" pitchFamily="34" charset="0"/>
            <a:cs typeface="Arial" pitchFamily="34" charset="0"/>
          </a:endParaRPr>
        </a:p>
      </dsp:txBody>
      <dsp:txXfrm>
        <a:off x="5115444" y="5322790"/>
        <a:ext cx="1248551" cy="1248551"/>
      </dsp:txXfrm>
    </dsp:sp>
    <dsp:sp modelId="{DA8AD572-C39B-4B0E-B606-A9CDD037A1F1}">
      <dsp:nvSpPr>
        <dsp:cNvPr id="0" name=""/>
        <dsp:cNvSpPr/>
      </dsp:nvSpPr>
      <dsp:spPr>
        <a:xfrm rot="6942857">
          <a:off x="3632671" y="4830069"/>
          <a:ext cx="675402" cy="34619"/>
        </a:xfrm>
        <a:custGeom>
          <a:avLst/>
          <a:gdLst/>
          <a:ahLst/>
          <a:cxnLst/>
          <a:rect l="0" t="0" r="0" b="0"/>
          <a:pathLst>
            <a:path>
              <a:moveTo>
                <a:pt x="0" y="17309"/>
              </a:moveTo>
              <a:lnTo>
                <a:pt x="675402" y="1730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953488" y="4830494"/>
        <a:ext cx="33770" cy="33770"/>
      </dsp:txXfrm>
    </dsp:sp>
    <dsp:sp modelId="{94D757C8-7C34-4DD5-BDC7-4F1D7B2DCC69}">
      <dsp:nvSpPr>
        <dsp:cNvPr id="0" name=""/>
        <dsp:cNvSpPr/>
      </dsp:nvSpPr>
      <dsp:spPr>
        <a:xfrm>
          <a:off x="2557933" y="5064207"/>
          <a:ext cx="1765717" cy="1765717"/>
        </a:xfrm>
        <a:prstGeom prst="ellipse">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Usefulness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Often socially sensitive research has useful applications but the validity of research can be questioned</a:t>
          </a:r>
          <a:endParaRPr lang="en-GB" sz="700" kern="1200" dirty="0">
            <a:latin typeface="Arial" pitchFamily="34" charset="0"/>
            <a:cs typeface="Arial" pitchFamily="34" charset="0"/>
          </a:endParaRPr>
        </a:p>
      </dsp:txBody>
      <dsp:txXfrm>
        <a:off x="2816516" y="5322790"/>
        <a:ext cx="1248551" cy="1248551"/>
      </dsp:txXfrm>
    </dsp:sp>
    <dsp:sp modelId="{FD9F5F67-11B4-4766-8327-7FD38B99B461}">
      <dsp:nvSpPr>
        <dsp:cNvPr id="0" name=""/>
        <dsp:cNvSpPr/>
      </dsp:nvSpPr>
      <dsp:spPr>
        <a:xfrm rot="10028571">
          <a:off x="2860089" y="3864326"/>
          <a:ext cx="643543" cy="34619"/>
        </a:xfrm>
        <a:custGeom>
          <a:avLst/>
          <a:gdLst/>
          <a:ahLst/>
          <a:cxnLst/>
          <a:rect l="0" t="0" r="0" b="0"/>
          <a:pathLst>
            <a:path>
              <a:moveTo>
                <a:pt x="0" y="17309"/>
              </a:moveTo>
              <a:lnTo>
                <a:pt x="643543" y="1730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165773" y="3865547"/>
        <a:ext cx="32177" cy="32177"/>
      </dsp:txXfrm>
    </dsp:sp>
    <dsp:sp modelId="{BE78E908-31B3-4484-A740-479FB4A3F431}">
      <dsp:nvSpPr>
        <dsp:cNvPr id="0" name=""/>
        <dsp:cNvSpPr/>
      </dsp:nvSpPr>
      <dsp:spPr>
        <a:xfrm>
          <a:off x="1124575" y="3266832"/>
          <a:ext cx="1765717" cy="1765717"/>
        </a:xfrm>
        <a:prstGeom prst="ellipse">
          <a:avLst/>
        </a:prstGeom>
        <a:gradFill rotWithShape="0">
          <a:gsLst>
            <a:gs pos="0">
              <a:schemeClr val="accent5">
                <a:hueOff val="-8278230"/>
                <a:satOff val="33176"/>
                <a:lumOff val="7190"/>
                <a:alphaOff val="0"/>
                <a:tint val="50000"/>
                <a:satMod val="300000"/>
              </a:schemeClr>
            </a:gs>
            <a:gs pos="35000">
              <a:schemeClr val="accent5">
                <a:hueOff val="-8278230"/>
                <a:satOff val="33176"/>
                <a:lumOff val="7190"/>
                <a:alphaOff val="0"/>
                <a:tint val="37000"/>
                <a:satMod val="300000"/>
              </a:schemeClr>
            </a:gs>
            <a:gs pos="100000">
              <a:schemeClr val="accent5">
                <a:hueOff val="-8278230"/>
                <a:satOff val="33176"/>
                <a:lumOff val="719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Ethics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Often socially sensitive research causes psychological harm</a:t>
          </a:r>
          <a:endParaRPr lang="en-GB" sz="700" kern="1200" dirty="0">
            <a:latin typeface="Arial" pitchFamily="34" charset="0"/>
            <a:cs typeface="Arial" pitchFamily="34" charset="0"/>
          </a:endParaRPr>
        </a:p>
      </dsp:txBody>
      <dsp:txXfrm>
        <a:off x="1383158" y="3525415"/>
        <a:ext cx="1248551" cy="1248551"/>
      </dsp:txXfrm>
    </dsp:sp>
    <dsp:sp modelId="{80FDE604-62FB-4867-B5E7-FE74848513C8}">
      <dsp:nvSpPr>
        <dsp:cNvPr id="0" name=""/>
        <dsp:cNvSpPr/>
      </dsp:nvSpPr>
      <dsp:spPr>
        <a:xfrm rot="13114286">
          <a:off x="3137455" y="2646693"/>
          <a:ext cx="658062" cy="34619"/>
        </a:xfrm>
        <a:custGeom>
          <a:avLst/>
          <a:gdLst/>
          <a:ahLst/>
          <a:cxnLst/>
          <a:rect l="0" t="0" r="0" b="0"/>
          <a:pathLst>
            <a:path>
              <a:moveTo>
                <a:pt x="0" y="17309"/>
              </a:moveTo>
              <a:lnTo>
                <a:pt x="658062" y="1730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450035" y="2647552"/>
        <a:ext cx="32903" cy="32903"/>
      </dsp:txXfrm>
    </dsp:sp>
    <dsp:sp modelId="{9CA72749-0586-4CF0-8046-0F10E9895580}">
      <dsp:nvSpPr>
        <dsp:cNvPr id="0" name=""/>
        <dsp:cNvSpPr/>
      </dsp:nvSpPr>
      <dsp:spPr>
        <a:xfrm>
          <a:off x="1636134" y="1025543"/>
          <a:ext cx="1765717" cy="1765717"/>
        </a:xfrm>
        <a:prstGeom prst="ellipse">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Psych as a Science</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Research must try to be scientific if it is to be trusted and to reduce implications of socially sensitive research such as incorrect interpretations of data.</a:t>
          </a:r>
          <a:endParaRPr lang="en-GB" sz="700" kern="1200" dirty="0">
            <a:latin typeface="Arial" pitchFamily="34" charset="0"/>
            <a:cs typeface="Arial" pitchFamily="34" charset="0"/>
          </a:endParaRPr>
        </a:p>
      </dsp:txBody>
      <dsp:txXfrm>
        <a:off x="1894717" y="1284126"/>
        <a:ext cx="1248551" cy="12485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94E80-42FB-415D-82B0-C7966220DD7D}">
      <dsp:nvSpPr>
        <dsp:cNvPr id="0" name=""/>
        <dsp:cNvSpPr/>
      </dsp:nvSpPr>
      <dsp:spPr>
        <a:xfrm>
          <a:off x="3456388" y="2469024"/>
          <a:ext cx="2267735" cy="2184110"/>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GB" sz="2800" kern="1200" dirty="0" smtClean="0">
              <a:latin typeface="Arial" pitchFamily="34" charset="0"/>
              <a:cs typeface="Arial" pitchFamily="34" charset="0"/>
            </a:rPr>
            <a:t>Psych as a science</a:t>
          </a:r>
          <a:endParaRPr lang="en-GB" sz="1400" kern="1200" dirty="0">
            <a:latin typeface="Arial" pitchFamily="34" charset="0"/>
            <a:cs typeface="Arial" pitchFamily="34" charset="0"/>
          </a:endParaRPr>
        </a:p>
      </dsp:txBody>
      <dsp:txXfrm>
        <a:off x="3788490" y="2788880"/>
        <a:ext cx="1603531" cy="1544398"/>
      </dsp:txXfrm>
    </dsp:sp>
    <dsp:sp modelId="{140B4B97-906C-4F95-AB79-646DC90AA092}">
      <dsp:nvSpPr>
        <dsp:cNvPr id="0" name=""/>
        <dsp:cNvSpPr/>
      </dsp:nvSpPr>
      <dsp:spPr>
        <a:xfrm rot="16200000">
          <a:off x="4247476" y="2108798"/>
          <a:ext cx="685559" cy="34892"/>
        </a:xfrm>
        <a:custGeom>
          <a:avLst/>
          <a:gdLst/>
          <a:ahLst/>
          <a:cxnLst/>
          <a:rect l="0" t="0" r="0" b="0"/>
          <a:pathLst>
            <a:path>
              <a:moveTo>
                <a:pt x="0" y="17446"/>
              </a:moveTo>
              <a:lnTo>
                <a:pt x="685559"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4573117" y="2109105"/>
        <a:ext cx="34277" cy="34277"/>
      </dsp:txXfrm>
    </dsp:sp>
    <dsp:sp modelId="{8F98FB11-B72B-4894-A352-4061A309AC7B}">
      <dsp:nvSpPr>
        <dsp:cNvPr id="0" name=""/>
        <dsp:cNvSpPr/>
      </dsp:nvSpPr>
      <dsp:spPr>
        <a:xfrm>
          <a:off x="3700445" y="3843"/>
          <a:ext cx="1779620" cy="1779620"/>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Free Will / Determinism</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Determinism aims to be scientific however it can never lead to perfect predictions due to the complexity of human behaviour and the difficulty isolating variables completely. Determinism does use many more scientific methods compared to freewill.	</a:t>
          </a:r>
          <a:endParaRPr lang="en-GB" sz="700" kern="1200" dirty="0">
            <a:latin typeface="Arial" pitchFamily="34" charset="0"/>
            <a:cs typeface="Arial" pitchFamily="34" charset="0"/>
          </a:endParaRPr>
        </a:p>
      </dsp:txBody>
      <dsp:txXfrm>
        <a:off x="3961064" y="264462"/>
        <a:ext cx="1258382" cy="1258382"/>
      </dsp:txXfrm>
    </dsp:sp>
    <dsp:sp modelId="{850523CC-BC35-4048-B8E5-0A5EF9F983F7}">
      <dsp:nvSpPr>
        <dsp:cNvPr id="0" name=""/>
        <dsp:cNvSpPr/>
      </dsp:nvSpPr>
      <dsp:spPr>
        <a:xfrm rot="19285714">
          <a:off x="5391543" y="2641236"/>
          <a:ext cx="660565" cy="34892"/>
        </a:xfrm>
        <a:custGeom>
          <a:avLst/>
          <a:gdLst/>
          <a:ahLst/>
          <a:cxnLst/>
          <a:rect l="0" t="0" r="0" b="0"/>
          <a:pathLst>
            <a:path>
              <a:moveTo>
                <a:pt x="0" y="17446"/>
              </a:moveTo>
              <a:lnTo>
                <a:pt x="660565"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705311" y="2642168"/>
        <a:ext cx="33028" cy="33028"/>
      </dsp:txXfrm>
    </dsp:sp>
    <dsp:sp modelId="{E450255B-E4C1-488C-AE80-9685873AB230}">
      <dsp:nvSpPr>
        <dsp:cNvPr id="0" name=""/>
        <dsp:cNvSpPr/>
      </dsp:nvSpPr>
      <dsp:spPr>
        <a:xfrm>
          <a:off x="5785922" y="1008156"/>
          <a:ext cx="1779620" cy="1779620"/>
        </a:xfrm>
        <a:prstGeom prst="ellipse">
          <a:avLst/>
        </a:prstGeom>
        <a:gradFill rotWithShape="0">
          <a:gsLst>
            <a:gs pos="0">
              <a:schemeClr val="accent5">
                <a:hueOff val="-1655646"/>
                <a:satOff val="6635"/>
                <a:lumOff val="1438"/>
                <a:alphaOff val="0"/>
                <a:tint val="50000"/>
                <a:satMod val="300000"/>
              </a:schemeClr>
            </a:gs>
            <a:gs pos="35000">
              <a:schemeClr val="accent5">
                <a:hueOff val="-1655646"/>
                <a:satOff val="6635"/>
                <a:lumOff val="1438"/>
                <a:alphaOff val="0"/>
                <a:tint val="37000"/>
                <a:satMod val="300000"/>
              </a:schemeClr>
            </a:gs>
            <a:gs pos="100000">
              <a:schemeClr val="accent5">
                <a:hueOff val="-1655646"/>
                <a:satOff val="6635"/>
                <a:lumOff val="143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Nature/nurture</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The nature view links with Psychology as a science because it wants behaviour to be predictable and uses a scientific approach to explain human behaviour.	</a:t>
          </a:r>
          <a:endParaRPr lang="en-GB" sz="700" kern="1200" dirty="0">
            <a:latin typeface="Arial" pitchFamily="34" charset="0"/>
            <a:cs typeface="Arial" pitchFamily="34" charset="0"/>
          </a:endParaRPr>
        </a:p>
      </dsp:txBody>
      <dsp:txXfrm>
        <a:off x="6046541" y="1268775"/>
        <a:ext cx="1258382" cy="1258382"/>
      </dsp:txXfrm>
    </dsp:sp>
    <dsp:sp modelId="{68DC6761-0D26-4098-AFCF-CCB55D980516}">
      <dsp:nvSpPr>
        <dsp:cNvPr id="0" name=""/>
        <dsp:cNvSpPr/>
      </dsp:nvSpPr>
      <dsp:spPr>
        <a:xfrm rot="771429">
          <a:off x="5685468" y="3867323"/>
          <a:ext cx="645931" cy="34892"/>
        </a:xfrm>
        <a:custGeom>
          <a:avLst/>
          <a:gdLst/>
          <a:ahLst/>
          <a:cxnLst/>
          <a:rect l="0" t="0" r="0" b="0"/>
          <a:pathLst>
            <a:path>
              <a:moveTo>
                <a:pt x="0" y="17446"/>
              </a:moveTo>
              <a:lnTo>
                <a:pt x="64593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992285" y="3868621"/>
        <a:ext cx="32296" cy="32296"/>
      </dsp:txXfrm>
    </dsp:sp>
    <dsp:sp modelId="{CC8DE798-E0B7-4251-9EA9-D35C9BA5610E}">
      <dsp:nvSpPr>
        <dsp:cNvPr id="0" name=""/>
        <dsp:cNvSpPr/>
      </dsp:nvSpPr>
      <dsp:spPr>
        <a:xfrm>
          <a:off x="6300993" y="3264827"/>
          <a:ext cx="1779620" cy="1779620"/>
        </a:xfrm>
        <a:prstGeom prst="ellipse">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Reductionism / Holism</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Being scientific tends to make the research and explanations of behaviour reductionist. </a:t>
          </a:r>
          <a:endParaRPr lang="en-GB" sz="700" kern="1200" dirty="0">
            <a:latin typeface="Arial" pitchFamily="34" charset="0"/>
            <a:cs typeface="Arial" pitchFamily="34" charset="0"/>
          </a:endParaRPr>
        </a:p>
      </dsp:txBody>
      <dsp:txXfrm>
        <a:off x="6561612" y="3525446"/>
        <a:ext cx="1258382" cy="1258382"/>
      </dsp:txXfrm>
    </dsp:sp>
    <dsp:sp modelId="{1DF6A8B8-2DE7-422B-A509-898B285E7FFC}">
      <dsp:nvSpPr>
        <dsp:cNvPr id="0" name=""/>
        <dsp:cNvSpPr/>
      </dsp:nvSpPr>
      <dsp:spPr>
        <a:xfrm rot="3857143">
          <a:off x="4875417" y="4839761"/>
          <a:ext cx="678041" cy="34892"/>
        </a:xfrm>
        <a:custGeom>
          <a:avLst/>
          <a:gdLst/>
          <a:ahLst/>
          <a:cxnLst/>
          <a:rect l="0" t="0" r="0" b="0"/>
          <a:pathLst>
            <a:path>
              <a:moveTo>
                <a:pt x="0" y="17446"/>
              </a:moveTo>
              <a:lnTo>
                <a:pt x="67804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a:off x="5197487" y="4840257"/>
        <a:ext cx="33902" cy="33902"/>
      </dsp:txXfrm>
    </dsp:sp>
    <dsp:sp modelId="{BD3C47E6-CCEB-45F3-A807-B66B6494C257}">
      <dsp:nvSpPr>
        <dsp:cNvPr id="0" name=""/>
        <dsp:cNvSpPr/>
      </dsp:nvSpPr>
      <dsp:spPr>
        <a:xfrm>
          <a:off x="4857798" y="5074536"/>
          <a:ext cx="1779620" cy="1779620"/>
        </a:xfrm>
        <a:prstGeom prst="ellipse">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Individual / situational explanations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Areas of psychology that use individual explanations of behaviour (e.g. the cognitive area), often use scientific methods that are highly controlled whereas situational explanations often find it harder to establish such high control.	</a:t>
          </a:r>
          <a:endParaRPr lang="en-GB" sz="700" kern="1200" dirty="0">
            <a:latin typeface="Arial" pitchFamily="34" charset="0"/>
            <a:cs typeface="Arial" pitchFamily="34" charset="0"/>
          </a:endParaRPr>
        </a:p>
      </dsp:txBody>
      <dsp:txXfrm>
        <a:off x="5118417" y="5335155"/>
        <a:ext cx="1258382" cy="1258382"/>
      </dsp:txXfrm>
    </dsp:sp>
    <dsp:sp modelId="{55A41F6A-F4B4-4E31-8620-1553BAB0A79F}">
      <dsp:nvSpPr>
        <dsp:cNvPr id="0" name=""/>
        <dsp:cNvSpPr/>
      </dsp:nvSpPr>
      <dsp:spPr>
        <a:xfrm rot="6942857">
          <a:off x="3627052" y="4839761"/>
          <a:ext cx="678041" cy="34892"/>
        </a:xfrm>
        <a:custGeom>
          <a:avLst/>
          <a:gdLst/>
          <a:ahLst/>
          <a:cxnLst/>
          <a:rect l="0" t="0" r="0" b="0"/>
          <a:pathLst>
            <a:path>
              <a:moveTo>
                <a:pt x="0" y="17446"/>
              </a:moveTo>
              <a:lnTo>
                <a:pt x="67804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949122" y="4840257"/>
        <a:ext cx="33902" cy="33902"/>
      </dsp:txXfrm>
    </dsp:sp>
    <dsp:sp modelId="{66253D09-CD23-4239-9E21-5ED0A821AD39}">
      <dsp:nvSpPr>
        <dsp:cNvPr id="0" name=""/>
        <dsp:cNvSpPr/>
      </dsp:nvSpPr>
      <dsp:spPr>
        <a:xfrm>
          <a:off x="2543093" y="5074536"/>
          <a:ext cx="1779620" cy="1779620"/>
        </a:xfrm>
        <a:prstGeom prst="ellipse">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Usefulness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Being scientific gives provable evidence, which can be trusted and relied upon. This makes it useful to offer new treatments.</a:t>
          </a:r>
          <a:endParaRPr lang="en-GB" sz="700" kern="1200" dirty="0">
            <a:latin typeface="Arial" pitchFamily="34" charset="0"/>
            <a:cs typeface="Arial" pitchFamily="34" charset="0"/>
          </a:endParaRPr>
        </a:p>
      </dsp:txBody>
      <dsp:txXfrm>
        <a:off x="2803712" y="5335155"/>
        <a:ext cx="1258382" cy="1258382"/>
      </dsp:txXfrm>
    </dsp:sp>
    <dsp:sp modelId="{F6621491-4C98-45D9-A426-F659D5B84662}">
      <dsp:nvSpPr>
        <dsp:cNvPr id="0" name=""/>
        <dsp:cNvSpPr/>
      </dsp:nvSpPr>
      <dsp:spPr>
        <a:xfrm rot="10028571">
          <a:off x="2849112" y="3867323"/>
          <a:ext cx="645931" cy="34892"/>
        </a:xfrm>
        <a:custGeom>
          <a:avLst/>
          <a:gdLst/>
          <a:ahLst/>
          <a:cxnLst/>
          <a:rect l="0" t="0" r="0" b="0"/>
          <a:pathLst>
            <a:path>
              <a:moveTo>
                <a:pt x="0" y="17446"/>
              </a:moveTo>
              <a:lnTo>
                <a:pt x="645931"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155929" y="3868621"/>
        <a:ext cx="32296" cy="32296"/>
      </dsp:txXfrm>
    </dsp:sp>
    <dsp:sp modelId="{3BC415DD-2A38-4C47-8291-20AA6FE1901E}">
      <dsp:nvSpPr>
        <dsp:cNvPr id="0" name=""/>
        <dsp:cNvSpPr/>
      </dsp:nvSpPr>
      <dsp:spPr>
        <a:xfrm>
          <a:off x="1099898" y="3264827"/>
          <a:ext cx="1779620" cy="1779620"/>
        </a:xfrm>
        <a:prstGeom prst="ellipse">
          <a:avLst/>
        </a:prstGeom>
        <a:gradFill rotWithShape="0">
          <a:gsLst>
            <a:gs pos="0">
              <a:schemeClr val="accent5">
                <a:hueOff val="-8278230"/>
                <a:satOff val="33176"/>
                <a:lumOff val="7190"/>
                <a:alphaOff val="0"/>
                <a:tint val="50000"/>
                <a:satMod val="300000"/>
              </a:schemeClr>
            </a:gs>
            <a:gs pos="35000">
              <a:schemeClr val="accent5">
                <a:hueOff val="-8278230"/>
                <a:satOff val="33176"/>
                <a:lumOff val="7190"/>
                <a:alphaOff val="0"/>
                <a:tint val="37000"/>
                <a:satMod val="300000"/>
              </a:schemeClr>
            </a:gs>
            <a:gs pos="100000">
              <a:schemeClr val="accent5">
                <a:hueOff val="-8278230"/>
                <a:satOff val="33176"/>
                <a:lumOff val="719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Ethics</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The BPS guidelines encourage psychologists to have respect, competence, responsibility and integrity. This should encourage them to take a scientific approach to research.</a:t>
          </a:r>
          <a:endParaRPr lang="en-GB" sz="700" kern="1200" dirty="0">
            <a:latin typeface="Arial" pitchFamily="34" charset="0"/>
            <a:cs typeface="Arial" pitchFamily="34" charset="0"/>
          </a:endParaRPr>
        </a:p>
      </dsp:txBody>
      <dsp:txXfrm>
        <a:off x="1360517" y="3525446"/>
        <a:ext cx="1258382" cy="1258382"/>
      </dsp:txXfrm>
    </dsp:sp>
    <dsp:sp modelId="{30F3DDEE-6A19-46A4-849B-257A500A5B5E}">
      <dsp:nvSpPr>
        <dsp:cNvPr id="0" name=""/>
        <dsp:cNvSpPr/>
      </dsp:nvSpPr>
      <dsp:spPr>
        <a:xfrm rot="13114286">
          <a:off x="3128403" y="2641236"/>
          <a:ext cx="660565" cy="34892"/>
        </a:xfrm>
        <a:custGeom>
          <a:avLst/>
          <a:gdLst/>
          <a:ahLst/>
          <a:cxnLst/>
          <a:rect l="0" t="0" r="0" b="0"/>
          <a:pathLst>
            <a:path>
              <a:moveTo>
                <a:pt x="0" y="17446"/>
              </a:moveTo>
              <a:lnTo>
                <a:pt x="660565" y="1744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Arial" pitchFamily="34" charset="0"/>
            <a:cs typeface="Arial" pitchFamily="34" charset="0"/>
          </a:endParaRPr>
        </a:p>
      </dsp:txBody>
      <dsp:txXfrm rot="10800000">
        <a:off x="3442171" y="2642168"/>
        <a:ext cx="33028" cy="33028"/>
      </dsp:txXfrm>
    </dsp:sp>
    <dsp:sp modelId="{5AFB8BCE-B182-4F85-991A-874C93996776}">
      <dsp:nvSpPr>
        <dsp:cNvPr id="0" name=""/>
        <dsp:cNvSpPr/>
      </dsp:nvSpPr>
      <dsp:spPr>
        <a:xfrm>
          <a:off x="1614968" y="1008156"/>
          <a:ext cx="1779620" cy="1779620"/>
        </a:xfrm>
        <a:prstGeom prst="ellipse">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u="sng" kern="1200" dirty="0" smtClean="0">
              <a:latin typeface="Arial" pitchFamily="34" charset="0"/>
              <a:cs typeface="Arial" pitchFamily="34" charset="0"/>
            </a:rPr>
            <a:t>Socially Sensitive Research</a:t>
          </a:r>
        </a:p>
        <a:p>
          <a:pPr lvl="0" algn="ctr" defTabSz="311150">
            <a:lnSpc>
              <a:spcPct val="90000"/>
            </a:lnSpc>
            <a:spcBef>
              <a:spcPct val="0"/>
            </a:spcBef>
            <a:spcAft>
              <a:spcPct val="35000"/>
            </a:spcAft>
          </a:pPr>
          <a:r>
            <a:rPr lang="en-GB" sz="700" kern="1200" dirty="0" smtClean="0">
              <a:latin typeface="Arial" pitchFamily="34" charset="0"/>
              <a:cs typeface="Arial" pitchFamily="34" charset="0"/>
            </a:rPr>
            <a:t>Research must try to be scientific if it is to be trusted and to reduce implications of socially sensitive research such as incorrect interpretations of data.</a:t>
          </a:r>
          <a:endParaRPr lang="en-GB" sz="700" kern="1200" dirty="0">
            <a:latin typeface="Arial" pitchFamily="34" charset="0"/>
            <a:cs typeface="Arial" pitchFamily="34" charset="0"/>
          </a:endParaRPr>
        </a:p>
      </dsp:txBody>
      <dsp:txXfrm>
        <a:off x="1875587" y="1268775"/>
        <a:ext cx="1258382" cy="125838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96752"/>
          </a:xfrm>
          <a:solidFill>
            <a:srgbClr val="FFFF00"/>
          </a:solidFill>
        </p:spPr>
        <p:txBody>
          <a:bodyPr/>
          <a:lstStyle>
            <a:lvl1pPr>
              <a:defRPr>
                <a:latin typeface="Arial" pitchFamily="34" charset="0"/>
                <a:cs typeface="Arial" pitchFamily="34" charset="0"/>
              </a:defRPr>
            </a:lvl1pPr>
          </a:lstStyle>
          <a:p>
            <a:r>
              <a:rPr lang="en-US" smtClean="0"/>
              <a:t>Click to edit Master title style</a:t>
            </a:r>
            <a:endParaRPr lang="en-GB" dirty="0"/>
          </a:p>
        </p:txBody>
      </p:sp>
      <p:sp>
        <p:nvSpPr>
          <p:cNvPr id="3" name="Subtitle 2"/>
          <p:cNvSpPr>
            <a:spLocks noGrp="1"/>
          </p:cNvSpPr>
          <p:nvPr>
            <p:ph type="subTitle" idx="1"/>
          </p:nvPr>
        </p:nvSpPr>
        <p:spPr>
          <a:xfrm>
            <a:off x="2" y="1196752"/>
            <a:ext cx="5940152" cy="5661248"/>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val="35029354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C85E01E-8238-4B6F-A609-32CE2F0B0934}" type="datetimeFigureOut">
              <a:rPr lang="en-GB">
                <a:solidFill>
                  <a:prstClr val="black"/>
                </a:solidFill>
              </a:rPr>
              <a:pPr/>
              <a:t>30/01/2019</a:t>
            </a:fld>
            <a:endParaRPr lang="en-GB">
              <a:solidFill>
                <a:prstClr val="black"/>
              </a:solidFill>
            </a:endParaRPr>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8"/>
            <a:ext cx="2133600" cy="365125"/>
          </a:xfrm>
          <a:prstGeom prst="rect">
            <a:avLst/>
          </a:prstGeom>
        </p:spPr>
        <p:txBody>
          <a:bodyPr/>
          <a:lstStyle/>
          <a:p>
            <a:fld id="{9E966B0D-B50B-4134-B984-25B1E893F5A6}"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927959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559050" y="6470650"/>
            <a:ext cx="1346200" cy="387350"/>
          </a:xfrm>
          <a:prstGeom prst="rect">
            <a:avLst/>
          </a:prstGeom>
        </p:spPr>
        <p:txBody>
          <a:bodyPr/>
          <a:lstStyle>
            <a:lvl1pPr>
              <a:defRPr/>
            </a:lvl1pPr>
          </a:lstStyle>
          <a:p>
            <a:pPr>
              <a:defRPr/>
            </a:pPr>
            <a:endParaRPr lang="en-GB">
              <a:solidFill>
                <a:prstClr val="black"/>
              </a:solidFill>
            </a:endParaRPr>
          </a:p>
        </p:txBody>
      </p:sp>
      <p:sp>
        <p:nvSpPr>
          <p:cNvPr id="3" name="Footer Placeholder 2"/>
          <p:cNvSpPr>
            <a:spLocks noGrp="1"/>
          </p:cNvSpPr>
          <p:nvPr>
            <p:ph type="ftr" sz="quarter" idx="11"/>
          </p:nvPr>
        </p:nvSpPr>
        <p:spPr>
          <a:xfrm>
            <a:off x="3984629" y="6477008"/>
            <a:ext cx="3540125" cy="379413"/>
          </a:xfrm>
          <a:prstGeom prst="rect">
            <a:avLst/>
          </a:prstGeom>
        </p:spPr>
        <p:txBody>
          <a:bodyPr/>
          <a:lstStyle>
            <a:lvl1pPr>
              <a:defRPr/>
            </a:lvl1pPr>
          </a:lstStyle>
          <a:p>
            <a:pPr>
              <a:defRPr/>
            </a:pPr>
            <a:endParaRPr lang="en-GB">
              <a:solidFill>
                <a:prstClr val="black"/>
              </a:solidFill>
            </a:endParaRPr>
          </a:p>
        </p:txBody>
      </p:sp>
      <p:sp>
        <p:nvSpPr>
          <p:cNvPr id="4" name="Slide Number Placeholder 3"/>
          <p:cNvSpPr>
            <a:spLocks noGrp="1"/>
          </p:cNvSpPr>
          <p:nvPr>
            <p:ph type="sldNum" sz="quarter" idx="12"/>
          </p:nvPr>
        </p:nvSpPr>
        <p:spPr>
          <a:xfrm>
            <a:off x="7572375" y="6477008"/>
            <a:ext cx="1250950" cy="379413"/>
          </a:xfrm>
          <a:prstGeom prst="rect">
            <a:avLst/>
          </a:prstGeom>
        </p:spPr>
        <p:txBody>
          <a:bodyPr/>
          <a:lstStyle>
            <a:lvl1pPr>
              <a:defRPr/>
            </a:lvl1pPr>
          </a:lstStyle>
          <a:p>
            <a:pPr>
              <a:defRPr/>
            </a:pPr>
            <a:fld id="{A717055B-03E6-46DA-805C-C2FFC09C3BB1}"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1835010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2559050" y="6470650"/>
            <a:ext cx="1346200" cy="387350"/>
          </a:xfrm>
          <a:prstGeom prst="rect">
            <a:avLst/>
          </a:prstGeom>
        </p:spPr>
        <p:txBody>
          <a:bodyPr/>
          <a:lstStyle>
            <a:lvl1pPr>
              <a:defRPr/>
            </a:lvl1pPr>
          </a:lstStyle>
          <a:p>
            <a:pPr>
              <a:defRPr/>
            </a:pPr>
            <a:endParaRPr lang="en-GB">
              <a:solidFill>
                <a:prstClr val="black"/>
              </a:solidFill>
            </a:endParaRPr>
          </a:p>
        </p:txBody>
      </p:sp>
      <p:sp>
        <p:nvSpPr>
          <p:cNvPr id="5" name="Footer Placeholder 4"/>
          <p:cNvSpPr>
            <a:spLocks noGrp="1"/>
          </p:cNvSpPr>
          <p:nvPr>
            <p:ph type="ftr" sz="quarter" idx="11"/>
          </p:nvPr>
        </p:nvSpPr>
        <p:spPr>
          <a:xfrm>
            <a:off x="3984629" y="6477008"/>
            <a:ext cx="3540125" cy="379413"/>
          </a:xfrm>
          <a:prstGeom prst="rect">
            <a:avLst/>
          </a:prstGeom>
        </p:spPr>
        <p:txBody>
          <a:bodyPr/>
          <a:lstStyle>
            <a:lvl1pPr>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a:xfrm>
            <a:off x="7572375" y="6477008"/>
            <a:ext cx="1250950" cy="379413"/>
          </a:xfrm>
          <a:prstGeom prst="rect">
            <a:avLst/>
          </a:prstGeom>
        </p:spPr>
        <p:txBody>
          <a:bodyPr/>
          <a:lstStyle>
            <a:lvl1pPr>
              <a:defRPr/>
            </a:lvl1pPr>
          </a:lstStyle>
          <a:p>
            <a:pPr>
              <a:defRPr/>
            </a:pPr>
            <a:fld id="{C6E6E8FA-6558-444B-A600-62C04798292E}"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1654406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8"/>
            <a:ext cx="2133600" cy="365125"/>
          </a:xfrm>
          <a:prstGeom prst="rect">
            <a:avLst/>
          </a:prstGeom>
        </p:spPr>
        <p:txBody>
          <a:bodyPr/>
          <a:lstStyle>
            <a:lvl1pPr>
              <a:defRPr kumimoji="1"/>
            </a:lvl1pPr>
          </a:lstStyle>
          <a:p>
            <a:pPr>
              <a:defRPr/>
            </a:pPr>
            <a:fld id="{D278C5A3-3C8D-4E28-BD14-D148C0B0ADDC}" type="datetimeFigureOut">
              <a:rPr lang="en-US">
                <a:solidFill>
                  <a:prstClr val="black"/>
                </a:solidFill>
              </a:rPr>
              <a:pPr>
                <a:defRPr/>
              </a:pPr>
              <a:t>1/30/2019</a:t>
            </a:fld>
            <a:endParaRPr lang="en-US">
              <a:solidFill>
                <a:prstClr val="black"/>
              </a:solidFill>
            </a:endParaRPr>
          </a:p>
        </p:txBody>
      </p:sp>
      <p:sp>
        <p:nvSpPr>
          <p:cNvPr id="6" name="Footer Placeholder 4"/>
          <p:cNvSpPr>
            <a:spLocks noGrp="1"/>
          </p:cNvSpPr>
          <p:nvPr>
            <p:ph type="ftr" sz="quarter" idx="11"/>
          </p:nvPr>
        </p:nvSpPr>
        <p:spPr>
          <a:xfrm>
            <a:off x="3124200" y="6356358"/>
            <a:ext cx="2895600" cy="365125"/>
          </a:xfrm>
          <a:prstGeom prst="rect">
            <a:avLst/>
          </a:prstGeom>
        </p:spPr>
        <p:txBody>
          <a:bodyPr/>
          <a:lstStyle>
            <a:lvl1pPr>
              <a:defRPr kumimoji="1"/>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6553200" y="6356358"/>
            <a:ext cx="2133600" cy="365125"/>
          </a:xfrm>
          <a:prstGeom prst="rect">
            <a:avLst/>
          </a:prstGeom>
        </p:spPr>
        <p:txBody>
          <a:bodyPr/>
          <a:lstStyle>
            <a:lvl1pPr>
              <a:defRPr kumimoji="1"/>
            </a:lvl1pPr>
          </a:lstStyle>
          <a:p>
            <a:pPr>
              <a:defRPr/>
            </a:pPr>
            <a:fld id="{36DE81C1-2F1C-4B49-A35D-3D20D968777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159707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24744"/>
          </a:xfrm>
          <a:prstGeom prst="rect">
            <a:avLst/>
          </a:prstGeom>
          <a:solidFill>
            <a:srgbClr val="FFFF00"/>
          </a:solidFill>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0" y="1124744"/>
            <a:ext cx="6300192" cy="57332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62109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iming>
    <p:tnLst>
      <p:par>
        <p:cTn id="1" dur="indefinite" restart="never" nodeType="tmRoot"/>
      </p:par>
    </p:tnLst>
  </p:timing>
  <p:txStyles>
    <p:title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gif"/><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n-GB" sz="6000" b="0" i="0" u="none" strike="noStrike" baseline="0" dirty="0" smtClean="0">
                <a:solidFill>
                  <a:prstClr val="black"/>
                </a:solidFill>
                <a:latin typeface="Arial"/>
              </a:rPr>
              <a:t>Comparisons Questions</a:t>
            </a:r>
          </a:p>
        </p:txBody>
      </p:sp>
      <p:sp>
        <p:nvSpPr>
          <p:cNvPr id="3" name="Text Placeholder 2"/>
          <p:cNvSpPr>
            <a:spLocks noGrp="1"/>
          </p:cNvSpPr>
          <p:nvPr>
            <p:ph type="body" idx="1"/>
          </p:nvPr>
        </p:nvSpPr>
        <p:spPr>
          <a:xfrm>
            <a:off x="0" y="1124744"/>
            <a:ext cx="9144000" cy="1691027"/>
          </a:xfrm>
        </p:spPr>
        <p:txBody>
          <a:bodyPr>
            <a:noAutofit/>
          </a:bodyPr>
          <a:lstStyle/>
          <a:p>
            <a:r>
              <a:rPr lang="en-GB" sz="3600" dirty="0" smtClean="0">
                <a:solidFill>
                  <a:prstClr val="black"/>
                </a:solidFill>
                <a:latin typeface="Arial"/>
              </a:rPr>
              <a:t>These are ways of measuring evaluation (AO3)</a:t>
            </a:r>
          </a:p>
          <a:p>
            <a:r>
              <a:rPr lang="en-GB" sz="3600" dirty="0" smtClean="0">
                <a:solidFill>
                  <a:prstClr val="black"/>
                </a:solidFill>
                <a:latin typeface="Arial"/>
              </a:rPr>
              <a:t>Can occur in ANY paper on ANY topic</a:t>
            </a:r>
          </a:p>
          <a:p>
            <a:r>
              <a:rPr lang="en-GB" sz="3600" dirty="0" smtClean="0">
                <a:solidFill>
                  <a:prstClr val="black"/>
                </a:solidFill>
                <a:latin typeface="Arial"/>
              </a:rPr>
              <a:t>Theme / point of comparison is crucial</a:t>
            </a:r>
            <a:endParaRPr lang="en-GB" sz="3600" b="0" i="0" u="none" strike="noStrike" baseline="0" dirty="0" smtClean="0">
              <a:solidFill>
                <a:prstClr val="black"/>
              </a:solidFill>
              <a:latin typeface="Arial"/>
            </a:endParaRPr>
          </a:p>
        </p:txBody>
      </p:sp>
      <p:pic>
        <p:nvPicPr>
          <p:cNvPr id="1026" name="Picture 2" descr="Image result for compar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32443" y="3940515"/>
            <a:ext cx="3889980" cy="291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53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87794"/>
          </a:xfrm>
        </p:spPr>
        <p:txBody>
          <a:bodyPr>
            <a:noAutofit/>
          </a:bodyPr>
          <a:lstStyle/>
          <a:p>
            <a:pPr marR="0" rtl="0"/>
            <a:r>
              <a:rPr lang="en-GB" sz="4800" b="0" i="0" u="none" strike="noStrike" baseline="0" dirty="0" smtClean="0">
                <a:solidFill>
                  <a:prstClr val="black"/>
                </a:solidFill>
                <a:latin typeface="Arial"/>
              </a:rPr>
              <a:t>Outline one similarity between Kohlberg and Lee [3]</a:t>
            </a:r>
          </a:p>
        </p:txBody>
      </p:sp>
      <p:pic>
        <p:nvPicPr>
          <p:cNvPr id="6" name="Picture 5"/>
          <p:cNvPicPr>
            <a:picLocks noChangeAspect="1"/>
          </p:cNvPicPr>
          <p:nvPr/>
        </p:nvPicPr>
        <p:blipFill rotWithShape="1">
          <a:blip r:embed="rId2"/>
          <a:srcRect l="2520" t="35383" r="2520" b="35182"/>
          <a:stretch/>
        </p:blipFill>
        <p:spPr>
          <a:xfrm rot="572519">
            <a:off x="5070617" y="2201546"/>
            <a:ext cx="3860292" cy="897456"/>
          </a:xfrm>
          <a:prstGeom prst="rect">
            <a:avLst/>
          </a:prstGeom>
        </p:spPr>
      </p:pic>
      <p:sp>
        <p:nvSpPr>
          <p:cNvPr id="3" name="TextBox 2"/>
          <p:cNvSpPr txBox="1"/>
          <p:nvPr/>
        </p:nvSpPr>
        <p:spPr>
          <a:xfrm>
            <a:off x="0" y="1887793"/>
            <a:ext cx="5022935" cy="4832092"/>
          </a:xfrm>
          <a:prstGeom prst="rect">
            <a:avLst/>
          </a:prstGeom>
          <a:noFill/>
        </p:spPr>
        <p:txBody>
          <a:bodyPr wrap="square" rtlCol="0">
            <a:spAutoFit/>
          </a:bodyPr>
          <a:lstStyle/>
          <a:p>
            <a:r>
              <a:rPr lang="en-GB" sz="4400" dirty="0" smtClean="0">
                <a:latin typeface="Arial" panose="020B0604020202020204" pitchFamily="34" charset="0"/>
                <a:cs typeface="Arial" panose="020B0604020202020204" pitchFamily="34" charset="0"/>
              </a:rPr>
              <a:t>Try NOT to choose the area the core studies are in OR their tagline as this makes it very difficult to come up with evidence.</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83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87794"/>
          </a:xfrm>
        </p:spPr>
        <p:txBody>
          <a:bodyPr>
            <a:noAutofit/>
          </a:bodyPr>
          <a:lstStyle/>
          <a:p>
            <a:pPr marR="0" rtl="0"/>
            <a:r>
              <a:rPr lang="en-GB" sz="4800" b="0" i="0" u="none" strike="noStrike" baseline="0" dirty="0" smtClean="0">
                <a:solidFill>
                  <a:prstClr val="black"/>
                </a:solidFill>
                <a:latin typeface="Arial"/>
              </a:rPr>
              <a:t>Outline one similarity between Kohlberg and Lee [4]</a:t>
            </a:r>
          </a:p>
        </p:txBody>
      </p:sp>
      <p:sp>
        <p:nvSpPr>
          <p:cNvPr id="4" name="Rectangle 3"/>
          <p:cNvSpPr/>
          <p:nvPr/>
        </p:nvSpPr>
        <p:spPr>
          <a:xfrm>
            <a:off x="0" y="1887794"/>
            <a:ext cx="9144000" cy="5078313"/>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Both K&amp;L had nomothetic large samples [1</a:t>
            </a:r>
            <a:r>
              <a:rPr lang="en-GB" sz="3600" dirty="0" smtClean="0">
                <a:latin typeface="Arial" panose="020B0604020202020204" pitchFamily="34" charset="0"/>
                <a:cs typeface="Arial" panose="020B0604020202020204" pitchFamily="34" charset="0"/>
              </a:rPr>
              <a:t>]</a:t>
            </a:r>
          </a:p>
          <a:p>
            <a:r>
              <a:rPr lang="en-GB" sz="3600" dirty="0" smtClean="0">
                <a:latin typeface="Arial" panose="020B0604020202020204" pitchFamily="34" charset="0"/>
                <a:cs typeface="Arial" panose="020B0604020202020204" pitchFamily="34" charset="0"/>
              </a:rPr>
              <a:t> </a:t>
            </a:r>
            <a:r>
              <a:rPr lang="en-GB" sz="3600" dirty="0">
                <a:latin typeface="Arial" panose="020B0604020202020204" pitchFamily="34" charset="0"/>
                <a:cs typeface="Arial" panose="020B0604020202020204" pitchFamily="34" charset="0"/>
              </a:rPr>
              <a:t>which is beneficial to show universal development [1] </a:t>
            </a:r>
            <a:endParaRPr lang="en-GB" sz="3600" dirty="0" smtClean="0">
              <a:latin typeface="Arial" panose="020B0604020202020204" pitchFamily="34" charset="0"/>
              <a:cs typeface="Arial" panose="020B0604020202020204" pitchFamily="34" charset="0"/>
            </a:endParaRPr>
          </a:p>
          <a:p>
            <a:r>
              <a:rPr lang="en-GB" sz="3600" dirty="0" smtClean="0">
                <a:latin typeface="Arial" panose="020B0604020202020204" pitchFamily="34" charset="0"/>
                <a:cs typeface="Arial" panose="020B0604020202020204" pitchFamily="34" charset="0"/>
              </a:rPr>
              <a:t>K’s </a:t>
            </a:r>
            <a:r>
              <a:rPr lang="en-GB" sz="3600" dirty="0">
                <a:latin typeface="Arial" panose="020B0604020202020204" pitchFamily="34" charset="0"/>
                <a:cs typeface="Arial" panose="020B0604020202020204" pitchFamily="34" charset="0"/>
              </a:rPr>
              <a:t>sample was of 75 American males (Chicago) and then afterwards, boys from UK, Canada, Taiwan, Mexico, Turkey were used [1]. </a:t>
            </a:r>
            <a:endParaRPr lang="en-GB" sz="3600" dirty="0" smtClean="0">
              <a:latin typeface="Arial" panose="020B0604020202020204" pitchFamily="34" charset="0"/>
              <a:cs typeface="Arial" panose="020B0604020202020204" pitchFamily="34" charset="0"/>
            </a:endParaRPr>
          </a:p>
          <a:p>
            <a:r>
              <a:rPr lang="en-GB" sz="3600" dirty="0" smtClean="0">
                <a:latin typeface="Arial" panose="020B0604020202020204" pitchFamily="34" charset="0"/>
                <a:cs typeface="Arial" panose="020B0604020202020204" pitchFamily="34" charset="0"/>
              </a:rPr>
              <a:t>Likewise</a:t>
            </a:r>
            <a:r>
              <a:rPr lang="en-GB" sz="3600" dirty="0">
                <a:latin typeface="Arial" panose="020B0604020202020204" pitchFamily="34" charset="0"/>
                <a:cs typeface="Arial" panose="020B0604020202020204" pitchFamily="34" charset="0"/>
              </a:rPr>
              <a:t>, L’s sample was large with 228 Ps (120 Chinese, 108 Canadian) [1].</a:t>
            </a:r>
          </a:p>
        </p:txBody>
      </p:sp>
    </p:spTree>
    <p:extLst>
      <p:ext uri="{BB962C8B-B14F-4D97-AF65-F5344CB8AC3E}">
        <p14:creationId xmlns:p14="http://schemas.microsoft.com/office/powerpoint/2010/main" val="2505577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6528" y="-1"/>
            <a:ext cx="4837471" cy="6753497"/>
          </a:xfrm>
        </p:spPr>
        <p:txBody>
          <a:bodyPr>
            <a:noAutofit/>
          </a:bodyPr>
          <a:lstStyle/>
          <a:p>
            <a:pPr marR="0" algn="l" rtl="0"/>
            <a:r>
              <a:rPr lang="en-GB" sz="4800" dirty="0" smtClean="0">
                <a:solidFill>
                  <a:prstClr val="black"/>
                </a:solidFill>
                <a:latin typeface="Arial"/>
              </a:rPr>
              <a:t>Best similarities to </a:t>
            </a:r>
            <a:r>
              <a:rPr lang="en-GB" sz="4800" dirty="0" smtClean="0">
                <a:solidFill>
                  <a:prstClr val="black"/>
                </a:solidFill>
                <a:latin typeface="Arial"/>
              </a:rPr>
              <a:t>pick</a:t>
            </a:r>
            <a:br>
              <a:rPr lang="en-GB" sz="4800" dirty="0" smtClean="0">
                <a:solidFill>
                  <a:prstClr val="black"/>
                </a:solidFill>
                <a:latin typeface="Arial"/>
              </a:rPr>
            </a:br>
            <a:r>
              <a:rPr lang="en-GB" sz="4800" dirty="0" smtClean="0">
                <a:solidFill>
                  <a:prstClr val="black"/>
                </a:solidFill>
                <a:latin typeface="Arial"/>
              </a:rPr>
              <a:t/>
            </a:r>
            <a:br>
              <a:rPr lang="en-GB" sz="4800" dirty="0" smtClean="0">
                <a:solidFill>
                  <a:prstClr val="black"/>
                </a:solidFill>
                <a:latin typeface="Arial"/>
              </a:rPr>
            </a:br>
            <a:r>
              <a:rPr lang="en-GB" sz="4800" dirty="0" smtClean="0">
                <a:solidFill>
                  <a:prstClr val="black"/>
                </a:solidFill>
                <a:latin typeface="Arial"/>
              </a:rPr>
              <a:t>* research method / design</a:t>
            </a:r>
            <a:br>
              <a:rPr lang="en-GB" sz="4800" dirty="0" smtClean="0">
                <a:solidFill>
                  <a:prstClr val="black"/>
                </a:solidFill>
                <a:latin typeface="Arial"/>
              </a:rPr>
            </a:br>
            <a:r>
              <a:rPr lang="en-GB" sz="4800" dirty="0" smtClean="0">
                <a:solidFill>
                  <a:prstClr val="black"/>
                </a:solidFill>
                <a:latin typeface="Arial"/>
              </a:rPr>
              <a:t>* type of data collected</a:t>
            </a:r>
            <a:br>
              <a:rPr lang="en-GB" sz="4800" dirty="0" smtClean="0">
                <a:solidFill>
                  <a:prstClr val="black"/>
                </a:solidFill>
                <a:latin typeface="Arial"/>
              </a:rPr>
            </a:br>
            <a:r>
              <a:rPr lang="en-GB" sz="4800" dirty="0" smtClean="0">
                <a:solidFill>
                  <a:prstClr val="black"/>
                </a:solidFill>
                <a:latin typeface="Arial"/>
              </a:rPr>
              <a:t>* practical applications</a:t>
            </a:r>
            <a:endParaRPr lang="en-GB" sz="4800" b="0" i="0" u="none" strike="noStrike" baseline="0" dirty="0" smtClean="0">
              <a:solidFill>
                <a:prstClr val="black"/>
              </a:solidFill>
              <a:latin typeface="Arial"/>
            </a:endParaRPr>
          </a:p>
        </p:txBody>
      </p:sp>
      <p:pic>
        <p:nvPicPr>
          <p:cNvPr id="3" name="Picture 2"/>
          <p:cNvPicPr>
            <a:picLocks noChangeAspect="1"/>
          </p:cNvPicPr>
          <p:nvPr/>
        </p:nvPicPr>
        <p:blipFill rotWithShape="1">
          <a:blip r:embed="rId2"/>
          <a:srcRect l="3125" t="26916" r="52722" b="9375"/>
          <a:stretch/>
        </p:blipFill>
        <p:spPr>
          <a:xfrm>
            <a:off x="0" y="870155"/>
            <a:ext cx="4306529" cy="4660490"/>
          </a:xfrm>
          <a:prstGeom prst="rect">
            <a:avLst/>
          </a:prstGeom>
        </p:spPr>
      </p:pic>
    </p:spTree>
    <p:extLst>
      <p:ext uri="{BB962C8B-B14F-4D97-AF65-F5344CB8AC3E}">
        <p14:creationId xmlns:p14="http://schemas.microsoft.com/office/powerpoint/2010/main" val="42482784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1885"/>
          </a:xfrm>
        </p:spPr>
        <p:txBody>
          <a:bodyPr>
            <a:noAutofit/>
          </a:bodyPr>
          <a:lstStyle/>
          <a:p>
            <a:pPr marR="0" rtl="0"/>
            <a:r>
              <a:rPr lang="en-GB" sz="8000" dirty="0" smtClean="0">
                <a:solidFill>
                  <a:prstClr val="black"/>
                </a:solidFill>
                <a:latin typeface="Arial"/>
              </a:rPr>
              <a:t>Your go!</a:t>
            </a:r>
            <a:endParaRPr lang="en-GB" sz="8000" b="0" i="0" u="none" strike="noStrike" baseline="0" dirty="0" smtClean="0">
              <a:solidFill>
                <a:prstClr val="black"/>
              </a:solidFill>
              <a:latin typeface="Arial"/>
            </a:endParaRPr>
          </a:p>
        </p:txBody>
      </p:sp>
      <p:pic>
        <p:nvPicPr>
          <p:cNvPr id="3" name="Picture 2"/>
          <p:cNvPicPr>
            <a:picLocks noChangeAspect="1"/>
          </p:cNvPicPr>
          <p:nvPr/>
        </p:nvPicPr>
        <p:blipFill rotWithShape="1">
          <a:blip r:embed="rId2"/>
          <a:srcRect l="3125" t="26916" r="52722" b="9375"/>
          <a:stretch/>
        </p:blipFill>
        <p:spPr>
          <a:xfrm>
            <a:off x="0" y="796413"/>
            <a:ext cx="2821049" cy="3052916"/>
          </a:xfrm>
          <a:prstGeom prst="rect">
            <a:avLst/>
          </a:prstGeom>
        </p:spPr>
      </p:pic>
      <p:pic>
        <p:nvPicPr>
          <p:cNvPr id="5122" name="Picture 2" descr="Image result for your go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90749" y="4144297"/>
            <a:ext cx="4762500" cy="27241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97161" y="1356853"/>
            <a:ext cx="6046838" cy="3970318"/>
          </a:xfrm>
          <a:prstGeom prst="rect">
            <a:avLst/>
          </a:prstGeom>
          <a:noFill/>
        </p:spPr>
        <p:txBody>
          <a:bodyPr wrap="square" rtlCol="0">
            <a:spAutoFit/>
          </a:bodyPr>
          <a:lstStyle/>
          <a:p>
            <a:r>
              <a:rPr lang="en-GB" sz="3600" dirty="0" smtClean="0">
                <a:latin typeface="Arial" panose="020B0604020202020204" pitchFamily="34" charset="0"/>
                <a:cs typeface="Arial" panose="020B0604020202020204" pitchFamily="34" charset="0"/>
              </a:rPr>
              <a:t>Milgram and </a:t>
            </a:r>
            <a:r>
              <a:rPr lang="en-GB" sz="3600" dirty="0" err="1" smtClean="0">
                <a:latin typeface="Arial" panose="020B0604020202020204" pitchFamily="34" charset="0"/>
                <a:cs typeface="Arial" panose="020B0604020202020204" pitchFamily="34" charset="0"/>
              </a:rPr>
              <a:t>Bocchiaro</a:t>
            </a:r>
            <a:endParaRPr lang="en-GB" sz="3600" dirty="0" smtClean="0">
              <a:latin typeface="Arial" panose="020B0604020202020204" pitchFamily="34" charset="0"/>
              <a:cs typeface="Arial" panose="020B0604020202020204" pitchFamily="34" charset="0"/>
            </a:endParaRPr>
          </a:p>
          <a:p>
            <a:r>
              <a:rPr lang="en-GB" sz="3600" dirty="0" err="1" smtClean="0">
                <a:latin typeface="Arial" panose="020B0604020202020204" pitchFamily="34" charset="0"/>
                <a:cs typeface="Arial" panose="020B0604020202020204" pitchFamily="34" charset="0"/>
              </a:rPr>
              <a:t>Piliavin</a:t>
            </a:r>
            <a:r>
              <a:rPr lang="en-GB" sz="3600" dirty="0" smtClean="0">
                <a:latin typeface="Arial" panose="020B0604020202020204" pitchFamily="34" charset="0"/>
                <a:cs typeface="Arial" panose="020B0604020202020204" pitchFamily="34" charset="0"/>
              </a:rPr>
              <a:t> and Levine </a:t>
            </a:r>
          </a:p>
          <a:p>
            <a:r>
              <a:rPr lang="en-GB" sz="3600" dirty="0" smtClean="0">
                <a:latin typeface="Arial" panose="020B0604020202020204" pitchFamily="34" charset="0"/>
                <a:cs typeface="Arial" panose="020B0604020202020204" pitchFamily="34" charset="0"/>
              </a:rPr>
              <a:t>Bandura and Chaney</a:t>
            </a:r>
          </a:p>
          <a:p>
            <a:r>
              <a:rPr lang="en-GB" sz="3600" dirty="0" smtClean="0">
                <a:latin typeface="Arial" panose="020B0604020202020204" pitchFamily="34" charset="0"/>
                <a:cs typeface="Arial" panose="020B0604020202020204" pitchFamily="34" charset="0"/>
              </a:rPr>
              <a:t>Sperry and Casey</a:t>
            </a:r>
          </a:p>
          <a:p>
            <a:r>
              <a:rPr lang="en-GB" sz="3600" dirty="0" smtClean="0">
                <a:latin typeface="Arial" panose="020B0604020202020204" pitchFamily="34" charset="0"/>
                <a:cs typeface="Arial" panose="020B0604020202020204" pitchFamily="34" charset="0"/>
              </a:rPr>
              <a:t>Freud and Baron Cohen</a:t>
            </a:r>
          </a:p>
          <a:p>
            <a:endParaRPr lang="en-GB" sz="3600" dirty="0" smtClean="0">
              <a:latin typeface="Arial" panose="020B0604020202020204" pitchFamily="34" charset="0"/>
              <a:cs typeface="Arial" panose="020B0604020202020204" pitchFamily="34" charset="0"/>
            </a:endParaRPr>
          </a:p>
          <a:p>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610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87794"/>
          </a:xfrm>
        </p:spPr>
        <p:txBody>
          <a:bodyPr>
            <a:noAutofit/>
          </a:bodyPr>
          <a:lstStyle/>
          <a:p>
            <a:pPr marR="0" rtl="0"/>
            <a:r>
              <a:rPr lang="en-GB" sz="4800" b="0" i="0" u="none" strike="noStrike" baseline="0" dirty="0" smtClean="0">
                <a:solidFill>
                  <a:prstClr val="black"/>
                </a:solidFill>
                <a:latin typeface="Arial"/>
              </a:rPr>
              <a:t>Similarity AND </a:t>
            </a:r>
            <a:r>
              <a:rPr lang="en-GB" sz="4800" b="0" i="0" u="none" strike="noStrike" baseline="0" dirty="0" smtClean="0">
                <a:solidFill>
                  <a:prstClr val="black"/>
                </a:solidFill>
                <a:latin typeface="Arial"/>
              </a:rPr>
              <a:t>Difference Questions</a:t>
            </a:r>
            <a:endParaRPr lang="en-GB" sz="4800" b="0" i="0" u="none" strike="noStrike" baseline="0" dirty="0" smtClean="0">
              <a:solidFill>
                <a:prstClr val="black"/>
              </a:solidFill>
              <a:latin typeface="Arial"/>
            </a:endParaRPr>
          </a:p>
        </p:txBody>
      </p:sp>
      <p:sp>
        <p:nvSpPr>
          <p:cNvPr id="3" name="TextBox 2"/>
          <p:cNvSpPr txBox="1"/>
          <p:nvPr/>
        </p:nvSpPr>
        <p:spPr>
          <a:xfrm>
            <a:off x="0" y="1887794"/>
            <a:ext cx="9144000" cy="3416320"/>
          </a:xfrm>
          <a:prstGeom prst="rect">
            <a:avLst/>
          </a:prstGeom>
          <a:noFill/>
        </p:spPr>
        <p:txBody>
          <a:bodyPr wrap="square" rtlCol="0">
            <a:spAutoFit/>
          </a:bodyPr>
          <a:lstStyle/>
          <a:p>
            <a:r>
              <a:rPr lang="en-GB" sz="5400" dirty="0" smtClean="0">
                <a:latin typeface="Arial" panose="020B0604020202020204" pitchFamily="34" charset="0"/>
                <a:cs typeface="Arial" panose="020B0604020202020204" pitchFamily="34" charset="0"/>
              </a:rPr>
              <a:t>Tricky because people forget to give evidence on each side for each point of comparison</a:t>
            </a:r>
            <a:endParaRPr lang="en-GB" sz="5400" dirty="0">
              <a:latin typeface="Arial" panose="020B0604020202020204" pitchFamily="34" charset="0"/>
              <a:cs typeface="Arial" panose="020B0604020202020204" pitchFamily="34" charset="0"/>
            </a:endParaRPr>
          </a:p>
        </p:txBody>
      </p:sp>
      <p:pic>
        <p:nvPicPr>
          <p:cNvPr id="15362" name="Picture 2" descr="Image result for compar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89987" y="4394403"/>
            <a:ext cx="2463596" cy="2463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3230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71252"/>
          </a:xfrm>
        </p:spPr>
        <p:txBody>
          <a:bodyPr>
            <a:noAutofit/>
          </a:bodyPr>
          <a:lstStyle/>
          <a:p>
            <a:pPr marR="0" rtl="0"/>
            <a:r>
              <a:rPr lang="en-GB" sz="4800" b="0" i="0" u="none" strike="noStrike" baseline="0" dirty="0" smtClean="0">
                <a:solidFill>
                  <a:prstClr val="black"/>
                </a:solidFill>
                <a:latin typeface="Arial"/>
              </a:rPr>
              <a:t>Outline one similarity and one difference between lab and field experiments [6]</a:t>
            </a:r>
          </a:p>
        </p:txBody>
      </p:sp>
      <p:sp>
        <p:nvSpPr>
          <p:cNvPr id="3" name="Text Placeholder 2"/>
          <p:cNvSpPr>
            <a:spLocks noGrp="1"/>
          </p:cNvSpPr>
          <p:nvPr>
            <p:ph type="body" idx="1"/>
          </p:nvPr>
        </p:nvSpPr>
        <p:spPr>
          <a:xfrm>
            <a:off x="0" y="2271252"/>
            <a:ext cx="9144000" cy="4586748"/>
          </a:xfrm>
        </p:spPr>
        <p:txBody>
          <a:bodyPr>
            <a:noAutofit/>
          </a:bodyPr>
          <a:lstStyle/>
          <a:p>
            <a:r>
              <a:rPr lang="en-GB" dirty="0" smtClean="0">
                <a:solidFill>
                  <a:prstClr val="black"/>
                </a:solidFill>
                <a:latin typeface="Arial"/>
              </a:rPr>
              <a:t>The difference is its location.</a:t>
            </a:r>
          </a:p>
          <a:p>
            <a:r>
              <a:rPr lang="en-GB" dirty="0" smtClean="0">
                <a:solidFill>
                  <a:prstClr val="black"/>
                </a:solidFill>
                <a:latin typeface="Arial"/>
              </a:rPr>
              <a:t>Lab experiments are in a controlled environment</a:t>
            </a:r>
          </a:p>
          <a:p>
            <a:r>
              <a:rPr lang="en-GB" dirty="0" smtClean="0">
                <a:solidFill>
                  <a:prstClr val="black"/>
                </a:solidFill>
                <a:latin typeface="Arial"/>
              </a:rPr>
              <a:t>Whereas field experiments are in a natural environment</a:t>
            </a:r>
          </a:p>
          <a:p>
            <a:r>
              <a:rPr lang="en-GB" dirty="0" smtClean="0">
                <a:solidFill>
                  <a:prstClr val="black"/>
                </a:solidFill>
                <a:latin typeface="Arial"/>
              </a:rPr>
              <a:t>A similarity is control of the IV</a:t>
            </a:r>
          </a:p>
          <a:p>
            <a:r>
              <a:rPr lang="en-GB" dirty="0" smtClean="0">
                <a:solidFill>
                  <a:prstClr val="black"/>
                </a:solidFill>
                <a:latin typeface="Arial"/>
              </a:rPr>
              <a:t>In lab and field the IV is controlled by the researcher</a:t>
            </a:r>
          </a:p>
        </p:txBody>
      </p:sp>
      <p:pic>
        <p:nvPicPr>
          <p:cNvPr id="16386" name="Picture 2" descr="Image result for 5 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0126" y="3110630"/>
            <a:ext cx="2863748" cy="2863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71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386"/>
                                        </p:tgtEl>
                                        <p:attrNameLst>
                                          <p:attrName>style.visibility</p:attrName>
                                        </p:attrNameLst>
                                      </p:cBhvr>
                                      <p:to>
                                        <p:strVal val="visible"/>
                                      </p:to>
                                    </p:set>
                                    <p:anim calcmode="lin" valueType="num">
                                      <p:cBhvr additive="base">
                                        <p:cTn id="37" dur="500" fill="hold"/>
                                        <p:tgtEl>
                                          <p:spTgt spid="16386"/>
                                        </p:tgtEl>
                                        <p:attrNameLst>
                                          <p:attrName>ppt_x</p:attrName>
                                        </p:attrNameLst>
                                      </p:cBhvr>
                                      <p:tavLst>
                                        <p:tav tm="0">
                                          <p:val>
                                            <p:strVal val="#ppt_x"/>
                                          </p:val>
                                        </p:tav>
                                        <p:tav tm="100000">
                                          <p:val>
                                            <p:strVal val="#ppt_x"/>
                                          </p:val>
                                        </p:tav>
                                      </p:tavLst>
                                    </p:anim>
                                    <p:anim calcmode="lin" valueType="num">
                                      <p:cBhvr additive="base">
                                        <p:cTn id="38"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71252"/>
          </a:xfrm>
        </p:spPr>
        <p:txBody>
          <a:bodyPr>
            <a:noAutofit/>
          </a:bodyPr>
          <a:lstStyle/>
          <a:p>
            <a:pPr marR="0" rtl="0"/>
            <a:r>
              <a:rPr lang="en-GB" sz="4800" b="0" i="0" u="none" strike="noStrike" baseline="0" dirty="0" smtClean="0">
                <a:solidFill>
                  <a:prstClr val="black"/>
                </a:solidFill>
                <a:latin typeface="Arial"/>
              </a:rPr>
              <a:t>Outline one similarity and one difference between lab and field experiments [6]</a:t>
            </a:r>
          </a:p>
        </p:txBody>
      </p:sp>
      <p:sp>
        <p:nvSpPr>
          <p:cNvPr id="3" name="Text Placeholder 2"/>
          <p:cNvSpPr>
            <a:spLocks noGrp="1"/>
          </p:cNvSpPr>
          <p:nvPr>
            <p:ph type="body" idx="1"/>
          </p:nvPr>
        </p:nvSpPr>
        <p:spPr>
          <a:xfrm>
            <a:off x="0" y="2271252"/>
            <a:ext cx="9144000" cy="4586748"/>
          </a:xfrm>
        </p:spPr>
        <p:txBody>
          <a:bodyPr>
            <a:noAutofit/>
          </a:bodyPr>
          <a:lstStyle/>
          <a:p>
            <a:r>
              <a:rPr lang="en-GB" sz="2800" dirty="0" smtClean="0">
                <a:solidFill>
                  <a:prstClr val="black"/>
                </a:solidFill>
                <a:latin typeface="Arial"/>
              </a:rPr>
              <a:t>The difference is its location.</a:t>
            </a:r>
          </a:p>
          <a:p>
            <a:r>
              <a:rPr lang="en-GB" sz="2800" dirty="0" smtClean="0">
                <a:solidFill>
                  <a:prstClr val="black"/>
                </a:solidFill>
                <a:latin typeface="Arial"/>
              </a:rPr>
              <a:t>Lab experiments are in a controlled environment</a:t>
            </a:r>
          </a:p>
          <a:p>
            <a:r>
              <a:rPr lang="en-GB" sz="2800" dirty="0" smtClean="0">
                <a:solidFill>
                  <a:prstClr val="black"/>
                </a:solidFill>
                <a:latin typeface="Arial"/>
              </a:rPr>
              <a:t>Whereas field experiments are in a natural environment</a:t>
            </a:r>
          </a:p>
          <a:p>
            <a:r>
              <a:rPr lang="en-GB" sz="2800" dirty="0" smtClean="0">
                <a:solidFill>
                  <a:prstClr val="black"/>
                </a:solidFill>
                <a:latin typeface="Arial"/>
              </a:rPr>
              <a:t>A similarity is control of the IV. </a:t>
            </a:r>
          </a:p>
          <a:p>
            <a:r>
              <a:rPr lang="en-GB" sz="2800" dirty="0" smtClean="0">
                <a:solidFill>
                  <a:prstClr val="black"/>
                </a:solidFill>
                <a:latin typeface="Arial"/>
              </a:rPr>
              <a:t>For example, Haney = IV = prisoner or guard, controlled by researchers</a:t>
            </a:r>
          </a:p>
          <a:p>
            <a:r>
              <a:rPr lang="en-GB" sz="2800" dirty="0" smtClean="0">
                <a:solidFill>
                  <a:prstClr val="black"/>
                </a:solidFill>
                <a:latin typeface="Arial"/>
              </a:rPr>
              <a:t>Field experiment = Levine = IV as picking up pen, controlled by the researchers</a:t>
            </a:r>
          </a:p>
        </p:txBody>
      </p:sp>
      <p:pic>
        <p:nvPicPr>
          <p:cNvPr id="17410" name="Picture 2" descr="Image result for 6 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0799" y="1135626"/>
            <a:ext cx="2053201" cy="153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44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10"/>
                                        </p:tgtEl>
                                        <p:attrNameLst>
                                          <p:attrName>style.visibility</p:attrName>
                                        </p:attrNameLst>
                                      </p:cBhvr>
                                      <p:to>
                                        <p:strVal val="visible"/>
                                      </p:to>
                                    </p:set>
                                    <p:anim calcmode="lin" valueType="num">
                                      <p:cBhvr additive="base">
                                        <p:cTn id="43" dur="500" fill="hold"/>
                                        <p:tgtEl>
                                          <p:spTgt spid="17410"/>
                                        </p:tgtEl>
                                        <p:attrNameLst>
                                          <p:attrName>ppt_x</p:attrName>
                                        </p:attrNameLst>
                                      </p:cBhvr>
                                      <p:tavLst>
                                        <p:tav tm="0">
                                          <p:val>
                                            <p:strVal val="#ppt_x"/>
                                          </p:val>
                                        </p:tav>
                                        <p:tav tm="100000">
                                          <p:val>
                                            <p:strVal val="#ppt_x"/>
                                          </p:val>
                                        </p:tav>
                                      </p:tavLst>
                                    </p:anim>
                                    <p:anim calcmode="lin" valueType="num">
                                      <p:cBhvr additive="base">
                                        <p:cTn id="44"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n-GB" b="0" i="0" u="none" strike="noStrike" baseline="0" dirty="0" smtClean="0">
                <a:solidFill>
                  <a:prstClr val="black"/>
                </a:solidFill>
                <a:latin typeface="Arial"/>
              </a:rPr>
              <a:t>Comparisons</a:t>
            </a:r>
          </a:p>
        </p:txBody>
      </p:sp>
      <p:sp>
        <p:nvSpPr>
          <p:cNvPr id="3" name="Text Placeholder 2"/>
          <p:cNvSpPr>
            <a:spLocks noGrp="1"/>
          </p:cNvSpPr>
          <p:nvPr>
            <p:ph type="body" idx="1"/>
          </p:nvPr>
        </p:nvSpPr>
        <p:spPr>
          <a:xfrm>
            <a:off x="0" y="1124744"/>
            <a:ext cx="9144000" cy="1691027"/>
          </a:xfrm>
        </p:spPr>
        <p:txBody>
          <a:bodyPr>
            <a:normAutofit fontScale="85000" lnSpcReduction="10000"/>
          </a:bodyPr>
          <a:lstStyle/>
          <a:p>
            <a:pPr marL="0" marR="0" lvl="0" indent="0" algn="ctr" rtl="0">
              <a:buNone/>
            </a:pPr>
            <a:r>
              <a:rPr lang="en-GB" sz="4400" dirty="0" smtClean="0">
                <a:solidFill>
                  <a:prstClr val="black"/>
                </a:solidFill>
                <a:latin typeface="Arial"/>
              </a:rPr>
              <a:t>Explain 1 similarity and 1 difference between the individual differences area and the psychodynamic perspective. [6]</a:t>
            </a:r>
            <a:endParaRPr lang="en-GB" sz="4400" b="0" i="0" u="none" strike="noStrike" baseline="0" dirty="0" smtClean="0">
              <a:solidFill>
                <a:prstClr val="black"/>
              </a:solidFill>
              <a:latin typeface="Aria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42" t="26984" r="8221" b="8135"/>
          <a:stretch/>
        </p:blipFill>
        <p:spPr bwMode="auto">
          <a:xfrm>
            <a:off x="1310932" y="2815771"/>
            <a:ext cx="6367152" cy="4042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140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Debates are VERY difficult to compare</a:t>
            </a:r>
            <a:endParaRPr lang="en-GB" dirty="0"/>
          </a:p>
        </p:txBody>
      </p:sp>
      <p:graphicFrame>
        <p:nvGraphicFramePr>
          <p:cNvPr id="4" name="Diagram 3"/>
          <p:cNvGraphicFramePr/>
          <p:nvPr>
            <p:extLst>
              <p:ext uri="{D42A27DB-BD31-4B8C-83A1-F6EECF244321}">
                <p14:modId xmlns:p14="http://schemas.microsoft.com/office/powerpoint/2010/main" val="2007378996"/>
              </p:ext>
            </p:extLst>
          </p:nvPr>
        </p:nvGraphicFramePr>
        <p:xfrm>
          <a:off x="5295900" y="2686050"/>
          <a:ext cx="3848100" cy="4171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0" y="1196752"/>
            <a:ext cx="9144000" cy="3416320"/>
          </a:xfrm>
          <a:prstGeom prst="rect">
            <a:avLst/>
          </a:prstGeom>
          <a:noFill/>
        </p:spPr>
        <p:txBody>
          <a:bodyPr wrap="square" rtlCol="0">
            <a:spAutoFit/>
          </a:bodyPr>
          <a:lstStyle/>
          <a:p>
            <a:pPr marL="285750" indent="-285750">
              <a:buFont typeface="Arial" panose="020B0604020202020204" pitchFamily="34" charset="0"/>
              <a:buChar char="•"/>
            </a:pPr>
            <a:r>
              <a:rPr lang="en-GB" sz="3600" dirty="0" smtClean="0">
                <a:latin typeface="Arial" panose="020B0604020202020204" pitchFamily="34" charset="0"/>
                <a:cs typeface="Arial" panose="020B0604020202020204" pitchFamily="34" charset="0"/>
              </a:rPr>
              <a:t>Keep the debates distinct in your mind</a:t>
            </a:r>
          </a:p>
          <a:p>
            <a:pPr marL="285750" indent="-285750">
              <a:buFont typeface="Arial" panose="020B0604020202020204" pitchFamily="34" charset="0"/>
              <a:buChar char="•"/>
            </a:pPr>
            <a:r>
              <a:rPr lang="en-GB" sz="3600" dirty="0" smtClean="0">
                <a:latin typeface="Arial" panose="020B0604020202020204" pitchFamily="34" charset="0"/>
                <a:cs typeface="Arial" panose="020B0604020202020204" pitchFamily="34" charset="0"/>
              </a:rPr>
              <a:t>Watch out for conflation </a:t>
            </a:r>
          </a:p>
          <a:p>
            <a:pPr marL="285750" indent="-285750">
              <a:buFont typeface="Arial" panose="020B0604020202020204" pitchFamily="34" charset="0"/>
              <a:buChar char="•"/>
            </a:pPr>
            <a:r>
              <a:rPr lang="en-GB" sz="3600" dirty="0" smtClean="0">
                <a:latin typeface="Arial" panose="020B0604020202020204" pitchFamily="34" charset="0"/>
                <a:cs typeface="Arial" panose="020B0604020202020204" pitchFamily="34" charset="0"/>
              </a:rPr>
              <a:t>reductionism is NOT the same as determinism</a:t>
            </a:r>
          </a:p>
          <a:p>
            <a:pPr marL="285750" indent="-285750">
              <a:buFont typeface="Arial" panose="020B0604020202020204" pitchFamily="34" charset="0"/>
              <a:buChar char="•"/>
            </a:pPr>
            <a:r>
              <a:rPr lang="en-GB" sz="3600" dirty="0" smtClean="0">
                <a:latin typeface="Arial" panose="020B0604020202020204" pitchFamily="34" charset="0"/>
                <a:cs typeface="Arial" panose="020B0604020202020204" pitchFamily="34" charset="0"/>
              </a:rPr>
              <a:t>Ethics are not the same as socially sensitive research</a:t>
            </a:r>
            <a:endParaRPr lang="en-GB" sz="3600" dirty="0">
              <a:latin typeface="Arial" panose="020B0604020202020204" pitchFamily="34" charset="0"/>
              <a:cs typeface="Arial" panose="020B0604020202020204" pitchFamily="34" charset="0"/>
            </a:endParaRPr>
          </a:p>
        </p:txBody>
      </p:sp>
      <p:pic>
        <p:nvPicPr>
          <p:cNvPr id="1026" name="Picture 2" descr="Image result for keep them distinct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229790" y="4613072"/>
            <a:ext cx="2244930" cy="224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642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graphicFrame>
        <p:nvGraphicFramePr>
          <p:cNvPr id="4" name="Diagram 3"/>
          <p:cNvGraphicFramePr/>
          <p:nvPr>
            <p:extLst/>
          </p:nvPr>
        </p:nvGraphicFramePr>
        <p:xfrm>
          <a:off x="-36512" y="-1"/>
          <a:ext cx="9180512"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08318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n-GB" sz="6000" b="0" i="0" u="none" strike="noStrike" baseline="0" dirty="0" smtClean="0">
                <a:solidFill>
                  <a:prstClr val="black"/>
                </a:solidFill>
                <a:latin typeface="Arial"/>
              </a:rPr>
              <a:t>Comparisons Questions</a:t>
            </a:r>
          </a:p>
        </p:txBody>
      </p:sp>
      <p:sp>
        <p:nvSpPr>
          <p:cNvPr id="3" name="Text Placeholder 2"/>
          <p:cNvSpPr>
            <a:spLocks noGrp="1"/>
          </p:cNvSpPr>
          <p:nvPr>
            <p:ph type="body" idx="1"/>
          </p:nvPr>
        </p:nvSpPr>
        <p:spPr>
          <a:xfrm>
            <a:off x="0" y="1124744"/>
            <a:ext cx="9144000" cy="1691027"/>
          </a:xfrm>
        </p:spPr>
        <p:txBody>
          <a:bodyPr>
            <a:noAutofit/>
          </a:bodyPr>
          <a:lstStyle/>
          <a:p>
            <a:pPr marL="0" indent="0">
              <a:buNone/>
            </a:pPr>
            <a:r>
              <a:rPr lang="en-GB" sz="4800" dirty="0" smtClean="0">
                <a:solidFill>
                  <a:prstClr val="black"/>
                </a:solidFill>
                <a:latin typeface="Arial"/>
              </a:rPr>
              <a:t>Theme / point of comparison is crucial as it is the only way to show evaluation in this question. Otherwise it is description.</a:t>
            </a:r>
            <a:endParaRPr lang="en-GB" sz="4800" b="0" i="0" u="none" strike="noStrike" baseline="0" dirty="0" smtClean="0">
              <a:solidFill>
                <a:prstClr val="black"/>
              </a:solidFill>
              <a:latin typeface="Arial"/>
            </a:endParaRPr>
          </a:p>
        </p:txBody>
      </p:sp>
      <p:pic>
        <p:nvPicPr>
          <p:cNvPr id="2050" name="Picture 2" descr="Image result for compar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244975"/>
            <a:ext cx="6373232" cy="261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79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graphicFrame>
        <p:nvGraphicFramePr>
          <p:cNvPr id="4" name="Diagram 3"/>
          <p:cNvGraphicFramePr/>
          <p:nvPr>
            <p:extLst/>
          </p:nvPr>
        </p:nvGraphicFramePr>
        <p:xfrm>
          <a:off x="-36512" y="-1"/>
          <a:ext cx="9180512"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89057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graphicFrame>
        <p:nvGraphicFramePr>
          <p:cNvPr id="4" name="Diagram 3"/>
          <p:cNvGraphicFramePr/>
          <p:nvPr>
            <p:extLst/>
          </p:nvPr>
        </p:nvGraphicFramePr>
        <p:xfrm>
          <a:off x="-36512" y="-1"/>
          <a:ext cx="9180512"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25449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graphicFrame>
        <p:nvGraphicFramePr>
          <p:cNvPr id="4" name="Diagram 3"/>
          <p:cNvGraphicFramePr/>
          <p:nvPr>
            <p:extLst/>
          </p:nvPr>
        </p:nvGraphicFramePr>
        <p:xfrm>
          <a:off x="-36512" y="-1"/>
          <a:ext cx="9180512"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60843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graphicFrame>
        <p:nvGraphicFramePr>
          <p:cNvPr id="4" name="Diagram 3"/>
          <p:cNvGraphicFramePr/>
          <p:nvPr>
            <p:extLst/>
          </p:nvPr>
        </p:nvGraphicFramePr>
        <p:xfrm>
          <a:off x="-36512" y="-1"/>
          <a:ext cx="9180512"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6039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graphicFrame>
        <p:nvGraphicFramePr>
          <p:cNvPr id="4" name="Diagram 3"/>
          <p:cNvGraphicFramePr/>
          <p:nvPr>
            <p:extLst/>
          </p:nvPr>
        </p:nvGraphicFramePr>
        <p:xfrm>
          <a:off x="-36512" y="-1"/>
          <a:ext cx="9180512"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142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graphicFrame>
        <p:nvGraphicFramePr>
          <p:cNvPr id="4" name="Diagram 3"/>
          <p:cNvGraphicFramePr/>
          <p:nvPr>
            <p:extLst/>
          </p:nvPr>
        </p:nvGraphicFramePr>
        <p:xfrm>
          <a:off x="-36512" y="-1"/>
          <a:ext cx="9180512"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7836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graphicFrame>
        <p:nvGraphicFramePr>
          <p:cNvPr id="4" name="Diagram 3"/>
          <p:cNvGraphicFramePr/>
          <p:nvPr>
            <p:extLst/>
          </p:nvPr>
        </p:nvGraphicFramePr>
        <p:xfrm>
          <a:off x="-36512" y="-1"/>
          <a:ext cx="9180512"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91813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l"/>
            <a:r>
              <a:rPr lang="en-GB" sz="2800" dirty="0" smtClean="0"/>
              <a:t>Questions to try in your revision: Paper 1</a:t>
            </a:r>
            <a:endParaRPr lang="en-GB" sz="2800" dirty="0"/>
          </a:p>
        </p:txBody>
      </p:sp>
      <p:sp>
        <p:nvSpPr>
          <p:cNvPr id="3" name="Subtitle 2"/>
          <p:cNvSpPr>
            <a:spLocks noGrp="1"/>
          </p:cNvSpPr>
          <p:nvPr>
            <p:ph type="subTitle" idx="1"/>
          </p:nvPr>
        </p:nvSpPr>
        <p:spPr>
          <a:xfrm>
            <a:off x="1" y="1543050"/>
            <a:ext cx="9143999" cy="5314949"/>
          </a:xfrm>
        </p:spPr>
        <p:txBody>
          <a:bodyPr>
            <a:normAutofit fontScale="85000" lnSpcReduction="20000"/>
          </a:bodyPr>
          <a:lstStyle/>
          <a:p>
            <a:pPr marL="457200" indent="-457200" algn="l">
              <a:buFont typeface="Arial" panose="020B0604020202020204" pitchFamily="34" charset="0"/>
              <a:buChar char="•"/>
            </a:pPr>
            <a:r>
              <a:rPr lang="en-GB" dirty="0" smtClean="0">
                <a:solidFill>
                  <a:schemeClr val="tx1"/>
                </a:solidFill>
              </a:rPr>
              <a:t>Explain </a:t>
            </a:r>
            <a:r>
              <a:rPr lang="en-GB" dirty="0">
                <a:solidFill>
                  <a:schemeClr val="tx1"/>
                </a:solidFill>
              </a:rPr>
              <a:t>one difference between a field and a natural experiment [3]</a:t>
            </a:r>
          </a:p>
          <a:p>
            <a:pPr marL="457200" indent="-457200" algn="l">
              <a:buFont typeface="Arial" panose="020B0604020202020204" pitchFamily="34" charset="0"/>
              <a:buChar char="•"/>
            </a:pPr>
            <a:r>
              <a:rPr lang="en-GB" dirty="0">
                <a:solidFill>
                  <a:schemeClr val="tx1"/>
                </a:solidFill>
              </a:rPr>
              <a:t>Explain the difference between a participant and non-participant observation. [3]</a:t>
            </a:r>
          </a:p>
          <a:p>
            <a:pPr marL="457200" indent="-457200" algn="l">
              <a:buFont typeface="Arial" panose="020B0604020202020204" pitchFamily="34" charset="0"/>
              <a:buChar char="•"/>
            </a:pPr>
            <a:r>
              <a:rPr lang="en-GB" dirty="0">
                <a:solidFill>
                  <a:schemeClr val="tx1"/>
                </a:solidFill>
              </a:rPr>
              <a:t>Explain one difference between an independent measures design and a repeated measures design [3]</a:t>
            </a:r>
          </a:p>
          <a:p>
            <a:pPr marL="457200" indent="-457200" algn="l">
              <a:buFont typeface="Arial" panose="020B0604020202020204" pitchFamily="34" charset="0"/>
              <a:buChar char="•"/>
            </a:pPr>
            <a:r>
              <a:rPr lang="en-GB" dirty="0">
                <a:solidFill>
                  <a:schemeClr val="tx1"/>
                </a:solidFill>
              </a:rPr>
              <a:t>Explain one difference between researcher bias and researcher effects [3]</a:t>
            </a:r>
          </a:p>
          <a:p>
            <a:pPr marL="457200" indent="-457200" algn="l">
              <a:buFont typeface="Arial" panose="020B0604020202020204" pitchFamily="34" charset="0"/>
              <a:buChar char="•"/>
            </a:pPr>
            <a:r>
              <a:rPr lang="en-GB" dirty="0">
                <a:solidFill>
                  <a:schemeClr val="tx1"/>
                </a:solidFill>
              </a:rPr>
              <a:t>Explain one difference between an open and a closed question. [3]</a:t>
            </a:r>
          </a:p>
          <a:p>
            <a:pPr marL="457200" indent="-457200" algn="l">
              <a:buFont typeface="Arial" panose="020B0604020202020204" pitchFamily="34" charset="0"/>
              <a:buChar char="•"/>
            </a:pPr>
            <a:r>
              <a:rPr lang="en-GB" dirty="0">
                <a:solidFill>
                  <a:schemeClr val="tx1"/>
                </a:solidFill>
              </a:rPr>
              <a:t>Explain one difference between volunteer and opportunity sampling [3]</a:t>
            </a:r>
          </a:p>
          <a:p>
            <a:pPr marL="457200" indent="-457200" algn="l">
              <a:buFont typeface="Arial" panose="020B0604020202020204" pitchFamily="34" charset="0"/>
              <a:buChar char="•"/>
            </a:pPr>
            <a:r>
              <a:rPr lang="en-GB" dirty="0">
                <a:solidFill>
                  <a:schemeClr val="tx1"/>
                </a:solidFill>
              </a:rPr>
              <a:t>Explain one difference between time and event sampling in observations. [3</a:t>
            </a:r>
            <a:r>
              <a:rPr lang="en-GB" dirty="0" smtClean="0">
                <a:solidFill>
                  <a:schemeClr val="tx1"/>
                </a:solidFill>
              </a:rPr>
              <a:t>]</a:t>
            </a:r>
            <a:endParaRPr lang="en-GB" dirty="0">
              <a:solidFill>
                <a:schemeClr val="tx1"/>
              </a:solidFill>
            </a:endParaRPr>
          </a:p>
        </p:txBody>
      </p:sp>
      <p:pic>
        <p:nvPicPr>
          <p:cNvPr id="2050" name="Picture 2" descr="Image result for 1 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1"/>
            <a:ext cx="205740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5267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Questions to try in your revision: Paper 2</a:t>
            </a:r>
            <a:endParaRPr lang="en-GB" dirty="0"/>
          </a:p>
        </p:txBody>
      </p:sp>
      <p:sp>
        <p:nvSpPr>
          <p:cNvPr id="3" name="Subtitle 2"/>
          <p:cNvSpPr>
            <a:spLocks noGrp="1"/>
          </p:cNvSpPr>
          <p:nvPr>
            <p:ph type="subTitle" idx="1"/>
          </p:nvPr>
        </p:nvSpPr>
        <p:spPr>
          <a:xfrm>
            <a:off x="2" y="1196752"/>
            <a:ext cx="7867648" cy="5661248"/>
          </a:xfrm>
        </p:spPr>
        <p:txBody>
          <a:bodyPr>
            <a:noAutofit/>
          </a:bodyPr>
          <a:lstStyle/>
          <a:p>
            <a:pPr marL="457200" indent="-457200" algn="l">
              <a:buFont typeface="Arial" panose="020B0604020202020204" pitchFamily="34" charset="0"/>
              <a:buChar char="•"/>
            </a:pPr>
            <a:r>
              <a:rPr lang="en-GB" sz="3600" dirty="0" smtClean="0">
                <a:solidFill>
                  <a:schemeClr val="tx1"/>
                </a:solidFill>
              </a:rPr>
              <a:t>Explain one difference between the Developmental area and the Behaviourist perspective [3]</a:t>
            </a:r>
          </a:p>
          <a:p>
            <a:pPr marL="457200" indent="-457200" algn="l">
              <a:buFont typeface="Arial" panose="020B0604020202020204" pitchFamily="34" charset="0"/>
              <a:buChar char="•"/>
            </a:pPr>
            <a:r>
              <a:rPr lang="en-GB" sz="3600" dirty="0" smtClean="0">
                <a:solidFill>
                  <a:schemeClr val="tx1"/>
                </a:solidFill>
              </a:rPr>
              <a:t>Explain one similarity between the Social Area and the Situational Explanation of behaviour. [3]</a:t>
            </a:r>
          </a:p>
          <a:p>
            <a:pPr marL="457200" indent="-457200" algn="l">
              <a:buFont typeface="Arial" panose="020B0604020202020204" pitchFamily="34" charset="0"/>
              <a:buChar char="•"/>
            </a:pPr>
            <a:r>
              <a:rPr lang="en-GB" sz="3600" dirty="0" smtClean="0">
                <a:solidFill>
                  <a:schemeClr val="tx1"/>
                </a:solidFill>
              </a:rPr>
              <a:t>Explain one difference between the Biological area and the nurture side of the nature nurture debate [3]</a:t>
            </a:r>
            <a:endParaRPr lang="en-GB" sz="3600" dirty="0">
              <a:solidFill>
                <a:schemeClr val="tx1"/>
              </a:solidFill>
            </a:endParaRPr>
          </a:p>
        </p:txBody>
      </p:sp>
      <p:pic>
        <p:nvPicPr>
          <p:cNvPr id="3074" name="Picture 2" descr="Image result for 2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77075" y="1169876"/>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2657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Questions to try in your revision: Paper 2</a:t>
            </a:r>
            <a:endParaRPr lang="en-GB" dirty="0"/>
          </a:p>
        </p:txBody>
      </p:sp>
      <p:sp>
        <p:nvSpPr>
          <p:cNvPr id="3" name="Subtitle 2"/>
          <p:cNvSpPr>
            <a:spLocks noGrp="1"/>
          </p:cNvSpPr>
          <p:nvPr>
            <p:ph type="subTitle" idx="1"/>
          </p:nvPr>
        </p:nvSpPr>
        <p:spPr/>
        <p:txBody>
          <a:bodyPr>
            <a:normAutofit lnSpcReduction="10000"/>
          </a:bodyPr>
          <a:lstStyle/>
          <a:p>
            <a:pPr algn="l"/>
            <a:r>
              <a:rPr lang="en-GB" dirty="0" smtClean="0">
                <a:solidFill>
                  <a:schemeClr val="tx1"/>
                </a:solidFill>
              </a:rPr>
              <a:t>Explain one difference between the genetic and biochemical explanations of mental illness [3]</a:t>
            </a:r>
          </a:p>
          <a:p>
            <a:pPr algn="l"/>
            <a:r>
              <a:rPr lang="en-GB" dirty="0" smtClean="0">
                <a:solidFill>
                  <a:schemeClr val="tx1"/>
                </a:solidFill>
              </a:rPr>
              <a:t>Explain one similarity between physiological and non-physiological explanations of criminal behaviour [3]</a:t>
            </a:r>
          </a:p>
          <a:p>
            <a:pPr algn="l"/>
            <a:r>
              <a:rPr lang="en-GB" dirty="0" smtClean="0">
                <a:solidFill>
                  <a:schemeClr val="tx1"/>
                </a:solidFill>
              </a:rPr>
              <a:t>Explain one difference between punishment and reform as responses to criminal behaviour [3]</a:t>
            </a:r>
          </a:p>
          <a:p>
            <a:pPr algn="l"/>
            <a:endParaRPr lang="en-GB" dirty="0">
              <a:solidFill>
                <a:schemeClr val="tx1"/>
              </a:solidFill>
            </a:endParaRPr>
          </a:p>
        </p:txBody>
      </p:sp>
      <p:pic>
        <p:nvPicPr>
          <p:cNvPr id="4098" name="Picture 2" descr="Image result for 3 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4" y="2353357"/>
            <a:ext cx="3237590" cy="242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79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87794"/>
          </a:xfrm>
        </p:spPr>
        <p:txBody>
          <a:bodyPr>
            <a:noAutofit/>
          </a:bodyPr>
          <a:lstStyle/>
          <a:p>
            <a:pPr marR="0" rtl="0"/>
            <a:r>
              <a:rPr lang="en-GB" sz="4800" b="0" i="0" u="none" strike="noStrike" baseline="0" dirty="0" smtClean="0">
                <a:solidFill>
                  <a:prstClr val="black"/>
                </a:solidFill>
                <a:latin typeface="Arial"/>
              </a:rPr>
              <a:t>Outline one difference between Paull’s and Ridings [3]</a:t>
            </a:r>
          </a:p>
        </p:txBody>
      </p:sp>
      <p:sp>
        <p:nvSpPr>
          <p:cNvPr id="3" name="Text Placeholder 2"/>
          <p:cNvSpPr>
            <a:spLocks noGrp="1"/>
          </p:cNvSpPr>
          <p:nvPr>
            <p:ph type="body" idx="1"/>
          </p:nvPr>
        </p:nvSpPr>
        <p:spPr>
          <a:xfrm>
            <a:off x="0" y="1887794"/>
            <a:ext cx="9144000" cy="1691027"/>
          </a:xfrm>
        </p:spPr>
        <p:txBody>
          <a:bodyPr>
            <a:noAutofit/>
          </a:bodyPr>
          <a:lstStyle/>
          <a:p>
            <a:pPr marL="0" indent="0">
              <a:buNone/>
            </a:pPr>
            <a:r>
              <a:rPr lang="en-GB" sz="4800" dirty="0" smtClean="0">
                <a:solidFill>
                  <a:prstClr val="black"/>
                </a:solidFill>
                <a:latin typeface="Arial"/>
              </a:rPr>
              <a:t>Paull’s is boarding</a:t>
            </a:r>
          </a:p>
          <a:p>
            <a:pPr marL="0" indent="0">
              <a:buNone/>
            </a:pPr>
            <a:endParaRPr lang="en-GB" sz="4800" dirty="0" smtClean="0">
              <a:solidFill>
                <a:prstClr val="black"/>
              </a:solidFill>
              <a:latin typeface="Arial"/>
            </a:endParaRPr>
          </a:p>
          <a:p>
            <a:pPr marL="0" indent="0">
              <a:buNone/>
            </a:pPr>
            <a:r>
              <a:rPr lang="en-GB" sz="4800" b="0" i="0" u="none" strike="noStrike" baseline="0" dirty="0" smtClean="0">
                <a:solidFill>
                  <a:prstClr val="black"/>
                </a:solidFill>
                <a:latin typeface="Arial"/>
              </a:rPr>
              <a:t>Riding’s</a:t>
            </a:r>
            <a:r>
              <a:rPr lang="en-GB" sz="4800" b="0" i="0" u="none" strike="noStrike" dirty="0" smtClean="0">
                <a:solidFill>
                  <a:prstClr val="black"/>
                </a:solidFill>
                <a:latin typeface="Arial"/>
              </a:rPr>
              <a:t> is a day house.</a:t>
            </a:r>
            <a:endParaRPr lang="en-GB" sz="4800" b="0" i="0" u="none" strike="noStrike" baseline="0" dirty="0" smtClean="0">
              <a:solidFill>
                <a:prstClr val="black"/>
              </a:solidFill>
              <a:latin typeface="Arial"/>
            </a:endParaRPr>
          </a:p>
        </p:txBody>
      </p:sp>
      <p:pic>
        <p:nvPicPr>
          <p:cNvPr id="4098" name="Picture 2" descr="Image result for compar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56155" y="4476750"/>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Left Arrow 3"/>
          <p:cNvSpPr/>
          <p:nvPr/>
        </p:nvSpPr>
        <p:spPr>
          <a:xfrm>
            <a:off x="6304321" y="1746823"/>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Description</a:t>
            </a:r>
            <a:endParaRPr lang="en-GB" dirty="0"/>
          </a:p>
        </p:txBody>
      </p:sp>
      <p:sp>
        <p:nvSpPr>
          <p:cNvPr id="7" name="Left Arrow 6"/>
          <p:cNvSpPr/>
          <p:nvPr/>
        </p:nvSpPr>
        <p:spPr>
          <a:xfrm>
            <a:off x="6304320" y="3296879"/>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Description</a:t>
            </a:r>
            <a:endParaRPr lang="en-GB" dirty="0"/>
          </a:p>
        </p:txBody>
      </p:sp>
    </p:spTree>
    <p:extLst>
      <p:ext uri="{BB962C8B-B14F-4D97-AF65-F5344CB8AC3E}">
        <p14:creationId xmlns:p14="http://schemas.microsoft.com/office/powerpoint/2010/main" val="222396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87794"/>
          </a:xfrm>
        </p:spPr>
        <p:txBody>
          <a:bodyPr>
            <a:noAutofit/>
          </a:bodyPr>
          <a:lstStyle/>
          <a:p>
            <a:pPr marR="0" rtl="0"/>
            <a:r>
              <a:rPr lang="en-GB" sz="4800" b="0" i="0" u="none" strike="noStrike" baseline="0" dirty="0" smtClean="0">
                <a:solidFill>
                  <a:prstClr val="black"/>
                </a:solidFill>
                <a:latin typeface="Arial"/>
              </a:rPr>
              <a:t>Outline one difference between Paull’s and Ridings [3]</a:t>
            </a:r>
          </a:p>
        </p:txBody>
      </p:sp>
      <p:sp>
        <p:nvSpPr>
          <p:cNvPr id="3" name="Text Placeholder 2"/>
          <p:cNvSpPr>
            <a:spLocks noGrp="1"/>
          </p:cNvSpPr>
          <p:nvPr>
            <p:ph type="body" idx="1"/>
          </p:nvPr>
        </p:nvSpPr>
        <p:spPr>
          <a:xfrm>
            <a:off x="0" y="1887794"/>
            <a:ext cx="9144000" cy="1691027"/>
          </a:xfrm>
        </p:spPr>
        <p:txBody>
          <a:bodyPr>
            <a:noAutofit/>
          </a:bodyPr>
          <a:lstStyle/>
          <a:p>
            <a:pPr marL="0" indent="0">
              <a:buNone/>
            </a:pPr>
            <a:r>
              <a:rPr lang="en-GB" sz="4800" dirty="0" smtClean="0">
                <a:solidFill>
                  <a:prstClr val="black"/>
                </a:solidFill>
                <a:latin typeface="Arial"/>
              </a:rPr>
              <a:t>The difference is the status / fees of the members of the house.</a:t>
            </a:r>
          </a:p>
          <a:p>
            <a:pPr marL="0" indent="0">
              <a:buNone/>
            </a:pPr>
            <a:r>
              <a:rPr lang="en-GB" sz="4800" dirty="0" smtClean="0">
                <a:solidFill>
                  <a:prstClr val="black"/>
                </a:solidFill>
                <a:latin typeface="Arial"/>
              </a:rPr>
              <a:t>Paull’s is boarding</a:t>
            </a:r>
          </a:p>
          <a:p>
            <a:pPr marL="0" indent="0">
              <a:buNone/>
            </a:pPr>
            <a:r>
              <a:rPr lang="en-GB" sz="4800" b="0" i="0" u="none" strike="noStrike" baseline="0" dirty="0" smtClean="0">
                <a:solidFill>
                  <a:prstClr val="black"/>
                </a:solidFill>
                <a:latin typeface="Arial"/>
              </a:rPr>
              <a:t>Riding’s</a:t>
            </a:r>
            <a:r>
              <a:rPr lang="en-GB" sz="4800" b="0" i="0" u="none" strike="noStrike" dirty="0" smtClean="0">
                <a:solidFill>
                  <a:prstClr val="black"/>
                </a:solidFill>
                <a:latin typeface="Arial"/>
              </a:rPr>
              <a:t> is a day house.</a:t>
            </a:r>
            <a:endParaRPr lang="en-GB" sz="4800" b="0" i="0" u="none" strike="noStrike" baseline="0" dirty="0" smtClean="0">
              <a:solidFill>
                <a:prstClr val="black"/>
              </a:solidFill>
              <a:latin typeface="Arial"/>
            </a:endParaRPr>
          </a:p>
        </p:txBody>
      </p:sp>
      <p:sp>
        <p:nvSpPr>
          <p:cNvPr id="4" name="Left Arrow 3"/>
          <p:cNvSpPr/>
          <p:nvPr/>
        </p:nvSpPr>
        <p:spPr>
          <a:xfrm>
            <a:off x="5832371" y="4116276"/>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Evidence</a:t>
            </a:r>
            <a:endParaRPr lang="en-GB" dirty="0"/>
          </a:p>
        </p:txBody>
      </p:sp>
      <p:sp>
        <p:nvSpPr>
          <p:cNvPr id="7" name="Left Arrow 6"/>
          <p:cNvSpPr/>
          <p:nvPr/>
        </p:nvSpPr>
        <p:spPr>
          <a:xfrm>
            <a:off x="5832372" y="5678129"/>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Evidence</a:t>
            </a:r>
            <a:endParaRPr lang="en-GB" dirty="0"/>
          </a:p>
        </p:txBody>
      </p:sp>
      <p:sp>
        <p:nvSpPr>
          <p:cNvPr id="8" name="Left Arrow 7"/>
          <p:cNvSpPr/>
          <p:nvPr/>
        </p:nvSpPr>
        <p:spPr>
          <a:xfrm>
            <a:off x="5832371" y="3070616"/>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Difference </a:t>
            </a:r>
            <a:endParaRPr lang="en-GB" dirty="0"/>
          </a:p>
        </p:txBody>
      </p:sp>
    </p:spTree>
    <p:extLst>
      <p:ext uri="{BB962C8B-B14F-4D97-AF65-F5344CB8AC3E}">
        <p14:creationId xmlns:p14="http://schemas.microsoft.com/office/powerpoint/2010/main" val="158877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87794"/>
          </a:xfrm>
        </p:spPr>
        <p:txBody>
          <a:bodyPr>
            <a:noAutofit/>
          </a:bodyPr>
          <a:lstStyle/>
          <a:p>
            <a:pPr marR="0" rtl="0"/>
            <a:r>
              <a:rPr lang="en-GB" sz="4800" b="0" i="0" u="none" strike="noStrike" baseline="0" dirty="0" smtClean="0">
                <a:solidFill>
                  <a:prstClr val="black"/>
                </a:solidFill>
                <a:latin typeface="Arial"/>
              </a:rPr>
              <a:t>Outline one difference between lab and field experiments [3]</a:t>
            </a:r>
          </a:p>
        </p:txBody>
      </p:sp>
      <p:sp>
        <p:nvSpPr>
          <p:cNvPr id="3" name="Text Placeholder 2"/>
          <p:cNvSpPr>
            <a:spLocks noGrp="1"/>
          </p:cNvSpPr>
          <p:nvPr>
            <p:ph type="body" idx="1"/>
          </p:nvPr>
        </p:nvSpPr>
        <p:spPr>
          <a:xfrm>
            <a:off x="0" y="2034112"/>
            <a:ext cx="5832371" cy="2216375"/>
          </a:xfrm>
        </p:spPr>
        <p:txBody>
          <a:bodyPr>
            <a:noAutofit/>
          </a:bodyPr>
          <a:lstStyle/>
          <a:p>
            <a:pPr marL="0" indent="0">
              <a:buNone/>
            </a:pPr>
            <a:r>
              <a:rPr lang="en-GB" sz="4000" dirty="0" smtClean="0">
                <a:solidFill>
                  <a:prstClr val="black"/>
                </a:solidFill>
                <a:latin typeface="Arial"/>
              </a:rPr>
              <a:t>The difference is its location.</a:t>
            </a:r>
          </a:p>
          <a:p>
            <a:pPr marL="0" indent="0">
              <a:buNone/>
            </a:pPr>
            <a:r>
              <a:rPr lang="en-GB" sz="4000" dirty="0" smtClean="0">
                <a:solidFill>
                  <a:prstClr val="black"/>
                </a:solidFill>
                <a:latin typeface="Arial"/>
              </a:rPr>
              <a:t>Lab experiments are in a controlled environment</a:t>
            </a:r>
          </a:p>
          <a:p>
            <a:pPr marL="0" indent="0">
              <a:buNone/>
            </a:pPr>
            <a:r>
              <a:rPr lang="en-GB" sz="4000" dirty="0" smtClean="0">
                <a:solidFill>
                  <a:prstClr val="black"/>
                </a:solidFill>
                <a:latin typeface="Arial"/>
              </a:rPr>
              <a:t>Whereas field experiments are in a natural environment</a:t>
            </a:r>
          </a:p>
        </p:txBody>
      </p:sp>
      <p:sp>
        <p:nvSpPr>
          <p:cNvPr id="4" name="Left Arrow 3"/>
          <p:cNvSpPr/>
          <p:nvPr/>
        </p:nvSpPr>
        <p:spPr>
          <a:xfrm>
            <a:off x="6304320" y="3507475"/>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Evidence</a:t>
            </a:r>
            <a:endParaRPr lang="en-GB" dirty="0"/>
          </a:p>
        </p:txBody>
      </p:sp>
      <p:sp>
        <p:nvSpPr>
          <p:cNvPr id="7" name="Left Arrow 6"/>
          <p:cNvSpPr/>
          <p:nvPr/>
        </p:nvSpPr>
        <p:spPr>
          <a:xfrm>
            <a:off x="6304319" y="5127156"/>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Evidence</a:t>
            </a:r>
            <a:endParaRPr lang="en-GB" dirty="0"/>
          </a:p>
        </p:txBody>
      </p:sp>
      <p:sp>
        <p:nvSpPr>
          <p:cNvPr id="8" name="Left Arrow 7"/>
          <p:cNvSpPr/>
          <p:nvPr/>
        </p:nvSpPr>
        <p:spPr>
          <a:xfrm>
            <a:off x="6304321" y="2034112"/>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Difference </a:t>
            </a:r>
            <a:endParaRPr lang="en-GB" dirty="0"/>
          </a:p>
        </p:txBody>
      </p:sp>
    </p:spTree>
    <p:extLst>
      <p:ext uri="{BB962C8B-B14F-4D97-AF65-F5344CB8AC3E}">
        <p14:creationId xmlns:p14="http://schemas.microsoft.com/office/powerpoint/2010/main" val="374774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87794"/>
          </a:xfrm>
        </p:spPr>
        <p:txBody>
          <a:bodyPr>
            <a:noAutofit/>
          </a:bodyPr>
          <a:lstStyle/>
          <a:p>
            <a:pPr marR="0" rtl="0"/>
            <a:r>
              <a:rPr lang="en-GB" sz="4000" b="0" i="0" u="none" strike="noStrike" baseline="0" dirty="0" smtClean="0">
                <a:solidFill>
                  <a:prstClr val="black"/>
                </a:solidFill>
                <a:latin typeface="Arial"/>
              </a:rPr>
              <a:t>Outline one difference between a</a:t>
            </a:r>
            <a:r>
              <a:rPr lang="en-GB" sz="4000" b="0" i="0" u="none" strike="noStrike" dirty="0" smtClean="0">
                <a:solidFill>
                  <a:prstClr val="black"/>
                </a:solidFill>
                <a:latin typeface="Arial"/>
              </a:rPr>
              <a:t> treatment from the Medical Model and a treatment from the Alternatives</a:t>
            </a:r>
            <a:r>
              <a:rPr lang="en-GB" sz="4000" b="0" i="0" u="none" strike="noStrike" baseline="0" dirty="0" smtClean="0">
                <a:solidFill>
                  <a:prstClr val="black"/>
                </a:solidFill>
                <a:latin typeface="Arial"/>
              </a:rPr>
              <a:t>[3]</a:t>
            </a:r>
          </a:p>
        </p:txBody>
      </p:sp>
      <p:sp>
        <p:nvSpPr>
          <p:cNvPr id="3" name="Text Placeholder 2"/>
          <p:cNvSpPr>
            <a:spLocks noGrp="1"/>
          </p:cNvSpPr>
          <p:nvPr>
            <p:ph type="body" idx="1"/>
          </p:nvPr>
        </p:nvSpPr>
        <p:spPr>
          <a:xfrm>
            <a:off x="0" y="2034112"/>
            <a:ext cx="5832371" cy="2216375"/>
          </a:xfrm>
        </p:spPr>
        <p:txBody>
          <a:bodyPr>
            <a:noAutofit/>
          </a:bodyPr>
          <a:lstStyle/>
          <a:p>
            <a:pPr marL="0" indent="0">
              <a:buNone/>
            </a:pPr>
            <a:r>
              <a:rPr lang="en-GB" sz="3600" dirty="0" smtClean="0">
                <a:solidFill>
                  <a:prstClr val="black"/>
                </a:solidFill>
                <a:latin typeface="Arial"/>
              </a:rPr>
              <a:t>The difference is how long each treatment works for.</a:t>
            </a:r>
          </a:p>
          <a:p>
            <a:pPr marL="0" indent="0">
              <a:buNone/>
            </a:pPr>
            <a:r>
              <a:rPr lang="en-GB" sz="3600" dirty="0" smtClean="0">
                <a:solidFill>
                  <a:prstClr val="black"/>
                </a:solidFill>
                <a:latin typeface="Arial"/>
              </a:rPr>
              <a:t>Medication is palliative, so works while it is being taken </a:t>
            </a:r>
          </a:p>
          <a:p>
            <a:pPr marL="0" indent="0">
              <a:buNone/>
            </a:pPr>
            <a:r>
              <a:rPr lang="en-GB" sz="3600" dirty="0" smtClean="0">
                <a:solidFill>
                  <a:prstClr val="black"/>
                </a:solidFill>
                <a:latin typeface="Arial"/>
              </a:rPr>
              <a:t>Whereas CBT / Flooding can be curative and can be effective permanently</a:t>
            </a:r>
          </a:p>
        </p:txBody>
      </p:sp>
      <p:sp>
        <p:nvSpPr>
          <p:cNvPr id="4" name="Left Arrow 3"/>
          <p:cNvSpPr/>
          <p:nvPr/>
        </p:nvSpPr>
        <p:spPr>
          <a:xfrm>
            <a:off x="6304320" y="3507475"/>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Evidence</a:t>
            </a:r>
            <a:endParaRPr lang="en-GB" dirty="0"/>
          </a:p>
        </p:txBody>
      </p:sp>
      <p:sp>
        <p:nvSpPr>
          <p:cNvPr id="7" name="Left Arrow 6"/>
          <p:cNvSpPr/>
          <p:nvPr/>
        </p:nvSpPr>
        <p:spPr>
          <a:xfrm>
            <a:off x="6304319" y="5127156"/>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Evidence</a:t>
            </a:r>
            <a:endParaRPr lang="en-GB" dirty="0"/>
          </a:p>
        </p:txBody>
      </p:sp>
      <p:sp>
        <p:nvSpPr>
          <p:cNvPr id="8" name="Left Arrow 7"/>
          <p:cNvSpPr/>
          <p:nvPr/>
        </p:nvSpPr>
        <p:spPr>
          <a:xfrm>
            <a:off x="6304321" y="2034112"/>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Difference </a:t>
            </a:r>
            <a:endParaRPr lang="en-GB" dirty="0"/>
          </a:p>
        </p:txBody>
      </p:sp>
    </p:spTree>
    <p:extLst>
      <p:ext uri="{BB962C8B-B14F-4D97-AF65-F5344CB8AC3E}">
        <p14:creationId xmlns:p14="http://schemas.microsoft.com/office/powerpoint/2010/main" val="105278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n-GB" sz="6000" b="0" i="0" u="none" strike="noStrike" baseline="0" dirty="0" smtClean="0">
                <a:solidFill>
                  <a:prstClr val="black"/>
                </a:solidFill>
                <a:latin typeface="Arial"/>
              </a:rPr>
              <a:t>Similarities</a:t>
            </a:r>
          </a:p>
        </p:txBody>
      </p:sp>
      <p:sp>
        <p:nvSpPr>
          <p:cNvPr id="3" name="Text Placeholder 2"/>
          <p:cNvSpPr>
            <a:spLocks noGrp="1"/>
          </p:cNvSpPr>
          <p:nvPr>
            <p:ph type="body" idx="1"/>
          </p:nvPr>
        </p:nvSpPr>
        <p:spPr>
          <a:xfrm>
            <a:off x="0" y="1124744"/>
            <a:ext cx="9144000" cy="1691027"/>
          </a:xfrm>
        </p:spPr>
        <p:txBody>
          <a:bodyPr>
            <a:noAutofit/>
          </a:bodyPr>
          <a:lstStyle/>
          <a:p>
            <a:pPr marL="0" indent="0">
              <a:buNone/>
            </a:pPr>
            <a:r>
              <a:rPr lang="en-GB" sz="4800" dirty="0" smtClean="0">
                <a:solidFill>
                  <a:prstClr val="black"/>
                </a:solidFill>
                <a:latin typeface="Arial"/>
              </a:rPr>
              <a:t>Theme / point of comparison is still crucial but harder to do AND it is harder to give evidence</a:t>
            </a:r>
            <a:endParaRPr lang="en-GB" sz="4800" b="0" i="0" u="none" strike="noStrike" baseline="0" dirty="0" smtClean="0">
              <a:solidFill>
                <a:prstClr val="black"/>
              </a:solidFill>
              <a:latin typeface="Arial"/>
            </a:endParaRPr>
          </a:p>
        </p:txBody>
      </p:sp>
      <p:pic>
        <p:nvPicPr>
          <p:cNvPr id="2050" name="Picture 2" descr="Image result for compar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244975"/>
            <a:ext cx="6373232" cy="261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94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87794"/>
          </a:xfrm>
        </p:spPr>
        <p:txBody>
          <a:bodyPr>
            <a:noAutofit/>
          </a:bodyPr>
          <a:lstStyle/>
          <a:p>
            <a:pPr marR="0" rtl="0"/>
            <a:r>
              <a:rPr lang="en-GB" sz="4800" b="0" i="0" u="none" strike="noStrike" baseline="0" dirty="0" smtClean="0">
                <a:solidFill>
                  <a:prstClr val="black"/>
                </a:solidFill>
                <a:latin typeface="Arial"/>
              </a:rPr>
              <a:t>Outline one similarity between Paull’s and Ridings [3]</a:t>
            </a:r>
          </a:p>
        </p:txBody>
      </p:sp>
      <p:sp>
        <p:nvSpPr>
          <p:cNvPr id="3" name="Text Placeholder 2"/>
          <p:cNvSpPr>
            <a:spLocks noGrp="1"/>
          </p:cNvSpPr>
          <p:nvPr>
            <p:ph type="body" idx="1"/>
          </p:nvPr>
        </p:nvSpPr>
        <p:spPr>
          <a:xfrm>
            <a:off x="0" y="1887794"/>
            <a:ext cx="5832371" cy="1691027"/>
          </a:xfrm>
        </p:spPr>
        <p:txBody>
          <a:bodyPr>
            <a:noAutofit/>
          </a:bodyPr>
          <a:lstStyle/>
          <a:p>
            <a:pPr marL="0" indent="0">
              <a:buNone/>
            </a:pPr>
            <a:r>
              <a:rPr lang="en-GB" sz="4800" dirty="0" smtClean="0">
                <a:solidFill>
                  <a:prstClr val="black"/>
                </a:solidFill>
                <a:latin typeface="Arial"/>
              </a:rPr>
              <a:t>Both are girls houses</a:t>
            </a:r>
            <a:r>
              <a:rPr lang="en-GB" sz="4800" b="0" i="0" u="none" strike="noStrike" dirty="0" smtClean="0">
                <a:solidFill>
                  <a:prstClr val="black"/>
                </a:solidFill>
                <a:latin typeface="Arial"/>
              </a:rPr>
              <a:t>.</a:t>
            </a:r>
          </a:p>
          <a:p>
            <a:pPr marL="0" indent="0">
              <a:buNone/>
            </a:pPr>
            <a:r>
              <a:rPr lang="en-GB" sz="4800" baseline="0" dirty="0" smtClean="0">
                <a:solidFill>
                  <a:prstClr val="black"/>
                </a:solidFill>
                <a:latin typeface="Arial"/>
              </a:rPr>
              <a:t>Paull’s is a girls’ house</a:t>
            </a:r>
          </a:p>
          <a:p>
            <a:pPr marL="0" indent="0">
              <a:buNone/>
            </a:pPr>
            <a:r>
              <a:rPr lang="en-GB" sz="4800" b="0" i="0" u="none" strike="noStrike" dirty="0" smtClean="0">
                <a:solidFill>
                  <a:prstClr val="black"/>
                </a:solidFill>
                <a:latin typeface="Arial"/>
              </a:rPr>
              <a:t>Ridings is a girls’ house</a:t>
            </a:r>
            <a:endParaRPr lang="en-GB" sz="4800" b="0" i="0" u="none" strike="noStrike" baseline="0" dirty="0" smtClean="0">
              <a:solidFill>
                <a:prstClr val="black"/>
              </a:solidFill>
              <a:latin typeface="Arial"/>
            </a:endParaRPr>
          </a:p>
        </p:txBody>
      </p:sp>
      <p:sp>
        <p:nvSpPr>
          <p:cNvPr id="4" name="Left Arrow 3"/>
          <p:cNvSpPr/>
          <p:nvPr/>
        </p:nvSpPr>
        <p:spPr>
          <a:xfrm>
            <a:off x="5832371" y="3292148"/>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Evidence</a:t>
            </a:r>
            <a:endParaRPr lang="en-GB" dirty="0"/>
          </a:p>
        </p:txBody>
      </p:sp>
      <p:sp>
        <p:nvSpPr>
          <p:cNvPr id="7" name="Left Arrow 6"/>
          <p:cNvSpPr/>
          <p:nvPr/>
        </p:nvSpPr>
        <p:spPr>
          <a:xfrm>
            <a:off x="5832370" y="4876679"/>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Evidence</a:t>
            </a:r>
            <a:endParaRPr lang="en-GB" dirty="0"/>
          </a:p>
        </p:txBody>
      </p:sp>
      <p:sp>
        <p:nvSpPr>
          <p:cNvPr id="8" name="Left Arrow 7"/>
          <p:cNvSpPr/>
          <p:nvPr/>
        </p:nvSpPr>
        <p:spPr>
          <a:xfrm>
            <a:off x="5832371" y="2013155"/>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Similarity  </a:t>
            </a:r>
            <a:endParaRPr lang="en-GB" dirty="0"/>
          </a:p>
        </p:txBody>
      </p:sp>
      <p:sp>
        <p:nvSpPr>
          <p:cNvPr id="9" name="Multiply 8"/>
          <p:cNvSpPr/>
          <p:nvPr/>
        </p:nvSpPr>
        <p:spPr>
          <a:xfrm>
            <a:off x="3838590" y="3578821"/>
            <a:ext cx="2182762" cy="188779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ultiply 9"/>
          <p:cNvSpPr/>
          <p:nvPr/>
        </p:nvSpPr>
        <p:spPr>
          <a:xfrm>
            <a:off x="3838590" y="5112653"/>
            <a:ext cx="2182762" cy="188779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255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87794"/>
          </a:xfrm>
        </p:spPr>
        <p:txBody>
          <a:bodyPr>
            <a:noAutofit/>
          </a:bodyPr>
          <a:lstStyle/>
          <a:p>
            <a:pPr marR="0" rtl="0"/>
            <a:r>
              <a:rPr lang="en-GB" sz="4800" b="0" i="0" u="none" strike="noStrike" baseline="0" dirty="0" smtClean="0">
                <a:solidFill>
                  <a:prstClr val="black"/>
                </a:solidFill>
                <a:latin typeface="Arial"/>
              </a:rPr>
              <a:t>Outline one similarity between Paull’s and Ridings [3]</a:t>
            </a:r>
          </a:p>
        </p:txBody>
      </p:sp>
      <p:sp>
        <p:nvSpPr>
          <p:cNvPr id="3" name="Text Placeholder 2"/>
          <p:cNvSpPr>
            <a:spLocks noGrp="1"/>
          </p:cNvSpPr>
          <p:nvPr>
            <p:ph type="body" idx="1"/>
          </p:nvPr>
        </p:nvSpPr>
        <p:spPr>
          <a:xfrm>
            <a:off x="0" y="1887794"/>
            <a:ext cx="5832371" cy="1691027"/>
          </a:xfrm>
        </p:spPr>
        <p:txBody>
          <a:bodyPr>
            <a:noAutofit/>
          </a:bodyPr>
          <a:lstStyle/>
          <a:p>
            <a:pPr marL="0" indent="0">
              <a:buNone/>
            </a:pPr>
            <a:r>
              <a:rPr lang="en-GB" sz="4800" dirty="0" smtClean="0">
                <a:solidFill>
                  <a:prstClr val="black"/>
                </a:solidFill>
                <a:latin typeface="Arial"/>
              </a:rPr>
              <a:t>Both </a:t>
            </a:r>
            <a:r>
              <a:rPr lang="en-GB" sz="4800" dirty="0" smtClean="0">
                <a:solidFill>
                  <a:prstClr val="black"/>
                </a:solidFill>
                <a:latin typeface="Arial"/>
              </a:rPr>
              <a:t>have house mistresses</a:t>
            </a:r>
            <a:endParaRPr lang="en-GB" sz="4800" b="0" i="0" u="none" strike="noStrike" dirty="0" smtClean="0">
              <a:solidFill>
                <a:prstClr val="black"/>
              </a:solidFill>
              <a:latin typeface="Arial"/>
            </a:endParaRPr>
          </a:p>
          <a:p>
            <a:pPr marL="0" indent="0">
              <a:buNone/>
            </a:pPr>
            <a:r>
              <a:rPr lang="en-GB" sz="4800" baseline="0" dirty="0" smtClean="0">
                <a:solidFill>
                  <a:prstClr val="black"/>
                </a:solidFill>
                <a:latin typeface="Arial"/>
              </a:rPr>
              <a:t>Ms Gratton is HSM of Paull’s </a:t>
            </a:r>
          </a:p>
          <a:p>
            <a:pPr marL="0" indent="0">
              <a:buNone/>
            </a:pPr>
            <a:r>
              <a:rPr lang="en-GB" sz="4800" b="0" i="0" u="none" strike="noStrike" dirty="0" smtClean="0">
                <a:solidFill>
                  <a:prstClr val="black"/>
                </a:solidFill>
                <a:latin typeface="Arial"/>
              </a:rPr>
              <a:t>Ms Jones is HSM of Ridings</a:t>
            </a:r>
            <a:endParaRPr lang="en-GB" sz="4800" b="0" i="0" u="none" strike="noStrike" baseline="0" dirty="0" smtClean="0">
              <a:solidFill>
                <a:prstClr val="black"/>
              </a:solidFill>
              <a:latin typeface="Arial"/>
            </a:endParaRPr>
          </a:p>
        </p:txBody>
      </p:sp>
      <p:sp>
        <p:nvSpPr>
          <p:cNvPr id="4" name="Left Arrow 3"/>
          <p:cNvSpPr/>
          <p:nvPr/>
        </p:nvSpPr>
        <p:spPr>
          <a:xfrm>
            <a:off x="5832371" y="3292148"/>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Evidence</a:t>
            </a:r>
            <a:endParaRPr lang="en-GB" dirty="0"/>
          </a:p>
        </p:txBody>
      </p:sp>
      <p:sp>
        <p:nvSpPr>
          <p:cNvPr id="7" name="Left Arrow 6"/>
          <p:cNvSpPr/>
          <p:nvPr/>
        </p:nvSpPr>
        <p:spPr>
          <a:xfrm>
            <a:off x="5832370" y="4876679"/>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Evidence</a:t>
            </a:r>
            <a:endParaRPr lang="en-GB" dirty="0"/>
          </a:p>
        </p:txBody>
      </p:sp>
      <p:sp>
        <p:nvSpPr>
          <p:cNvPr id="8" name="Left Arrow 7"/>
          <p:cNvSpPr/>
          <p:nvPr/>
        </p:nvSpPr>
        <p:spPr>
          <a:xfrm>
            <a:off x="5832371" y="2013155"/>
            <a:ext cx="2839679" cy="11798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Similarity  </a:t>
            </a:r>
            <a:endParaRPr lang="en-GB" dirty="0"/>
          </a:p>
        </p:txBody>
      </p:sp>
    </p:spTree>
    <p:extLst>
      <p:ext uri="{BB962C8B-B14F-4D97-AF65-F5344CB8AC3E}">
        <p14:creationId xmlns:p14="http://schemas.microsoft.com/office/powerpoint/2010/main" val="150230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theme/theme1.xml><?xml version="1.0" encoding="utf-8"?>
<a:theme xmlns:a="http://schemas.openxmlformats.org/drawingml/2006/main" name="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115</TotalTime>
  <Words>2976</Words>
  <Application>Microsoft Office PowerPoint</Application>
  <PresentationFormat>On-screen Show (4:3)</PresentationFormat>
  <Paragraphs>236</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Presentation1</vt:lpstr>
      <vt:lpstr>Comparisons Questions</vt:lpstr>
      <vt:lpstr>Comparisons Questions</vt:lpstr>
      <vt:lpstr>Outline one difference between Paull’s and Ridings [3]</vt:lpstr>
      <vt:lpstr>Outline one difference between Paull’s and Ridings [3]</vt:lpstr>
      <vt:lpstr>Outline one difference between lab and field experiments [3]</vt:lpstr>
      <vt:lpstr>Outline one difference between a treatment from the Medical Model and a treatment from the Alternatives[3]</vt:lpstr>
      <vt:lpstr>Similarities</vt:lpstr>
      <vt:lpstr>Outline one similarity between Paull’s and Ridings [3]</vt:lpstr>
      <vt:lpstr>Outline one similarity between Paull’s and Ridings [3]</vt:lpstr>
      <vt:lpstr>Outline one similarity between Kohlberg and Lee [3]</vt:lpstr>
      <vt:lpstr>Outline one similarity between Kohlberg and Lee [4]</vt:lpstr>
      <vt:lpstr>Best similarities to pick  * research method / design * type of data collected * practical applications</vt:lpstr>
      <vt:lpstr>Your go!</vt:lpstr>
      <vt:lpstr>Similarity AND Difference Questions</vt:lpstr>
      <vt:lpstr>Outline one similarity and one difference between lab and field experiments [6]</vt:lpstr>
      <vt:lpstr>Outline one similarity and one difference between lab and field experiments [6]</vt:lpstr>
      <vt:lpstr>Comparisons</vt:lpstr>
      <vt:lpstr>Debates are VERY difficult to compare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to try in your revision: Paper 1</vt:lpstr>
      <vt:lpstr>Questions to try in your revision: Paper 2</vt:lpstr>
      <vt:lpstr>Questions to try in your revision: Paper 2</vt:lpstr>
    </vt:vector>
  </TitlesOfParts>
  <Company>ASD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Comparisons</dc:title>
  <dc:creator>Evagora V (Staff)</dc:creator>
  <cp:lastModifiedBy>Evagora V (Staff)</cp:lastModifiedBy>
  <cp:revision>9</cp:revision>
  <dcterms:created xsi:type="dcterms:W3CDTF">2019-01-30T12:31:37Z</dcterms:created>
  <dcterms:modified xsi:type="dcterms:W3CDTF">2019-01-30T15:30:13Z</dcterms:modified>
</cp:coreProperties>
</file>