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92" r:id="rId2"/>
    <p:sldId id="312" r:id="rId3"/>
    <p:sldId id="313" r:id="rId4"/>
    <p:sldId id="314" r:id="rId5"/>
    <p:sldId id="31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58"/>
    <p:restoredTop sz="96327"/>
  </p:normalViewPr>
  <p:slideViewPr>
    <p:cSldViewPr snapToGrid="0" snapToObjects="1">
      <p:cViewPr varScale="1">
        <p:scale>
          <a:sx n="114" d="100"/>
          <a:sy n="114" d="100"/>
        </p:scale>
        <p:origin x="3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fld id="{3D93DED0-A4B8-9146-836A-2522A34AF868}" type="datetimeFigureOut">
              <a:rPr lang="en-US" smtClean="0"/>
              <a:pPr/>
              <a:t>1/5/2022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defRPr>
            </a:lvl1pPr>
          </a:lstStyle>
          <a:p>
            <a:fld id="{358AC90B-D42D-6346-B051-DEAF7A064526}" type="slidenum">
              <a:rPr lang="en-US" smtClean="0"/>
              <a:pPr/>
              <a:t>‹#›</a:t>
            </a:fld>
            <a:endParaRPr lang="en-US" dirty="0"/>
          </a:p>
        </p:txBody>
      </p:sp>
    </p:spTree>
    <p:extLst>
      <p:ext uri="{BB962C8B-B14F-4D97-AF65-F5344CB8AC3E}">
        <p14:creationId xmlns:p14="http://schemas.microsoft.com/office/powerpoint/2010/main" val="2082181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EBBCBF-D8AA-DF40-A83C-851DFC4F600C}" type="slidenum">
              <a:rPr lang="en-US" smtClean="0"/>
              <a:t>1</a:t>
            </a:fld>
            <a:endParaRPr lang="en-US" dirty="0"/>
          </a:p>
        </p:txBody>
      </p:sp>
    </p:spTree>
    <p:extLst>
      <p:ext uri="{BB962C8B-B14F-4D97-AF65-F5344CB8AC3E}">
        <p14:creationId xmlns:p14="http://schemas.microsoft.com/office/powerpoint/2010/main" val="2164647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EBBCBF-D8AA-DF40-A83C-851DFC4F600C}" type="slidenum">
              <a:rPr lang="en-US" smtClean="0"/>
              <a:t>2</a:t>
            </a:fld>
            <a:endParaRPr lang="en-US" dirty="0"/>
          </a:p>
        </p:txBody>
      </p:sp>
    </p:spTree>
    <p:extLst>
      <p:ext uri="{BB962C8B-B14F-4D97-AF65-F5344CB8AC3E}">
        <p14:creationId xmlns:p14="http://schemas.microsoft.com/office/powerpoint/2010/main" val="1358837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EBBCBF-D8AA-DF40-A83C-851DFC4F600C}" type="slidenum">
              <a:rPr lang="en-US" smtClean="0"/>
              <a:t>3</a:t>
            </a:fld>
            <a:endParaRPr lang="en-US" dirty="0"/>
          </a:p>
        </p:txBody>
      </p:sp>
    </p:spTree>
    <p:extLst>
      <p:ext uri="{BB962C8B-B14F-4D97-AF65-F5344CB8AC3E}">
        <p14:creationId xmlns:p14="http://schemas.microsoft.com/office/powerpoint/2010/main" val="228377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EBBCBF-D8AA-DF40-A83C-851DFC4F600C}" type="slidenum">
              <a:rPr lang="en-US" smtClean="0"/>
              <a:t>4</a:t>
            </a:fld>
            <a:endParaRPr lang="en-US" dirty="0"/>
          </a:p>
        </p:txBody>
      </p:sp>
    </p:spTree>
    <p:extLst>
      <p:ext uri="{BB962C8B-B14F-4D97-AF65-F5344CB8AC3E}">
        <p14:creationId xmlns:p14="http://schemas.microsoft.com/office/powerpoint/2010/main" val="772981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EBBCBF-D8AA-DF40-A83C-851DFC4F600C}" type="slidenum">
              <a:rPr lang="en-US" smtClean="0"/>
              <a:t>5</a:t>
            </a:fld>
            <a:endParaRPr lang="en-US" dirty="0"/>
          </a:p>
        </p:txBody>
      </p:sp>
    </p:spTree>
    <p:extLst>
      <p:ext uri="{BB962C8B-B14F-4D97-AF65-F5344CB8AC3E}">
        <p14:creationId xmlns:p14="http://schemas.microsoft.com/office/powerpoint/2010/main" val="51338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BF19-BCE2-BD46-AF46-A223130D064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F9C97253-5120-7F48-AA6D-64AA3BA422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FA58D6F2-C943-844E-AC4B-D8A2B18C9E1B}"/>
              </a:ext>
            </a:extLst>
          </p:cNvPr>
          <p:cNvSpPr>
            <a:spLocks noGrp="1"/>
          </p:cNvSpPr>
          <p:nvPr>
            <p:ph type="dt" sz="half" idx="10"/>
          </p:nvPr>
        </p:nvSpPr>
        <p:spPr/>
        <p:txBody>
          <a:bodyPr/>
          <a:lstStyle/>
          <a:p>
            <a:fld id="{FD2FE273-7C3A-5F43-96A0-B46CD4AF68CD}" type="datetimeFigureOut">
              <a:rPr lang="en-US" smtClean="0"/>
              <a:t>1/5/2022</a:t>
            </a:fld>
            <a:endParaRPr lang="en-US" dirty="0"/>
          </a:p>
        </p:txBody>
      </p:sp>
      <p:sp>
        <p:nvSpPr>
          <p:cNvPr id="5" name="Footer Placeholder 4">
            <a:extLst>
              <a:ext uri="{FF2B5EF4-FFF2-40B4-BE49-F238E27FC236}">
                <a16:creationId xmlns:a16="http://schemas.microsoft.com/office/drawing/2014/main" id="{8043A440-6FB6-5A4D-BAF5-7A7102389F7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07EB6DC-D9E4-2B46-A066-4696104CD828}"/>
              </a:ext>
            </a:extLst>
          </p:cNvPr>
          <p:cNvSpPr>
            <a:spLocks noGrp="1"/>
          </p:cNvSpPr>
          <p:nvPr>
            <p:ph type="sldNum" sz="quarter" idx="12"/>
          </p:nvPr>
        </p:nvSpPr>
        <p:spPr/>
        <p:txBody>
          <a:bodyPr/>
          <a:lstStyle/>
          <a:p>
            <a:fld id="{43767746-D97E-F241-B566-ABF74C9BB005}" type="slidenum">
              <a:rPr lang="en-US" smtClean="0"/>
              <a:t>‹#›</a:t>
            </a:fld>
            <a:endParaRPr lang="en-US" dirty="0"/>
          </a:p>
        </p:txBody>
      </p:sp>
    </p:spTree>
    <p:extLst>
      <p:ext uri="{BB962C8B-B14F-4D97-AF65-F5344CB8AC3E}">
        <p14:creationId xmlns:p14="http://schemas.microsoft.com/office/powerpoint/2010/main" val="3705478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5BC6D-35BA-3147-B30C-1733CA4962CE}"/>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FB20088-0D56-A44E-8A54-68D335EBF22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0618996-D58B-624F-9E66-DA5722E992DA}"/>
              </a:ext>
            </a:extLst>
          </p:cNvPr>
          <p:cNvSpPr>
            <a:spLocks noGrp="1"/>
          </p:cNvSpPr>
          <p:nvPr>
            <p:ph type="dt" sz="half" idx="10"/>
          </p:nvPr>
        </p:nvSpPr>
        <p:spPr/>
        <p:txBody>
          <a:bodyPr/>
          <a:lstStyle/>
          <a:p>
            <a:fld id="{FD2FE273-7C3A-5F43-96A0-B46CD4AF68CD}" type="datetimeFigureOut">
              <a:rPr lang="en-US" smtClean="0"/>
              <a:t>1/5/2022</a:t>
            </a:fld>
            <a:endParaRPr lang="en-US" dirty="0"/>
          </a:p>
        </p:txBody>
      </p:sp>
      <p:sp>
        <p:nvSpPr>
          <p:cNvPr id="5" name="Footer Placeholder 4">
            <a:extLst>
              <a:ext uri="{FF2B5EF4-FFF2-40B4-BE49-F238E27FC236}">
                <a16:creationId xmlns:a16="http://schemas.microsoft.com/office/drawing/2014/main" id="{1209FC49-AAFF-0940-9777-6EEB6E14420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E151DB7-0F7E-4B42-8A29-4DE9C5C41B55}"/>
              </a:ext>
            </a:extLst>
          </p:cNvPr>
          <p:cNvSpPr>
            <a:spLocks noGrp="1"/>
          </p:cNvSpPr>
          <p:nvPr>
            <p:ph type="sldNum" sz="quarter" idx="12"/>
          </p:nvPr>
        </p:nvSpPr>
        <p:spPr/>
        <p:txBody>
          <a:bodyPr/>
          <a:lstStyle/>
          <a:p>
            <a:fld id="{43767746-D97E-F241-B566-ABF74C9BB005}" type="slidenum">
              <a:rPr lang="en-US" smtClean="0"/>
              <a:t>‹#›</a:t>
            </a:fld>
            <a:endParaRPr lang="en-US" dirty="0"/>
          </a:p>
        </p:txBody>
      </p:sp>
    </p:spTree>
    <p:extLst>
      <p:ext uri="{BB962C8B-B14F-4D97-AF65-F5344CB8AC3E}">
        <p14:creationId xmlns:p14="http://schemas.microsoft.com/office/powerpoint/2010/main" val="2774563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F7033E-8E40-4745-9F22-5AB574E1513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34E1F2E-6E59-B14A-8E36-60E14C512C0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5962C0E-6C30-F84D-8D59-C7DE03E92355}"/>
              </a:ext>
            </a:extLst>
          </p:cNvPr>
          <p:cNvSpPr>
            <a:spLocks noGrp="1"/>
          </p:cNvSpPr>
          <p:nvPr>
            <p:ph type="dt" sz="half" idx="10"/>
          </p:nvPr>
        </p:nvSpPr>
        <p:spPr/>
        <p:txBody>
          <a:bodyPr/>
          <a:lstStyle/>
          <a:p>
            <a:fld id="{FD2FE273-7C3A-5F43-96A0-B46CD4AF68CD}" type="datetimeFigureOut">
              <a:rPr lang="en-US" smtClean="0"/>
              <a:t>1/5/2022</a:t>
            </a:fld>
            <a:endParaRPr lang="en-US" dirty="0"/>
          </a:p>
        </p:txBody>
      </p:sp>
      <p:sp>
        <p:nvSpPr>
          <p:cNvPr id="5" name="Footer Placeholder 4">
            <a:extLst>
              <a:ext uri="{FF2B5EF4-FFF2-40B4-BE49-F238E27FC236}">
                <a16:creationId xmlns:a16="http://schemas.microsoft.com/office/drawing/2014/main" id="{5FDBEDD2-A7D9-CD42-B983-2D9D14F151A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01A5E87-3B35-E540-BB39-CD477636B3E7}"/>
              </a:ext>
            </a:extLst>
          </p:cNvPr>
          <p:cNvSpPr>
            <a:spLocks noGrp="1"/>
          </p:cNvSpPr>
          <p:nvPr>
            <p:ph type="sldNum" sz="quarter" idx="12"/>
          </p:nvPr>
        </p:nvSpPr>
        <p:spPr/>
        <p:txBody>
          <a:bodyPr/>
          <a:lstStyle/>
          <a:p>
            <a:fld id="{43767746-D97E-F241-B566-ABF74C9BB005}" type="slidenum">
              <a:rPr lang="en-US" smtClean="0"/>
              <a:t>‹#›</a:t>
            </a:fld>
            <a:endParaRPr lang="en-US" dirty="0"/>
          </a:p>
        </p:txBody>
      </p:sp>
    </p:spTree>
    <p:extLst>
      <p:ext uri="{BB962C8B-B14F-4D97-AF65-F5344CB8AC3E}">
        <p14:creationId xmlns:p14="http://schemas.microsoft.com/office/powerpoint/2010/main" val="869170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89D09-0A5C-2D46-B7B9-A963E6397A0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B7C4FAB-0B33-6644-B883-BFBA79D1482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69284BC-6E10-EC4F-A365-EB6EA5B68818}"/>
              </a:ext>
            </a:extLst>
          </p:cNvPr>
          <p:cNvSpPr>
            <a:spLocks noGrp="1"/>
          </p:cNvSpPr>
          <p:nvPr>
            <p:ph type="dt" sz="half" idx="10"/>
          </p:nvPr>
        </p:nvSpPr>
        <p:spPr/>
        <p:txBody>
          <a:bodyPr/>
          <a:lstStyle/>
          <a:p>
            <a:fld id="{FD2FE273-7C3A-5F43-96A0-B46CD4AF68CD}" type="datetimeFigureOut">
              <a:rPr lang="en-US" smtClean="0"/>
              <a:t>1/5/2022</a:t>
            </a:fld>
            <a:endParaRPr lang="en-US" dirty="0"/>
          </a:p>
        </p:txBody>
      </p:sp>
      <p:sp>
        <p:nvSpPr>
          <p:cNvPr id="5" name="Footer Placeholder 4">
            <a:extLst>
              <a:ext uri="{FF2B5EF4-FFF2-40B4-BE49-F238E27FC236}">
                <a16:creationId xmlns:a16="http://schemas.microsoft.com/office/drawing/2014/main" id="{9BF296DD-9812-594D-B029-14F7FC73DC1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6D22EC7-EA57-F942-B467-8D8B677B19FD}"/>
              </a:ext>
            </a:extLst>
          </p:cNvPr>
          <p:cNvSpPr>
            <a:spLocks noGrp="1"/>
          </p:cNvSpPr>
          <p:nvPr>
            <p:ph type="sldNum" sz="quarter" idx="12"/>
          </p:nvPr>
        </p:nvSpPr>
        <p:spPr/>
        <p:txBody>
          <a:bodyPr/>
          <a:lstStyle/>
          <a:p>
            <a:fld id="{43767746-D97E-F241-B566-ABF74C9BB005}" type="slidenum">
              <a:rPr lang="en-US" smtClean="0"/>
              <a:t>‹#›</a:t>
            </a:fld>
            <a:endParaRPr lang="en-US" dirty="0"/>
          </a:p>
        </p:txBody>
      </p:sp>
    </p:spTree>
    <p:extLst>
      <p:ext uri="{BB962C8B-B14F-4D97-AF65-F5344CB8AC3E}">
        <p14:creationId xmlns:p14="http://schemas.microsoft.com/office/powerpoint/2010/main" val="678358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D4146-EAA3-FF4F-AB42-4DD0C90B6DB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8F895F6C-DA7F-1C42-831B-62710F0EA6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F0539C3-D5A2-6443-9A3F-CE556DFA75D1}"/>
              </a:ext>
            </a:extLst>
          </p:cNvPr>
          <p:cNvSpPr>
            <a:spLocks noGrp="1"/>
          </p:cNvSpPr>
          <p:nvPr>
            <p:ph type="dt" sz="half" idx="10"/>
          </p:nvPr>
        </p:nvSpPr>
        <p:spPr/>
        <p:txBody>
          <a:bodyPr/>
          <a:lstStyle/>
          <a:p>
            <a:fld id="{FD2FE273-7C3A-5F43-96A0-B46CD4AF68CD}" type="datetimeFigureOut">
              <a:rPr lang="en-US" smtClean="0"/>
              <a:t>1/5/2022</a:t>
            </a:fld>
            <a:endParaRPr lang="en-US" dirty="0"/>
          </a:p>
        </p:txBody>
      </p:sp>
      <p:sp>
        <p:nvSpPr>
          <p:cNvPr id="5" name="Footer Placeholder 4">
            <a:extLst>
              <a:ext uri="{FF2B5EF4-FFF2-40B4-BE49-F238E27FC236}">
                <a16:creationId xmlns:a16="http://schemas.microsoft.com/office/drawing/2014/main" id="{12EF6FA2-D9A0-424D-A18B-D204A449955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C1B8569-1314-3C4F-ADDC-20B19A5809B4}"/>
              </a:ext>
            </a:extLst>
          </p:cNvPr>
          <p:cNvSpPr>
            <a:spLocks noGrp="1"/>
          </p:cNvSpPr>
          <p:nvPr>
            <p:ph type="sldNum" sz="quarter" idx="12"/>
          </p:nvPr>
        </p:nvSpPr>
        <p:spPr/>
        <p:txBody>
          <a:bodyPr/>
          <a:lstStyle/>
          <a:p>
            <a:fld id="{43767746-D97E-F241-B566-ABF74C9BB005}" type="slidenum">
              <a:rPr lang="en-US" smtClean="0"/>
              <a:t>‹#›</a:t>
            </a:fld>
            <a:endParaRPr lang="en-US" dirty="0"/>
          </a:p>
        </p:txBody>
      </p:sp>
    </p:spTree>
    <p:extLst>
      <p:ext uri="{BB962C8B-B14F-4D97-AF65-F5344CB8AC3E}">
        <p14:creationId xmlns:p14="http://schemas.microsoft.com/office/powerpoint/2010/main" val="1009674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7BABF-FE94-1B4D-B8DC-C540193FAC1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F462DF6-03D9-484F-A4D8-676D1320A37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A275D076-9B9C-084B-A0FC-490ED46914D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A4F79926-A40E-D348-B43A-859BD95F2D79}"/>
              </a:ext>
            </a:extLst>
          </p:cNvPr>
          <p:cNvSpPr>
            <a:spLocks noGrp="1"/>
          </p:cNvSpPr>
          <p:nvPr>
            <p:ph type="dt" sz="half" idx="10"/>
          </p:nvPr>
        </p:nvSpPr>
        <p:spPr/>
        <p:txBody>
          <a:bodyPr/>
          <a:lstStyle/>
          <a:p>
            <a:fld id="{FD2FE273-7C3A-5F43-96A0-B46CD4AF68CD}" type="datetimeFigureOut">
              <a:rPr lang="en-US" smtClean="0"/>
              <a:t>1/5/2022</a:t>
            </a:fld>
            <a:endParaRPr lang="en-US" dirty="0"/>
          </a:p>
        </p:txBody>
      </p:sp>
      <p:sp>
        <p:nvSpPr>
          <p:cNvPr id="6" name="Footer Placeholder 5">
            <a:extLst>
              <a:ext uri="{FF2B5EF4-FFF2-40B4-BE49-F238E27FC236}">
                <a16:creationId xmlns:a16="http://schemas.microsoft.com/office/drawing/2014/main" id="{C629090E-D1AB-9944-AB84-616EC9FBFDE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215C09F-445F-C242-8C3D-EE4303B24449}"/>
              </a:ext>
            </a:extLst>
          </p:cNvPr>
          <p:cNvSpPr>
            <a:spLocks noGrp="1"/>
          </p:cNvSpPr>
          <p:nvPr>
            <p:ph type="sldNum" sz="quarter" idx="12"/>
          </p:nvPr>
        </p:nvSpPr>
        <p:spPr/>
        <p:txBody>
          <a:bodyPr/>
          <a:lstStyle/>
          <a:p>
            <a:fld id="{43767746-D97E-F241-B566-ABF74C9BB005}" type="slidenum">
              <a:rPr lang="en-US" smtClean="0"/>
              <a:t>‹#›</a:t>
            </a:fld>
            <a:endParaRPr lang="en-US" dirty="0"/>
          </a:p>
        </p:txBody>
      </p:sp>
    </p:spTree>
    <p:extLst>
      <p:ext uri="{BB962C8B-B14F-4D97-AF65-F5344CB8AC3E}">
        <p14:creationId xmlns:p14="http://schemas.microsoft.com/office/powerpoint/2010/main" val="191854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7F56C-D798-624E-A944-26E3490555F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7CED843-A5A5-5148-A311-20B7A12C21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DAA85E2-2BBD-EB44-9C7D-4090DCDDC62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0CC1FF00-DBDC-4540-B7E8-4E0207076F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1AECA4D-B6CE-7744-918A-CB9043C686C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6D64FF4C-C408-A144-B71C-54F160EF9983}"/>
              </a:ext>
            </a:extLst>
          </p:cNvPr>
          <p:cNvSpPr>
            <a:spLocks noGrp="1"/>
          </p:cNvSpPr>
          <p:nvPr>
            <p:ph type="dt" sz="half" idx="10"/>
          </p:nvPr>
        </p:nvSpPr>
        <p:spPr/>
        <p:txBody>
          <a:bodyPr/>
          <a:lstStyle/>
          <a:p>
            <a:fld id="{FD2FE273-7C3A-5F43-96A0-B46CD4AF68CD}" type="datetimeFigureOut">
              <a:rPr lang="en-US" smtClean="0"/>
              <a:t>1/5/2022</a:t>
            </a:fld>
            <a:endParaRPr lang="en-US" dirty="0"/>
          </a:p>
        </p:txBody>
      </p:sp>
      <p:sp>
        <p:nvSpPr>
          <p:cNvPr id="8" name="Footer Placeholder 7">
            <a:extLst>
              <a:ext uri="{FF2B5EF4-FFF2-40B4-BE49-F238E27FC236}">
                <a16:creationId xmlns:a16="http://schemas.microsoft.com/office/drawing/2014/main" id="{581BA21C-6151-6544-9E21-FF68EB9F493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8662AA3-98CF-2B4A-8945-057123F2DF71}"/>
              </a:ext>
            </a:extLst>
          </p:cNvPr>
          <p:cNvSpPr>
            <a:spLocks noGrp="1"/>
          </p:cNvSpPr>
          <p:nvPr>
            <p:ph type="sldNum" sz="quarter" idx="12"/>
          </p:nvPr>
        </p:nvSpPr>
        <p:spPr/>
        <p:txBody>
          <a:bodyPr/>
          <a:lstStyle/>
          <a:p>
            <a:fld id="{43767746-D97E-F241-B566-ABF74C9BB005}" type="slidenum">
              <a:rPr lang="en-US" smtClean="0"/>
              <a:t>‹#›</a:t>
            </a:fld>
            <a:endParaRPr lang="en-US" dirty="0"/>
          </a:p>
        </p:txBody>
      </p:sp>
    </p:spTree>
    <p:extLst>
      <p:ext uri="{BB962C8B-B14F-4D97-AF65-F5344CB8AC3E}">
        <p14:creationId xmlns:p14="http://schemas.microsoft.com/office/powerpoint/2010/main" val="146321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445A0-747C-7148-8965-2DDEB5905149}"/>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4FE99B0-6B85-2A4C-A630-9D1B007D0815}"/>
              </a:ext>
            </a:extLst>
          </p:cNvPr>
          <p:cNvSpPr>
            <a:spLocks noGrp="1"/>
          </p:cNvSpPr>
          <p:nvPr>
            <p:ph type="dt" sz="half" idx="10"/>
          </p:nvPr>
        </p:nvSpPr>
        <p:spPr/>
        <p:txBody>
          <a:bodyPr/>
          <a:lstStyle/>
          <a:p>
            <a:fld id="{FD2FE273-7C3A-5F43-96A0-B46CD4AF68CD}" type="datetimeFigureOut">
              <a:rPr lang="en-US" smtClean="0"/>
              <a:t>1/5/2022</a:t>
            </a:fld>
            <a:endParaRPr lang="en-US" dirty="0"/>
          </a:p>
        </p:txBody>
      </p:sp>
      <p:sp>
        <p:nvSpPr>
          <p:cNvPr id="4" name="Footer Placeholder 3">
            <a:extLst>
              <a:ext uri="{FF2B5EF4-FFF2-40B4-BE49-F238E27FC236}">
                <a16:creationId xmlns:a16="http://schemas.microsoft.com/office/drawing/2014/main" id="{8DA496F6-B509-0A4E-A28F-5FFAC0DF513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2CAE53B-C7AA-6844-AE3A-11A85A2BC7FB}"/>
              </a:ext>
            </a:extLst>
          </p:cNvPr>
          <p:cNvSpPr>
            <a:spLocks noGrp="1"/>
          </p:cNvSpPr>
          <p:nvPr>
            <p:ph type="sldNum" sz="quarter" idx="12"/>
          </p:nvPr>
        </p:nvSpPr>
        <p:spPr/>
        <p:txBody>
          <a:bodyPr/>
          <a:lstStyle/>
          <a:p>
            <a:fld id="{43767746-D97E-F241-B566-ABF74C9BB005}" type="slidenum">
              <a:rPr lang="en-US" smtClean="0"/>
              <a:t>‹#›</a:t>
            </a:fld>
            <a:endParaRPr lang="en-US" dirty="0"/>
          </a:p>
        </p:txBody>
      </p:sp>
    </p:spTree>
    <p:extLst>
      <p:ext uri="{BB962C8B-B14F-4D97-AF65-F5344CB8AC3E}">
        <p14:creationId xmlns:p14="http://schemas.microsoft.com/office/powerpoint/2010/main" val="2012668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A632E2-4810-224A-9CF9-6D408B60AFD5}"/>
              </a:ext>
            </a:extLst>
          </p:cNvPr>
          <p:cNvSpPr>
            <a:spLocks noGrp="1"/>
          </p:cNvSpPr>
          <p:nvPr>
            <p:ph type="dt" sz="half" idx="10"/>
          </p:nvPr>
        </p:nvSpPr>
        <p:spPr/>
        <p:txBody>
          <a:bodyPr/>
          <a:lstStyle/>
          <a:p>
            <a:fld id="{FD2FE273-7C3A-5F43-96A0-B46CD4AF68CD}" type="datetimeFigureOut">
              <a:rPr lang="en-US" smtClean="0"/>
              <a:t>1/5/2022</a:t>
            </a:fld>
            <a:endParaRPr lang="en-US" dirty="0"/>
          </a:p>
        </p:txBody>
      </p:sp>
      <p:sp>
        <p:nvSpPr>
          <p:cNvPr id="3" name="Footer Placeholder 2">
            <a:extLst>
              <a:ext uri="{FF2B5EF4-FFF2-40B4-BE49-F238E27FC236}">
                <a16:creationId xmlns:a16="http://schemas.microsoft.com/office/drawing/2014/main" id="{472D5C3D-205A-1F4B-8AB3-115A1DA3823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560E9CE-36F5-444D-9490-D0E03D773479}"/>
              </a:ext>
            </a:extLst>
          </p:cNvPr>
          <p:cNvSpPr>
            <a:spLocks noGrp="1"/>
          </p:cNvSpPr>
          <p:nvPr>
            <p:ph type="sldNum" sz="quarter" idx="12"/>
          </p:nvPr>
        </p:nvSpPr>
        <p:spPr/>
        <p:txBody>
          <a:bodyPr/>
          <a:lstStyle/>
          <a:p>
            <a:fld id="{43767746-D97E-F241-B566-ABF74C9BB005}" type="slidenum">
              <a:rPr lang="en-US" smtClean="0"/>
              <a:t>‹#›</a:t>
            </a:fld>
            <a:endParaRPr lang="en-US" dirty="0"/>
          </a:p>
        </p:txBody>
      </p:sp>
    </p:spTree>
    <p:extLst>
      <p:ext uri="{BB962C8B-B14F-4D97-AF65-F5344CB8AC3E}">
        <p14:creationId xmlns:p14="http://schemas.microsoft.com/office/powerpoint/2010/main" val="818359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2CA35-BC3A-CB45-A58C-FA57D0F4A4A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DA00C64C-F3A8-E342-8A5A-48DF0BB03B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0BFCD015-EEA8-D44E-8FD4-D9242F0C36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3BC7463-BCE0-D14B-9B93-82987DB13B97}"/>
              </a:ext>
            </a:extLst>
          </p:cNvPr>
          <p:cNvSpPr>
            <a:spLocks noGrp="1"/>
          </p:cNvSpPr>
          <p:nvPr>
            <p:ph type="dt" sz="half" idx="10"/>
          </p:nvPr>
        </p:nvSpPr>
        <p:spPr/>
        <p:txBody>
          <a:bodyPr/>
          <a:lstStyle/>
          <a:p>
            <a:fld id="{FD2FE273-7C3A-5F43-96A0-B46CD4AF68CD}" type="datetimeFigureOut">
              <a:rPr lang="en-US" smtClean="0"/>
              <a:t>1/5/2022</a:t>
            </a:fld>
            <a:endParaRPr lang="en-US" dirty="0"/>
          </a:p>
        </p:txBody>
      </p:sp>
      <p:sp>
        <p:nvSpPr>
          <p:cNvPr id="6" name="Footer Placeholder 5">
            <a:extLst>
              <a:ext uri="{FF2B5EF4-FFF2-40B4-BE49-F238E27FC236}">
                <a16:creationId xmlns:a16="http://schemas.microsoft.com/office/drawing/2014/main" id="{F50E22A7-D319-A24B-A639-41BAC12A822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E458D35-5C8E-F34D-8087-8FD035A22E01}"/>
              </a:ext>
            </a:extLst>
          </p:cNvPr>
          <p:cNvSpPr>
            <a:spLocks noGrp="1"/>
          </p:cNvSpPr>
          <p:nvPr>
            <p:ph type="sldNum" sz="quarter" idx="12"/>
          </p:nvPr>
        </p:nvSpPr>
        <p:spPr/>
        <p:txBody>
          <a:bodyPr/>
          <a:lstStyle/>
          <a:p>
            <a:fld id="{43767746-D97E-F241-B566-ABF74C9BB005}" type="slidenum">
              <a:rPr lang="en-US" smtClean="0"/>
              <a:t>‹#›</a:t>
            </a:fld>
            <a:endParaRPr lang="en-US" dirty="0"/>
          </a:p>
        </p:txBody>
      </p:sp>
    </p:spTree>
    <p:extLst>
      <p:ext uri="{BB962C8B-B14F-4D97-AF65-F5344CB8AC3E}">
        <p14:creationId xmlns:p14="http://schemas.microsoft.com/office/powerpoint/2010/main" val="1230950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76ABF-42BF-804E-B7DF-CE74848D1D7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B77805CD-3D8F-3D45-BD80-A98A398110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5FF3733-DA46-2447-A8CD-AED7F43A91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0BCDE0D-7EDD-3B46-9E46-30C48EECD4F2}"/>
              </a:ext>
            </a:extLst>
          </p:cNvPr>
          <p:cNvSpPr>
            <a:spLocks noGrp="1"/>
          </p:cNvSpPr>
          <p:nvPr>
            <p:ph type="dt" sz="half" idx="10"/>
          </p:nvPr>
        </p:nvSpPr>
        <p:spPr/>
        <p:txBody>
          <a:bodyPr/>
          <a:lstStyle/>
          <a:p>
            <a:fld id="{FD2FE273-7C3A-5F43-96A0-B46CD4AF68CD}" type="datetimeFigureOut">
              <a:rPr lang="en-US" smtClean="0"/>
              <a:t>1/5/2022</a:t>
            </a:fld>
            <a:endParaRPr lang="en-US" dirty="0"/>
          </a:p>
        </p:txBody>
      </p:sp>
      <p:sp>
        <p:nvSpPr>
          <p:cNvPr id="6" name="Footer Placeholder 5">
            <a:extLst>
              <a:ext uri="{FF2B5EF4-FFF2-40B4-BE49-F238E27FC236}">
                <a16:creationId xmlns:a16="http://schemas.microsoft.com/office/drawing/2014/main" id="{62585BC6-7E98-5F45-A163-6B2ECE5448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997F74B-9DCB-2B4C-BBB8-6F4991B6510F}"/>
              </a:ext>
            </a:extLst>
          </p:cNvPr>
          <p:cNvSpPr>
            <a:spLocks noGrp="1"/>
          </p:cNvSpPr>
          <p:nvPr>
            <p:ph type="sldNum" sz="quarter" idx="12"/>
          </p:nvPr>
        </p:nvSpPr>
        <p:spPr/>
        <p:txBody>
          <a:bodyPr/>
          <a:lstStyle/>
          <a:p>
            <a:fld id="{43767746-D97E-F241-B566-ABF74C9BB005}" type="slidenum">
              <a:rPr lang="en-US" smtClean="0"/>
              <a:t>‹#›</a:t>
            </a:fld>
            <a:endParaRPr lang="en-US" dirty="0"/>
          </a:p>
        </p:txBody>
      </p:sp>
    </p:spTree>
    <p:extLst>
      <p:ext uri="{BB962C8B-B14F-4D97-AF65-F5344CB8AC3E}">
        <p14:creationId xmlns:p14="http://schemas.microsoft.com/office/powerpoint/2010/main" val="342621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D5080B-EA11-F744-BD3F-6D70170A62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BEA08C69-E68C-1B42-B6C3-0E16EA6608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a:extLst>
              <a:ext uri="{FF2B5EF4-FFF2-40B4-BE49-F238E27FC236}">
                <a16:creationId xmlns:a16="http://schemas.microsoft.com/office/drawing/2014/main" id="{A32EA95B-1421-7D42-A63B-0BB7F511D4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defRPr>
            </a:lvl1pPr>
          </a:lstStyle>
          <a:p>
            <a:fld id="{FD2FE273-7C3A-5F43-96A0-B46CD4AF68CD}" type="datetimeFigureOut">
              <a:rPr lang="en-US" smtClean="0"/>
              <a:pPr/>
              <a:t>1/5/2022</a:t>
            </a:fld>
            <a:endParaRPr lang="en-US" dirty="0"/>
          </a:p>
        </p:txBody>
      </p:sp>
      <p:sp>
        <p:nvSpPr>
          <p:cNvPr id="5" name="Footer Placeholder 4">
            <a:extLst>
              <a:ext uri="{FF2B5EF4-FFF2-40B4-BE49-F238E27FC236}">
                <a16:creationId xmlns:a16="http://schemas.microsoft.com/office/drawing/2014/main" id="{B7BFC983-7D76-E946-B2AC-B54D20C973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BE90D4F5-4841-A54C-B1D3-E09602D879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defRPr>
            </a:lvl1pPr>
          </a:lstStyle>
          <a:p>
            <a:fld id="{43767746-D97E-F241-B566-ABF74C9BB005}" type="slidenum">
              <a:rPr lang="en-US" smtClean="0"/>
              <a:pPr/>
              <a:t>‹#›</a:t>
            </a:fld>
            <a:endParaRPr lang="en-US" dirty="0"/>
          </a:p>
        </p:txBody>
      </p:sp>
    </p:spTree>
    <p:extLst>
      <p:ext uri="{BB962C8B-B14F-4D97-AF65-F5344CB8AC3E}">
        <p14:creationId xmlns:p14="http://schemas.microsoft.com/office/powerpoint/2010/main" val="14175945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0"/>
          <a:ext cx="1796527" cy="6871430"/>
        </p:xfrm>
        <a:graphic>
          <a:graphicData uri="http://schemas.openxmlformats.org/drawingml/2006/table">
            <a:tbl>
              <a:tblPr firstRow="1" bandRow="1">
                <a:tableStyleId>{7E9639D4-E3E2-4D34-9284-5A2195B3D0D7}</a:tableStyleId>
              </a:tblPr>
              <a:tblGrid>
                <a:gridCol w="1796527">
                  <a:extLst>
                    <a:ext uri="{9D8B030D-6E8A-4147-A177-3AD203B41FA5}">
                      <a16:colId xmlns:a16="http://schemas.microsoft.com/office/drawing/2014/main" val="20000"/>
                    </a:ext>
                  </a:extLst>
                </a:gridCol>
              </a:tblGrid>
              <a:tr h="992412">
                <a:tc>
                  <a:txBody>
                    <a:bodyPr/>
                    <a:lstStyle/>
                    <a:p>
                      <a:pPr algn="ctr"/>
                      <a:r>
                        <a:rPr lang="en-US" sz="1200" b="1" dirty="0">
                          <a:latin typeface="Arial" panose="020B0604020202020204" pitchFamily="34" charset="0"/>
                          <a:ea typeface="Century Gothic" charset="0"/>
                          <a:cs typeface="Arial" panose="020B0604020202020204" pitchFamily="34" charset="0"/>
                        </a:rPr>
                        <a:t>Psychopathology</a:t>
                      </a:r>
                      <a:r>
                        <a:rPr lang="en-US" sz="1200" b="1" baseline="0" dirty="0">
                          <a:latin typeface="Arial" panose="020B0604020202020204" pitchFamily="34" charset="0"/>
                          <a:ea typeface="Century Gothic" charset="0"/>
                          <a:cs typeface="Arial" panose="020B0604020202020204" pitchFamily="34" charset="0"/>
                        </a:rPr>
                        <a:t> </a:t>
                      </a:r>
                      <a:endParaRPr lang="en-US" sz="1200" b="1" dirty="0">
                        <a:latin typeface="Arial" panose="020B0604020202020204" pitchFamily="34" charset="0"/>
                        <a:ea typeface="Century Gothic" charset="0"/>
                        <a:cs typeface="Arial" panose="020B0604020202020204" pitchFamily="34" charset="0"/>
                      </a:endParaRPr>
                    </a:p>
                    <a:p>
                      <a:pPr algn="ctr"/>
                      <a:r>
                        <a:rPr lang="en-US" sz="1200" b="1" baseline="0" dirty="0">
                          <a:latin typeface="Arial" panose="020B0604020202020204" pitchFamily="34" charset="0"/>
                          <a:ea typeface="Century Gothic" charset="0"/>
                          <a:cs typeface="Arial" panose="020B0604020202020204" pitchFamily="34" charset="0"/>
                        </a:rPr>
                        <a:t>Paper 1(AS) 2(A-LEVEL)</a:t>
                      </a:r>
                    </a:p>
                    <a:p>
                      <a:pPr algn="ctr"/>
                      <a:r>
                        <a:rPr lang="en-US" sz="1200" b="1" baseline="0" dirty="0">
                          <a:latin typeface="Arial" panose="020B0604020202020204" pitchFamily="34" charset="0"/>
                          <a:ea typeface="Century Gothic" charset="0"/>
                          <a:cs typeface="Arial" panose="020B0604020202020204" pitchFamily="34" charset="0"/>
                        </a:rPr>
                        <a:t>24 marks  </a:t>
                      </a:r>
                    </a:p>
                    <a:p>
                      <a:pPr algn="ctr"/>
                      <a:r>
                        <a:rPr lang="en-US" sz="1200" b="1" dirty="0">
                          <a:latin typeface="Arial" panose="020B0604020202020204" pitchFamily="34" charset="0"/>
                          <a:ea typeface="Century Gothic" charset="0"/>
                          <a:cs typeface="Arial" panose="020B0604020202020204" pitchFamily="34" charset="0"/>
                        </a:rPr>
                        <a:t>Topic outline</a:t>
                      </a:r>
                    </a:p>
                  </a:txBody>
                  <a:tcPr>
                    <a:lnB w="12700" cap="flat" cmpd="sng" algn="ctr">
                      <a:solidFill>
                        <a:schemeClr val="tx1"/>
                      </a:solidFill>
                      <a:prstDash val="solid"/>
                      <a:round/>
                      <a:headEnd type="none" w="med" len="med"/>
                      <a:tailEnd type="none" w="med" len="med"/>
                    </a:lnB>
                    <a:solidFill>
                      <a:srgbClr val="21CDDF"/>
                    </a:solidFill>
                  </a:tcPr>
                </a:tc>
                <a:extLst>
                  <a:ext uri="{0D108BD9-81ED-4DB2-BD59-A6C34878D82A}">
                    <a16:rowId xmlns:a16="http://schemas.microsoft.com/office/drawing/2014/main" val="10000"/>
                  </a:ext>
                </a:extLst>
              </a:tr>
              <a:tr h="586559">
                <a:tc>
                  <a:txBody>
                    <a:bodyPr/>
                    <a:lstStyle/>
                    <a:p>
                      <a:pPr algn="ctr"/>
                      <a:r>
                        <a:rPr lang="en-US" sz="1050" b="1" dirty="0">
                          <a:latin typeface="Arial" panose="020B0604020202020204" pitchFamily="34" charset="0"/>
                          <a:ea typeface="Century Gothic" charset="0"/>
                          <a:cs typeface="Arial" panose="020B0604020202020204" pitchFamily="34" charset="0"/>
                        </a:rPr>
                        <a:t>Definitions of abnormalit</a:t>
                      </a:r>
                      <a:r>
                        <a:rPr lang="en-US" sz="1050" b="1" baseline="0" dirty="0">
                          <a:latin typeface="Arial" panose="020B0604020202020204" pitchFamily="34" charset="0"/>
                          <a:ea typeface="Century Gothic" charset="0"/>
                          <a:cs typeface="Arial" panose="020B0604020202020204" pitchFamily="34" charset="0"/>
                        </a:rPr>
                        <a:t>y </a:t>
                      </a:r>
                      <a:endParaRPr lang="en-US" sz="1050" b="1"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86559">
                <a:tc>
                  <a:txBody>
                    <a:bodyPr/>
                    <a:lstStyle/>
                    <a:p>
                      <a:pPr algn="ctr"/>
                      <a:r>
                        <a:rPr lang="en-US" sz="1050" b="1" dirty="0">
                          <a:latin typeface="Arial" panose="020B0604020202020204" pitchFamily="34" charset="0"/>
                          <a:ea typeface="Century Gothic" charset="0"/>
                          <a:cs typeface="Arial" panose="020B0604020202020204" pitchFamily="34" charset="0"/>
                        </a:rPr>
                        <a:t>Phobias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586559">
                <a:tc>
                  <a:txBody>
                    <a:bodyPr/>
                    <a:lstStyle/>
                    <a:p>
                      <a:pPr algn="ctr"/>
                      <a:r>
                        <a:rPr lang="en-US" sz="1050" b="1" dirty="0">
                          <a:latin typeface="Arial" panose="020B0604020202020204" pitchFamily="34" charset="0"/>
                          <a:ea typeface="Century Gothic" charset="0"/>
                          <a:cs typeface="Arial" panose="020B0604020202020204" pitchFamily="34" charset="0"/>
                        </a:rPr>
                        <a:t>Behavioural</a:t>
                      </a:r>
                      <a:r>
                        <a:rPr lang="en-US" sz="1050" b="1" baseline="0" dirty="0">
                          <a:latin typeface="Arial" panose="020B0604020202020204" pitchFamily="34" charset="0"/>
                          <a:ea typeface="Century Gothic" charset="0"/>
                          <a:cs typeface="Arial" panose="020B0604020202020204" pitchFamily="34" charset="0"/>
                        </a:rPr>
                        <a:t> approach to explaining phobias </a:t>
                      </a:r>
                      <a:r>
                        <a:rPr lang="en-US" sz="1050" b="1" dirty="0">
                          <a:latin typeface="Arial" panose="020B0604020202020204" pitchFamily="34" charset="0"/>
                          <a:ea typeface="Century Gothic" charset="0"/>
                          <a:cs typeface="Arial" panose="020B0604020202020204"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86559">
                <a:tc>
                  <a:txBody>
                    <a:bodyPr/>
                    <a:lstStyle/>
                    <a:p>
                      <a:pPr algn="ctr"/>
                      <a:r>
                        <a:rPr lang="en-US" sz="1050" b="1" dirty="0">
                          <a:latin typeface="Arial" panose="020B0604020202020204" pitchFamily="34" charset="0"/>
                          <a:ea typeface="Century Gothic" charset="0"/>
                          <a:cs typeface="Arial" panose="020B0604020202020204" pitchFamily="34" charset="0"/>
                        </a:rPr>
                        <a:t>Behavioural approach to treating phobias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86559">
                <a:tc>
                  <a:txBody>
                    <a:bodyPr/>
                    <a:lstStyle/>
                    <a:p>
                      <a:pPr algn="ctr"/>
                      <a:r>
                        <a:rPr lang="en-US" sz="1050" b="1" dirty="0">
                          <a:latin typeface="Arial" panose="020B0604020202020204" pitchFamily="34" charset="0"/>
                          <a:ea typeface="Century Gothic" charset="0"/>
                          <a:cs typeface="Arial" panose="020B0604020202020204" pitchFamily="34" charset="0"/>
                        </a:rPr>
                        <a:t>Depression</a:t>
                      </a:r>
                      <a:r>
                        <a:rPr lang="en-US" sz="1050" b="1" baseline="0" dirty="0">
                          <a:latin typeface="Arial" panose="020B0604020202020204" pitchFamily="34" charset="0"/>
                          <a:ea typeface="Century Gothic" charset="0"/>
                          <a:cs typeface="Arial" panose="020B0604020202020204" pitchFamily="34" charset="0"/>
                        </a:rPr>
                        <a:t> </a:t>
                      </a:r>
                      <a:endParaRPr lang="en-US" sz="1050" b="1"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58655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1" dirty="0">
                          <a:latin typeface="Arial" panose="020B0604020202020204" pitchFamily="34" charset="0"/>
                          <a:ea typeface="Century Gothic" charset="0"/>
                          <a:cs typeface="Arial" panose="020B0604020202020204" pitchFamily="34" charset="0"/>
                        </a:rPr>
                        <a:t>The cognitive approach to explaining depression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58655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1" dirty="0">
                          <a:latin typeface="Arial" panose="020B0604020202020204" pitchFamily="34" charset="0"/>
                          <a:ea typeface="Century Gothic" charset="0"/>
                          <a:cs typeface="Arial" panose="020B0604020202020204" pitchFamily="34" charset="0"/>
                        </a:rPr>
                        <a:t>The cognitive</a:t>
                      </a:r>
                      <a:r>
                        <a:rPr lang="en-US" sz="1050" b="1" baseline="0" dirty="0">
                          <a:latin typeface="Arial" panose="020B0604020202020204" pitchFamily="34" charset="0"/>
                          <a:ea typeface="Century Gothic" charset="0"/>
                          <a:cs typeface="Arial" panose="020B0604020202020204" pitchFamily="34" charset="0"/>
                        </a:rPr>
                        <a:t> approach to treating depression</a:t>
                      </a:r>
                      <a:endParaRPr lang="en-US" sz="1050" b="1" dirty="0">
                        <a:latin typeface="Arial" panose="020B0604020202020204" pitchFamily="34" charset="0"/>
                        <a:ea typeface="Century Gothic"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050" b="1"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58655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1" dirty="0">
                          <a:latin typeface="Arial" panose="020B0604020202020204" pitchFamily="34" charset="0"/>
                          <a:ea typeface="Century Gothic" charset="0"/>
                          <a:cs typeface="Arial" panose="020B0604020202020204" pitchFamily="34" charset="0"/>
                        </a:rPr>
                        <a:t>OCD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58655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1" dirty="0">
                          <a:latin typeface="Arial" panose="020B0604020202020204" pitchFamily="34" charset="0"/>
                          <a:ea typeface="Century Gothic" charset="0"/>
                          <a:cs typeface="Arial" panose="020B0604020202020204" pitchFamily="34" charset="0"/>
                        </a:rPr>
                        <a:t>The</a:t>
                      </a:r>
                      <a:r>
                        <a:rPr lang="en-US" sz="1050" b="1" baseline="0" dirty="0">
                          <a:latin typeface="Arial" panose="020B0604020202020204" pitchFamily="34" charset="0"/>
                          <a:ea typeface="Century Gothic" charset="0"/>
                          <a:cs typeface="Arial" panose="020B0604020202020204" pitchFamily="34" charset="0"/>
                        </a:rPr>
                        <a:t> biological approach to explaining OCD</a:t>
                      </a:r>
                      <a:endParaRPr lang="en-US" sz="1050" b="1"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58655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1" dirty="0">
                          <a:latin typeface="Arial" panose="020B0604020202020204" pitchFamily="34" charset="0"/>
                          <a:ea typeface="Century Gothic" charset="0"/>
                          <a:cs typeface="Arial" panose="020B0604020202020204" pitchFamily="34" charset="0"/>
                        </a:rPr>
                        <a:t>The biological approach  to</a:t>
                      </a:r>
                      <a:r>
                        <a:rPr lang="en-US" sz="1050" b="1" baseline="0" dirty="0">
                          <a:latin typeface="Arial" panose="020B0604020202020204" pitchFamily="34" charset="0"/>
                          <a:ea typeface="Century Gothic" charset="0"/>
                          <a:cs typeface="Arial" panose="020B0604020202020204" pitchFamily="34" charset="0"/>
                        </a:rPr>
                        <a:t> treating OCD</a:t>
                      </a:r>
                      <a:endParaRPr lang="en-US" sz="1050" b="1"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122025039"/>
              </p:ext>
            </p:extLst>
          </p:nvPr>
        </p:nvGraphicFramePr>
        <p:xfrm>
          <a:off x="1796527" y="12700"/>
          <a:ext cx="5150373" cy="6856150"/>
        </p:xfrm>
        <a:graphic>
          <a:graphicData uri="http://schemas.openxmlformats.org/drawingml/2006/table">
            <a:tbl>
              <a:tblPr firstRow="1" bandRow="1">
                <a:tableStyleId>{7E9639D4-E3E2-4D34-9284-5A2195B3D0D7}</a:tableStyleId>
              </a:tblPr>
              <a:tblGrid>
                <a:gridCol w="1031418">
                  <a:extLst>
                    <a:ext uri="{9D8B030D-6E8A-4147-A177-3AD203B41FA5}">
                      <a16:colId xmlns:a16="http://schemas.microsoft.com/office/drawing/2014/main" val="20000"/>
                    </a:ext>
                  </a:extLst>
                </a:gridCol>
                <a:gridCol w="4118955">
                  <a:extLst>
                    <a:ext uri="{9D8B030D-6E8A-4147-A177-3AD203B41FA5}">
                      <a16:colId xmlns:a16="http://schemas.microsoft.com/office/drawing/2014/main" val="20001"/>
                    </a:ext>
                  </a:extLst>
                </a:gridCol>
              </a:tblGrid>
              <a:tr h="331788">
                <a:tc gridSpan="2">
                  <a:txBody>
                    <a:bodyPr/>
                    <a:lstStyle/>
                    <a:p>
                      <a:pPr algn="l"/>
                      <a:r>
                        <a:rPr lang="en-US" sz="1600" b="1" dirty="0">
                          <a:latin typeface="Arial" panose="020B0604020202020204" pitchFamily="34" charset="0"/>
                          <a:ea typeface="Century Gothic" charset="0"/>
                          <a:cs typeface="Arial" panose="020B0604020202020204" pitchFamily="34" charset="0"/>
                        </a:rPr>
                        <a:t>Key terms</a:t>
                      </a:r>
                    </a:p>
                  </a:txBody>
                  <a:tcPr>
                    <a:lnB w="12700" cap="flat" cmpd="sng" algn="ctr">
                      <a:solidFill>
                        <a:schemeClr val="tx1"/>
                      </a:solidFill>
                      <a:prstDash val="solid"/>
                      <a:round/>
                      <a:headEnd type="none" w="med" len="med"/>
                      <a:tailEnd type="none" w="med" len="med"/>
                    </a:lnB>
                    <a:solidFill>
                      <a:srgbClr val="21CDDF"/>
                    </a:solidFill>
                  </a:tcPr>
                </a:tc>
                <a:tc hMerge="1">
                  <a:txBody>
                    <a:bodyPr/>
                    <a:lstStyle/>
                    <a:p>
                      <a:endParaRPr lang="en-US"/>
                    </a:p>
                  </a:txBody>
                  <a:tcPr/>
                </a:tc>
                <a:extLst>
                  <a:ext uri="{0D108BD9-81ED-4DB2-BD59-A6C34878D82A}">
                    <a16:rowId xmlns:a16="http://schemas.microsoft.com/office/drawing/2014/main" val="10000"/>
                  </a:ext>
                </a:extLst>
              </a:tr>
              <a:tr h="365019">
                <a:tc>
                  <a:txBody>
                    <a:bodyPr/>
                    <a:lstStyle/>
                    <a:p>
                      <a:pPr algn="l"/>
                      <a:r>
                        <a:rPr lang="en-US" sz="900" b="1" dirty="0">
                          <a:latin typeface="Arial" panose="020B0604020202020204" pitchFamily="34" charset="0"/>
                          <a:ea typeface="Century Gothic" charset="0"/>
                          <a:cs typeface="Arial" panose="020B0604020202020204" pitchFamily="34" charset="0"/>
                        </a:rPr>
                        <a:t>Statistical infrequency</a:t>
                      </a:r>
                      <a:r>
                        <a:rPr lang="en-US" sz="900" b="1" baseline="0" dirty="0">
                          <a:latin typeface="Arial" panose="020B0604020202020204" pitchFamily="34" charset="0"/>
                          <a:ea typeface="Century Gothic" charset="0"/>
                          <a:cs typeface="Arial" panose="020B0604020202020204" pitchFamily="34" charset="0"/>
                        </a:rPr>
                        <a:t> </a:t>
                      </a:r>
                      <a:endParaRPr lang="en-US" sz="900" b="1"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900" b="0" dirty="0">
                          <a:latin typeface="Arial" panose="020B0604020202020204" pitchFamily="34" charset="0"/>
                          <a:ea typeface="Century Gothic" charset="0"/>
                          <a:cs typeface="Arial" panose="020B0604020202020204" pitchFamily="34" charset="0"/>
                        </a:rPr>
                        <a:t>Occurs when an individual</a:t>
                      </a:r>
                      <a:r>
                        <a:rPr lang="en-US" sz="900" b="0" baseline="0" dirty="0">
                          <a:latin typeface="Arial" panose="020B0604020202020204" pitchFamily="34" charset="0"/>
                          <a:ea typeface="Century Gothic" charset="0"/>
                          <a:cs typeface="Arial" panose="020B0604020202020204" pitchFamily="34" charset="0"/>
                        </a:rPr>
                        <a:t> has a less common characteristics e.g. IQ </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97683">
                <a:tc>
                  <a:txBody>
                    <a:bodyPr/>
                    <a:lstStyle/>
                    <a:p>
                      <a:r>
                        <a:rPr lang="en-US" sz="900" b="1" dirty="0">
                          <a:latin typeface="Arial" panose="020B0604020202020204" pitchFamily="34" charset="0"/>
                          <a:ea typeface="Century Gothic" charset="0"/>
                          <a:cs typeface="Arial" panose="020B0604020202020204" pitchFamily="34" charset="0"/>
                        </a:rPr>
                        <a:t>Deviation from social norms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baseline="0" dirty="0">
                          <a:latin typeface="Arial" panose="020B0604020202020204" pitchFamily="34" charset="0"/>
                          <a:ea typeface="Century Gothic" charset="0"/>
                          <a:cs typeface="Arial" panose="020B0604020202020204" pitchFamily="34" charset="0"/>
                        </a:rPr>
                        <a:t>Concerns </a:t>
                      </a:r>
                      <a:r>
                        <a:rPr lang="en-US" sz="900" b="0" baseline="0" dirty="0" err="1">
                          <a:latin typeface="Arial" panose="020B0604020202020204" pitchFamily="34" charset="0"/>
                          <a:ea typeface="Century Gothic" charset="0"/>
                          <a:cs typeface="Arial" panose="020B0604020202020204" pitchFamily="34" charset="0"/>
                        </a:rPr>
                        <a:t>behaviour</a:t>
                      </a:r>
                      <a:r>
                        <a:rPr lang="en-US" sz="900" b="0" baseline="0" dirty="0">
                          <a:latin typeface="Arial" panose="020B0604020202020204" pitchFamily="34" charset="0"/>
                          <a:ea typeface="Century Gothic" charset="0"/>
                          <a:cs typeface="Arial" panose="020B0604020202020204" pitchFamily="34" charset="0"/>
                        </a:rPr>
                        <a:t> that is different from the accepted standards of </a:t>
                      </a:r>
                      <a:r>
                        <a:rPr lang="en-US" sz="900" b="0" baseline="0" dirty="0" err="1">
                          <a:latin typeface="Arial" panose="020B0604020202020204" pitchFamily="34" charset="0"/>
                          <a:ea typeface="Century Gothic" charset="0"/>
                          <a:cs typeface="Arial" panose="020B0604020202020204" pitchFamily="34" charset="0"/>
                        </a:rPr>
                        <a:t>behaviour</a:t>
                      </a:r>
                      <a:r>
                        <a:rPr lang="en-US" sz="900" b="0" baseline="0" dirty="0">
                          <a:latin typeface="Arial" panose="020B0604020202020204" pitchFamily="34" charset="0"/>
                          <a:ea typeface="Century Gothic" charset="0"/>
                          <a:cs typeface="Arial" panose="020B0604020202020204" pitchFamily="34" charset="0"/>
                        </a:rPr>
                        <a:t> in a community or society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97683">
                <a:tc>
                  <a:txBody>
                    <a:bodyPr/>
                    <a:lstStyle/>
                    <a:p>
                      <a:r>
                        <a:rPr lang="en-US" sz="900" b="1" dirty="0">
                          <a:latin typeface="Arial" panose="020B0604020202020204" pitchFamily="34" charset="0"/>
                          <a:ea typeface="Century Gothic" charset="0"/>
                          <a:cs typeface="Arial" panose="020B0604020202020204" pitchFamily="34" charset="0"/>
                        </a:rPr>
                        <a:t>Failure to function adequately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baseline="0" dirty="0">
                          <a:latin typeface="Arial" panose="020B0604020202020204" pitchFamily="34" charset="0"/>
                          <a:ea typeface="Century Gothic" charset="0"/>
                          <a:cs typeface="Arial" panose="020B0604020202020204" pitchFamily="34" charset="0"/>
                        </a:rPr>
                        <a:t>Occurs when someone is unable to cope with ordinary demands of day to day living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6334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panose="020B0604020202020204" pitchFamily="34" charset="0"/>
                          <a:ea typeface="Century Gothic" charset="0"/>
                          <a:cs typeface="Arial" panose="020B0604020202020204" pitchFamily="34" charset="0"/>
                        </a:rPr>
                        <a:t>Deviation from ideal mental health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baseline="0" dirty="0">
                          <a:latin typeface="Arial" panose="020B0604020202020204" pitchFamily="34" charset="0"/>
                          <a:ea typeface="Century Gothic" charset="0"/>
                          <a:cs typeface="Arial" panose="020B0604020202020204" pitchFamily="34" charset="0"/>
                        </a:rPr>
                        <a:t>Occurs when someone does not meet the set criteria for good mental health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650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panose="020B0604020202020204" pitchFamily="34" charset="0"/>
                          <a:ea typeface="Century Gothic" charset="0"/>
                          <a:cs typeface="Arial" panose="020B0604020202020204" pitchFamily="34" charset="0"/>
                        </a:rPr>
                        <a:t>Behavioural</a:t>
                      </a:r>
                      <a:r>
                        <a:rPr lang="en-US" sz="900" b="1" baseline="0" dirty="0">
                          <a:latin typeface="Arial" panose="020B0604020202020204" pitchFamily="34" charset="0"/>
                          <a:ea typeface="Century Gothic" charset="0"/>
                          <a:cs typeface="Arial" panose="020B0604020202020204" pitchFamily="34" charset="0"/>
                        </a:rPr>
                        <a:t> </a:t>
                      </a:r>
                      <a:endParaRPr lang="en-US" sz="900" b="1"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baseline="0" dirty="0">
                          <a:latin typeface="Arial" panose="020B0604020202020204" pitchFamily="34" charset="0"/>
                          <a:ea typeface="Century Gothic" charset="0"/>
                          <a:cs typeface="Arial" panose="020B0604020202020204" pitchFamily="34" charset="0"/>
                        </a:rPr>
                        <a:t>Ways in which people act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65019">
                <a:tc>
                  <a:txBody>
                    <a:bodyPr/>
                    <a:lstStyle/>
                    <a:p>
                      <a:r>
                        <a:rPr lang="en-US" sz="900" b="1" dirty="0">
                          <a:latin typeface="Arial" panose="020B0604020202020204" pitchFamily="34" charset="0"/>
                          <a:ea typeface="Century Gothic" charset="0"/>
                          <a:cs typeface="Arial" panose="020B0604020202020204" pitchFamily="34" charset="0"/>
                        </a:rPr>
                        <a:t>Emotional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Ways in which</a:t>
                      </a:r>
                      <a:r>
                        <a:rPr lang="en-US" sz="900" b="0" baseline="0" dirty="0">
                          <a:latin typeface="Arial" panose="020B0604020202020204" pitchFamily="34" charset="0"/>
                          <a:ea typeface="Century Gothic" charset="0"/>
                          <a:cs typeface="Arial" panose="020B0604020202020204" pitchFamily="34" charset="0"/>
                        </a:rPr>
                        <a:t> people feel </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65019">
                <a:tc>
                  <a:txBody>
                    <a:bodyPr/>
                    <a:lstStyle/>
                    <a:p>
                      <a:r>
                        <a:rPr lang="en-US" sz="900" b="1" dirty="0">
                          <a:latin typeface="Arial" panose="020B0604020202020204" pitchFamily="34" charset="0"/>
                          <a:ea typeface="Century Gothic" charset="0"/>
                          <a:cs typeface="Arial" panose="020B0604020202020204" pitchFamily="34" charset="0"/>
                        </a:rPr>
                        <a:t>Cognitive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Ways</a:t>
                      </a:r>
                      <a:r>
                        <a:rPr lang="en-US" sz="900" b="0" baseline="0" dirty="0">
                          <a:latin typeface="Arial" panose="020B0604020202020204" pitchFamily="34" charset="0"/>
                          <a:ea typeface="Century Gothic" charset="0"/>
                          <a:cs typeface="Arial" panose="020B0604020202020204" pitchFamily="34" charset="0"/>
                        </a:rPr>
                        <a:t> in which people think</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65019">
                <a:tc>
                  <a:txBody>
                    <a:bodyPr/>
                    <a:lstStyle/>
                    <a:p>
                      <a:r>
                        <a:rPr lang="en-US" sz="900" b="1" dirty="0">
                          <a:latin typeface="Arial" panose="020B0604020202020204" pitchFamily="34" charset="0"/>
                          <a:ea typeface="Century Gothic" charset="0"/>
                          <a:cs typeface="Arial" panose="020B0604020202020204" pitchFamily="34" charset="0"/>
                        </a:rPr>
                        <a:t>Phobia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An irrational</a:t>
                      </a:r>
                      <a:r>
                        <a:rPr lang="en-US" sz="900" b="0" baseline="0" dirty="0">
                          <a:latin typeface="Arial" panose="020B0604020202020204" pitchFamily="34" charset="0"/>
                          <a:ea typeface="Century Gothic" charset="0"/>
                          <a:cs typeface="Arial" panose="020B0604020202020204" pitchFamily="34" charset="0"/>
                        </a:rPr>
                        <a:t> fear of an object or a situation </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65019">
                <a:tc>
                  <a:txBody>
                    <a:bodyPr/>
                    <a:lstStyle/>
                    <a:p>
                      <a:r>
                        <a:rPr lang="en-US" sz="900" b="1" dirty="0">
                          <a:latin typeface="Arial" panose="020B0604020202020204" pitchFamily="34" charset="0"/>
                          <a:ea typeface="Century Gothic" charset="0"/>
                          <a:cs typeface="Arial" panose="020B0604020202020204" pitchFamily="34" charset="0"/>
                        </a:rPr>
                        <a:t>depression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A mental disorder characterised</a:t>
                      </a:r>
                      <a:r>
                        <a:rPr lang="en-US" sz="900" b="0" baseline="0" dirty="0">
                          <a:latin typeface="Arial" panose="020B0604020202020204" pitchFamily="34" charset="0"/>
                          <a:ea typeface="Century Gothic" charset="0"/>
                          <a:cs typeface="Arial" panose="020B0604020202020204" pitchFamily="34" charset="0"/>
                        </a:rPr>
                        <a:t> by low mood and low energy levels </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65019">
                <a:tc>
                  <a:txBody>
                    <a:bodyPr/>
                    <a:lstStyle/>
                    <a:p>
                      <a:r>
                        <a:rPr lang="en-US" sz="900" b="1" dirty="0">
                          <a:latin typeface="Arial" panose="020B0604020202020204" pitchFamily="34" charset="0"/>
                          <a:ea typeface="Century Gothic" charset="0"/>
                          <a:cs typeface="Arial" panose="020B0604020202020204" pitchFamily="34" charset="0"/>
                        </a:rPr>
                        <a:t>OCD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Obsessive compulsive disorde</a:t>
                      </a:r>
                      <a:r>
                        <a:rPr lang="en-US" sz="900" b="0" baseline="0" dirty="0">
                          <a:latin typeface="Arial" panose="020B0604020202020204" pitchFamily="34" charset="0"/>
                          <a:ea typeface="Century Gothic" charset="0"/>
                          <a:cs typeface="Arial" panose="020B0604020202020204" pitchFamily="34" charset="0"/>
                        </a:rPr>
                        <a:t>r </a:t>
                      </a:r>
                      <a:r>
                        <a:rPr lang="mr-IN" sz="900" b="0" baseline="0" dirty="0">
                          <a:latin typeface="Arial" panose="020B0604020202020204" pitchFamily="34" charset="0"/>
                          <a:ea typeface="Century Gothic" charset="0"/>
                          <a:cs typeface="Century Gothic" charset="0"/>
                        </a:rPr>
                        <a:t>–</a:t>
                      </a:r>
                      <a:r>
                        <a:rPr lang="en-US" sz="900" b="0" baseline="0" dirty="0">
                          <a:latin typeface="Arial" panose="020B0604020202020204" pitchFamily="34" charset="0"/>
                          <a:ea typeface="Century Gothic" charset="0"/>
                          <a:cs typeface="Arial" panose="020B0604020202020204" pitchFamily="34" charset="0"/>
                        </a:rPr>
                        <a:t> a condition characterised by obsessions and compulsions </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497683">
                <a:tc>
                  <a:txBody>
                    <a:bodyPr/>
                    <a:lstStyle/>
                    <a:p>
                      <a:r>
                        <a:rPr lang="en-US" sz="900" b="1" dirty="0">
                          <a:latin typeface="Arial" panose="020B0604020202020204" pitchFamily="34" charset="0"/>
                          <a:ea typeface="Century Gothic" charset="0"/>
                          <a:cs typeface="Arial" panose="020B0604020202020204" pitchFamily="34" charset="0"/>
                        </a:rPr>
                        <a:t>Systematic</a:t>
                      </a:r>
                      <a:r>
                        <a:rPr lang="en-US" sz="900" b="1" baseline="0" dirty="0">
                          <a:latin typeface="Arial" panose="020B0604020202020204" pitchFamily="34" charset="0"/>
                          <a:ea typeface="Century Gothic" charset="0"/>
                          <a:cs typeface="Arial" panose="020B0604020202020204" pitchFamily="34" charset="0"/>
                        </a:rPr>
                        <a:t> desensitisation (SD) </a:t>
                      </a:r>
                      <a:endParaRPr lang="en-US" sz="900" b="1"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A behavioural</a:t>
                      </a:r>
                      <a:r>
                        <a:rPr lang="en-US" sz="900" b="0" baseline="0" dirty="0">
                          <a:latin typeface="Arial" panose="020B0604020202020204" pitchFamily="34" charset="0"/>
                          <a:ea typeface="Century Gothic" charset="0"/>
                          <a:cs typeface="Arial" panose="020B0604020202020204" pitchFamily="34" charset="0"/>
                        </a:rPr>
                        <a:t> therapy designed to reduce unwanted responses e.g. anxiety to a stimulus. It uses a hierarchy with relaxation and the patients works their way up the fear hierarchy. </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365019">
                <a:tc>
                  <a:txBody>
                    <a:bodyPr/>
                    <a:lstStyle/>
                    <a:p>
                      <a:r>
                        <a:rPr lang="en-US" sz="900" b="1" dirty="0">
                          <a:latin typeface="Arial" panose="020B0604020202020204" pitchFamily="34" charset="0"/>
                          <a:ea typeface="Century Gothic" charset="0"/>
                          <a:cs typeface="Arial" panose="020B0604020202020204" pitchFamily="34" charset="0"/>
                        </a:rPr>
                        <a:t>Flooding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A behavioural therapy in which a phobic</a:t>
                      </a:r>
                      <a:r>
                        <a:rPr lang="en-US" sz="900" b="0" baseline="0" dirty="0">
                          <a:latin typeface="Arial" panose="020B0604020202020204" pitchFamily="34" charset="0"/>
                          <a:ea typeface="Century Gothic" charset="0"/>
                          <a:cs typeface="Arial" panose="020B0604020202020204" pitchFamily="34" charset="0"/>
                        </a:rPr>
                        <a:t> patient is exposed to a phobic stimulus in order to reduce the anxiety </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365019">
                <a:tc>
                  <a:txBody>
                    <a:bodyPr/>
                    <a:lstStyle/>
                    <a:p>
                      <a:r>
                        <a:rPr lang="en-US" sz="900" b="1" dirty="0">
                          <a:latin typeface="Arial" panose="020B0604020202020204" pitchFamily="34" charset="0"/>
                          <a:ea typeface="Century Gothic" charset="0"/>
                          <a:cs typeface="Arial" panose="020B0604020202020204" pitchFamily="34" charset="0"/>
                        </a:rPr>
                        <a:t>Negative triad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Negative views of the world, the future and the self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365019">
                <a:tc>
                  <a:txBody>
                    <a:bodyPr/>
                    <a:lstStyle/>
                    <a:p>
                      <a:r>
                        <a:rPr lang="en-US" sz="900" b="1" dirty="0">
                          <a:latin typeface="Arial" panose="020B0604020202020204" pitchFamily="34" charset="0"/>
                          <a:ea typeface="Century Gothic" charset="0"/>
                          <a:cs typeface="Arial" panose="020B0604020202020204" pitchFamily="34" charset="0"/>
                        </a:rPr>
                        <a:t>ABC model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(A)</a:t>
                      </a:r>
                      <a:r>
                        <a:rPr lang="en-US" sz="900" b="0" baseline="0" dirty="0">
                          <a:latin typeface="Arial" panose="020B0604020202020204" pitchFamily="34" charset="0"/>
                          <a:ea typeface="Century Gothic" charset="0"/>
                          <a:cs typeface="Arial" panose="020B0604020202020204" pitchFamily="34" charset="0"/>
                        </a:rPr>
                        <a:t> Activating event triggers (B) irrational belief turns into </a:t>
                      </a:r>
                      <a:r>
                        <a:rPr lang="de-DE" sz="900" b="0" baseline="0" dirty="0">
                          <a:latin typeface="Arial" panose="020B0604020202020204" pitchFamily="34" charset="0"/>
                          <a:ea typeface="Century Gothic" charset="0"/>
                          <a:cs typeface="Arial" panose="020B0604020202020204" pitchFamily="34" charset="0"/>
                        </a:rPr>
                        <a:t>(C) </a:t>
                      </a:r>
                      <a:r>
                        <a:rPr lang="de-DE" sz="900" b="0" baseline="0" dirty="0" err="1">
                          <a:latin typeface="Arial" panose="020B0604020202020204" pitchFamily="34" charset="0"/>
                          <a:ea typeface="Century Gothic" charset="0"/>
                          <a:cs typeface="Arial" panose="020B0604020202020204" pitchFamily="34" charset="0"/>
                        </a:rPr>
                        <a:t>consequence</a:t>
                      </a:r>
                      <a:r>
                        <a:rPr lang="de-DE" sz="900" b="0" baseline="0" dirty="0">
                          <a:latin typeface="Arial" panose="020B0604020202020204" pitchFamily="34" charset="0"/>
                          <a:ea typeface="Century Gothic" charset="0"/>
                          <a:cs typeface="Arial" panose="020B0604020202020204" pitchFamily="34" charset="0"/>
                        </a:rPr>
                        <a:t> </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r h="365019">
                <a:tc>
                  <a:txBody>
                    <a:bodyPr/>
                    <a:lstStyle/>
                    <a:p>
                      <a:r>
                        <a:rPr lang="en-US" sz="900" b="1" dirty="0">
                          <a:latin typeface="Arial" panose="020B0604020202020204" pitchFamily="34" charset="0"/>
                          <a:ea typeface="Century Gothic" charset="0"/>
                          <a:cs typeface="Arial" panose="020B0604020202020204" pitchFamily="34" charset="0"/>
                        </a:rPr>
                        <a:t>Irrational thoughts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Thoughts that are likely to</a:t>
                      </a:r>
                      <a:r>
                        <a:rPr lang="en-US" sz="900" b="0" baseline="0" dirty="0">
                          <a:latin typeface="Arial" panose="020B0604020202020204" pitchFamily="34" charset="0"/>
                          <a:ea typeface="Century Gothic" charset="0"/>
                          <a:cs typeface="Arial" panose="020B0604020202020204" pitchFamily="34" charset="0"/>
                        </a:rPr>
                        <a:t> interfere with a person’s happiness. They can lead to mental disorders such as depression.</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r h="365019">
                <a:tc>
                  <a:txBody>
                    <a:bodyPr/>
                    <a:lstStyle/>
                    <a:p>
                      <a:r>
                        <a:rPr lang="en-US" sz="900" b="1" dirty="0">
                          <a:latin typeface="Arial" panose="020B0604020202020204" pitchFamily="34" charset="0"/>
                          <a:ea typeface="Century Gothic" charset="0"/>
                          <a:cs typeface="Arial" panose="020B0604020202020204" pitchFamily="34" charset="0"/>
                        </a:rPr>
                        <a:t>CBT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Cognitive behavioural therapy </a:t>
                      </a:r>
                      <a:r>
                        <a:rPr lang="mr-IN" sz="900" b="0" dirty="0">
                          <a:latin typeface="Arial" panose="020B0604020202020204" pitchFamily="34" charset="0"/>
                          <a:ea typeface="Century Gothic" charset="0"/>
                          <a:cs typeface="Century Gothic" charset="0"/>
                        </a:rPr>
                        <a:t>–</a:t>
                      </a:r>
                      <a:r>
                        <a:rPr lang="en-US" sz="900" b="0" dirty="0">
                          <a:latin typeface="Arial" panose="020B0604020202020204" pitchFamily="34" charset="0"/>
                          <a:ea typeface="Century Gothic" charset="0"/>
                          <a:cs typeface="Arial" panose="020B0604020202020204" pitchFamily="34" charset="0"/>
                        </a:rPr>
                        <a:t> a treatment</a:t>
                      </a:r>
                      <a:r>
                        <a:rPr lang="en-US" sz="900" b="0" baseline="0" dirty="0">
                          <a:latin typeface="Arial" panose="020B0604020202020204" pitchFamily="34" charset="0"/>
                          <a:ea typeface="Century Gothic" charset="0"/>
                          <a:cs typeface="Arial" panose="020B0604020202020204" pitchFamily="34" charset="0"/>
                        </a:rPr>
                        <a:t> which identified irrational thoughts and challenges such thinking processes. </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6"/>
                  </a:ext>
                </a:extLst>
              </a:tr>
            </a:tbl>
          </a:graphicData>
        </a:graphic>
      </p:graphicFrame>
      <p:graphicFrame>
        <p:nvGraphicFramePr>
          <p:cNvPr id="5" name="Table 4"/>
          <p:cNvGraphicFramePr>
            <a:graphicFrameLocks noGrp="1"/>
          </p:cNvGraphicFramePr>
          <p:nvPr/>
        </p:nvGraphicFramePr>
        <p:xfrm>
          <a:off x="6946900" y="0"/>
          <a:ext cx="5245100" cy="6858000"/>
        </p:xfrm>
        <a:graphic>
          <a:graphicData uri="http://schemas.openxmlformats.org/drawingml/2006/table">
            <a:tbl>
              <a:tblPr firstRow="1" bandRow="1">
                <a:tableStyleId>{7E9639D4-E3E2-4D34-9284-5A2195B3D0D7}</a:tableStyleId>
              </a:tblPr>
              <a:tblGrid>
                <a:gridCol w="888319">
                  <a:extLst>
                    <a:ext uri="{9D8B030D-6E8A-4147-A177-3AD203B41FA5}">
                      <a16:colId xmlns:a16="http://schemas.microsoft.com/office/drawing/2014/main" val="20000"/>
                    </a:ext>
                  </a:extLst>
                </a:gridCol>
                <a:gridCol w="2125444">
                  <a:extLst>
                    <a:ext uri="{9D8B030D-6E8A-4147-A177-3AD203B41FA5}">
                      <a16:colId xmlns:a16="http://schemas.microsoft.com/office/drawing/2014/main" val="20001"/>
                    </a:ext>
                  </a:extLst>
                </a:gridCol>
                <a:gridCol w="2231337">
                  <a:extLst>
                    <a:ext uri="{9D8B030D-6E8A-4147-A177-3AD203B41FA5}">
                      <a16:colId xmlns:a16="http://schemas.microsoft.com/office/drawing/2014/main" val="20002"/>
                    </a:ext>
                  </a:extLst>
                </a:gridCol>
              </a:tblGrid>
              <a:tr h="543508">
                <a:tc gridSpan="2">
                  <a:txBody>
                    <a:bodyPr/>
                    <a:lstStyle/>
                    <a:p>
                      <a:pPr algn="ctr"/>
                      <a:r>
                        <a:rPr lang="en-US" sz="1400" b="1" dirty="0">
                          <a:latin typeface="Arial" panose="020B0604020202020204" pitchFamily="34" charset="0"/>
                          <a:ea typeface="Century Gothic" charset="0"/>
                          <a:cs typeface="Arial" panose="020B0604020202020204" pitchFamily="34" charset="0"/>
                        </a:rPr>
                        <a:t>Key researchers/studies</a:t>
                      </a:r>
                    </a:p>
                  </a:txBody>
                  <a:tcPr>
                    <a:lnB w="12700" cap="flat" cmpd="sng" algn="ctr">
                      <a:solidFill>
                        <a:schemeClr val="tx1"/>
                      </a:solidFill>
                      <a:prstDash val="solid"/>
                      <a:round/>
                      <a:headEnd type="none" w="med" len="med"/>
                      <a:tailEnd type="none" w="med" len="med"/>
                    </a:lnB>
                    <a:solidFill>
                      <a:srgbClr val="21CDDF"/>
                    </a:solidFill>
                  </a:tcPr>
                </a:tc>
                <a:tc hMerge="1">
                  <a:txBody>
                    <a:bodyPr/>
                    <a:lstStyle/>
                    <a:p>
                      <a:endParaRPr lang="en-US"/>
                    </a:p>
                  </a:txBody>
                  <a:tcPr/>
                </a:tc>
                <a:tc>
                  <a:txBody>
                    <a:bodyPr/>
                    <a:lstStyle/>
                    <a:p>
                      <a:pPr algn="ctr"/>
                      <a:r>
                        <a:rPr lang="en-US" sz="1400" b="1" dirty="0">
                          <a:latin typeface="Arial" panose="020B0604020202020204" pitchFamily="34" charset="0"/>
                          <a:ea typeface="Century Gothic" charset="0"/>
                          <a:cs typeface="Arial" panose="020B0604020202020204" pitchFamily="34" charset="0"/>
                        </a:rPr>
                        <a:t>Counter-arguments (GRAVE)</a:t>
                      </a:r>
                    </a:p>
                  </a:txBody>
                  <a:tcPr>
                    <a:lnB w="12700" cap="flat" cmpd="sng" algn="ctr">
                      <a:solidFill>
                        <a:schemeClr val="tx1"/>
                      </a:solidFill>
                      <a:prstDash val="solid"/>
                      <a:round/>
                      <a:headEnd type="none" w="med" len="med"/>
                      <a:tailEnd type="none" w="med" len="med"/>
                    </a:lnB>
                    <a:solidFill>
                      <a:srgbClr val="21CDDF"/>
                    </a:solidFill>
                  </a:tcPr>
                </a:tc>
                <a:extLst>
                  <a:ext uri="{0D108BD9-81ED-4DB2-BD59-A6C34878D82A}">
                    <a16:rowId xmlns:a16="http://schemas.microsoft.com/office/drawing/2014/main" val="10000"/>
                  </a:ext>
                </a:extLst>
              </a:tr>
              <a:tr h="671392">
                <a:tc>
                  <a:txBody>
                    <a:bodyPr/>
                    <a:lstStyle/>
                    <a:p>
                      <a:pPr algn="l"/>
                      <a:r>
                        <a:rPr lang="en-US" sz="900" b="1" dirty="0">
                          <a:latin typeface="Arial" panose="020B0604020202020204" pitchFamily="34" charset="0"/>
                          <a:ea typeface="Century Gothic" charset="0"/>
                          <a:cs typeface="Arial" panose="020B0604020202020204" pitchFamily="34" charset="0"/>
                        </a:rPr>
                        <a:t>Mowrer (1960)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900" b="0" dirty="0">
                          <a:latin typeface="Arial" panose="020B0604020202020204" pitchFamily="34" charset="0"/>
                          <a:ea typeface="Century Gothic" charset="0"/>
                          <a:cs typeface="Arial" panose="020B0604020202020204" pitchFamily="34" charset="0"/>
                        </a:rPr>
                        <a:t>Proposed the two-process</a:t>
                      </a:r>
                      <a:r>
                        <a:rPr lang="en-US" sz="900" b="0" baseline="0" dirty="0">
                          <a:latin typeface="Arial" panose="020B0604020202020204" pitchFamily="34" charset="0"/>
                          <a:ea typeface="Century Gothic" charset="0"/>
                          <a:cs typeface="Arial" panose="020B0604020202020204" pitchFamily="34" charset="0"/>
                        </a:rPr>
                        <a:t> model based on the behavioural approach to phobias </a:t>
                      </a:r>
                      <a:r>
                        <a:rPr lang="mr-IN" sz="900" b="0" baseline="0" dirty="0">
                          <a:latin typeface="Arial" panose="020B0604020202020204" pitchFamily="34" charset="0"/>
                          <a:ea typeface="Century Gothic" charset="0"/>
                          <a:cs typeface="Century Gothic" charset="0"/>
                        </a:rPr>
                        <a:t>–</a:t>
                      </a:r>
                      <a:r>
                        <a:rPr lang="en-US" sz="900" b="0" baseline="0" dirty="0">
                          <a:latin typeface="Arial" panose="020B0604020202020204" pitchFamily="34" charset="0"/>
                          <a:ea typeface="Century Gothic" charset="0"/>
                          <a:cs typeface="Arial" panose="020B0604020202020204" pitchFamily="34" charset="0"/>
                        </a:rPr>
                        <a:t> classical and operant conditioning </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900" b="0" dirty="0">
                          <a:latin typeface="Arial" panose="020B0604020202020204" pitchFamily="34" charset="0"/>
                          <a:ea typeface="Century Gothic" charset="0"/>
                          <a:cs typeface="Arial" panose="020B0604020202020204" pitchFamily="34" charset="0"/>
                        </a:rPr>
                        <a:t>See evaluation</a:t>
                      </a:r>
                      <a:r>
                        <a:rPr lang="en-US" sz="900" b="0" baseline="0" dirty="0">
                          <a:latin typeface="Arial" panose="020B0604020202020204" pitchFamily="34" charset="0"/>
                          <a:ea typeface="Century Gothic" charset="0"/>
                          <a:cs typeface="Arial" panose="020B0604020202020204" pitchFamily="34" charset="0"/>
                        </a:rPr>
                        <a:t> of the behaviourist approach to treating phobias. </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27522">
                <a:tc>
                  <a:txBody>
                    <a:bodyPr/>
                    <a:lstStyle/>
                    <a:p>
                      <a:r>
                        <a:rPr lang="en-US" sz="900" b="1" dirty="0">
                          <a:latin typeface="Arial" panose="020B0604020202020204" pitchFamily="34" charset="0"/>
                          <a:ea typeface="Century Gothic" charset="0"/>
                          <a:cs typeface="Arial" panose="020B0604020202020204" pitchFamily="34" charset="0"/>
                        </a:rPr>
                        <a:t>Watson &amp; Rayner (1920)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charset="0"/>
                        <a:buNone/>
                        <a:tabLst/>
                        <a:defRPr/>
                      </a:pPr>
                      <a:r>
                        <a:rPr lang="en-US" sz="900" b="0" baseline="0" dirty="0">
                          <a:latin typeface="Arial" panose="020B0604020202020204" pitchFamily="34" charset="0"/>
                          <a:ea typeface="Century Gothic" charset="0"/>
                          <a:cs typeface="Arial" panose="020B0604020202020204" pitchFamily="34" charset="0"/>
                        </a:rPr>
                        <a:t>Produced a fear response in a child called ‘little albert’.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charset="0"/>
                        <a:buNone/>
                        <a:tabLst/>
                        <a:defRPr/>
                      </a:pPr>
                      <a:r>
                        <a:rPr lang="en-US" sz="900" b="0" baseline="0" dirty="0">
                          <a:latin typeface="Arial" panose="020B0604020202020204" pitchFamily="34" charset="0"/>
                          <a:ea typeface="Century Gothic" charset="0"/>
                          <a:cs typeface="Arial" panose="020B0604020202020204" pitchFamily="34" charset="0"/>
                        </a:rPr>
                        <a:t>An unethical study due to the induced harm to the participant.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152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panose="020B0604020202020204" pitchFamily="34" charset="0"/>
                          <a:ea typeface="Century Gothic" charset="0"/>
                          <a:cs typeface="Arial" panose="020B0604020202020204" pitchFamily="34" charset="0"/>
                        </a:rPr>
                        <a:t>Lewis (1936)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baseline="0" dirty="0">
                          <a:latin typeface="Arial" panose="020B0604020202020204" pitchFamily="34" charset="0"/>
                          <a:ea typeface="Century Gothic" charset="0"/>
                          <a:cs typeface="Arial" panose="020B0604020202020204" pitchFamily="34" charset="0"/>
                        </a:rPr>
                        <a:t>37% of OCD patients had parents with OCD and 21% had siblings with OCD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baseline="0" dirty="0">
                          <a:latin typeface="Arial" panose="020B0604020202020204" pitchFamily="34" charset="0"/>
                          <a:ea typeface="Century Gothic" charset="0"/>
                          <a:cs typeface="Arial" panose="020B0604020202020204" pitchFamily="34" charset="0"/>
                        </a:rPr>
                        <a:t>The percentages were not fully 100% therefore 63% of OCD patients did not have parents with OCD. This suggest factors other than genetics are at play.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671392">
                <a:tc>
                  <a:txBody>
                    <a:bodyPr/>
                    <a:lstStyle/>
                    <a:p>
                      <a:r>
                        <a:rPr lang="en-US" sz="900" b="1" dirty="0">
                          <a:latin typeface="Arial" panose="020B0604020202020204" pitchFamily="34" charset="0"/>
                          <a:ea typeface="Century Gothic" charset="0"/>
                          <a:cs typeface="Arial" panose="020B0604020202020204" pitchFamily="34" charset="0"/>
                        </a:rPr>
                        <a:t>Gilroy (2003)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Followed up 42 patients experiencing (SD).</a:t>
                      </a:r>
                      <a:r>
                        <a:rPr lang="en-US" sz="900" b="0" baseline="0" dirty="0">
                          <a:latin typeface="Arial" panose="020B0604020202020204" pitchFamily="34" charset="0"/>
                          <a:ea typeface="Century Gothic" charset="0"/>
                          <a:cs typeface="Arial" panose="020B0604020202020204" pitchFamily="34" charset="0"/>
                        </a:rPr>
                        <a:t> At 3 months and 33 months, patients were less fearful of spiders. </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Low generalisability due to only 42 participants being used in the study. This is</a:t>
                      </a:r>
                      <a:r>
                        <a:rPr lang="en-US" sz="900" b="0" baseline="0" dirty="0">
                          <a:latin typeface="Arial" panose="020B0604020202020204" pitchFamily="34" charset="0"/>
                          <a:ea typeface="Century Gothic" charset="0"/>
                          <a:cs typeface="Arial" panose="020B0604020202020204" pitchFamily="34" charset="0"/>
                        </a:rPr>
                        <a:t> not a fully generalisable sample for the validity of SD. </a:t>
                      </a:r>
                      <a:r>
                        <a:rPr lang="en-US" sz="900" b="0" dirty="0">
                          <a:latin typeface="Arial" panose="020B0604020202020204" pitchFamily="34" charset="0"/>
                          <a:ea typeface="Century Gothic" charset="0"/>
                          <a:cs typeface="Arial" panose="020B0604020202020204"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1039272">
                <a:tc>
                  <a:txBody>
                    <a:bodyPr/>
                    <a:lstStyle/>
                    <a:p>
                      <a:r>
                        <a:rPr lang="en-US" sz="900" b="1" dirty="0">
                          <a:latin typeface="Arial" panose="020B0604020202020204" pitchFamily="34" charset="0"/>
                          <a:ea typeface="Century Gothic" charset="0"/>
                          <a:cs typeface="Arial" panose="020B0604020202020204" pitchFamily="34" charset="0"/>
                        </a:rPr>
                        <a:t>Grazioli &amp; Terry (2000)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Assessed 65 pregnant women for cognitive vulnerability &amp;</a:t>
                      </a:r>
                      <a:r>
                        <a:rPr lang="en-US" sz="900" b="0" baseline="0" dirty="0">
                          <a:latin typeface="Arial" panose="020B0604020202020204" pitchFamily="34" charset="0"/>
                          <a:ea typeface="Century Gothic" charset="0"/>
                          <a:cs typeface="Arial" panose="020B0604020202020204" pitchFamily="34" charset="0"/>
                        </a:rPr>
                        <a:t> </a:t>
                      </a:r>
                      <a:r>
                        <a:rPr lang="en-US" sz="900" b="0" dirty="0">
                          <a:latin typeface="Arial" panose="020B0604020202020204" pitchFamily="34" charset="0"/>
                          <a:ea typeface="Century Gothic" charset="0"/>
                          <a:cs typeface="Arial" panose="020B0604020202020204" pitchFamily="34" charset="0"/>
                        </a:rPr>
                        <a:t>depression after</a:t>
                      </a:r>
                      <a:r>
                        <a:rPr lang="en-US" sz="900" b="0" baseline="0" dirty="0">
                          <a:latin typeface="Arial" panose="020B0604020202020204" pitchFamily="34" charset="0"/>
                          <a:ea typeface="Century Gothic" charset="0"/>
                          <a:cs typeface="Arial" panose="020B0604020202020204" pitchFamily="34" charset="0"/>
                        </a:rPr>
                        <a:t> birth. They found that women judged to have high cognitive vulnerability were more likely to suffer from post-natal depression. </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Only assessed pregnant</a:t>
                      </a:r>
                      <a:r>
                        <a:rPr lang="en-US" sz="900" b="0" baseline="0" dirty="0">
                          <a:latin typeface="Arial" panose="020B0604020202020204" pitchFamily="34" charset="0"/>
                          <a:ea typeface="Century Gothic" charset="0"/>
                          <a:cs typeface="Arial" panose="020B0604020202020204" pitchFamily="34" charset="0"/>
                        </a:rPr>
                        <a:t> women (65 of them!) therefore the results cannot be applied to men, pregnant women and the rest of the population. </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815261">
                <a:tc>
                  <a:txBody>
                    <a:bodyPr/>
                    <a:lstStyle/>
                    <a:p>
                      <a:r>
                        <a:rPr lang="en-US" sz="900" b="1" dirty="0">
                          <a:latin typeface="Arial" panose="020B0604020202020204" pitchFamily="34" charset="0"/>
                          <a:ea typeface="Century Gothic" charset="0"/>
                          <a:cs typeface="Arial" panose="020B0604020202020204" pitchFamily="34" charset="0"/>
                        </a:rPr>
                        <a:t>March et al (2007)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Compared CBT with drugs and found that 81% of CBT group</a:t>
                      </a:r>
                      <a:r>
                        <a:rPr lang="en-US" sz="900" b="0" baseline="0" dirty="0">
                          <a:latin typeface="Arial" panose="020B0604020202020204" pitchFamily="34" charset="0"/>
                          <a:ea typeface="Century Gothic" charset="0"/>
                          <a:cs typeface="Arial" panose="020B0604020202020204" pitchFamily="34" charset="0"/>
                        </a:rPr>
                        <a:t>, 81% drug group and 86% CBT &amp; DRUG group had improved from depression.</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The</a:t>
                      </a:r>
                      <a:r>
                        <a:rPr lang="en-US" sz="900" b="0" baseline="0" dirty="0">
                          <a:latin typeface="Arial" panose="020B0604020202020204" pitchFamily="34" charset="0"/>
                          <a:ea typeface="Century Gothic" charset="0"/>
                          <a:cs typeface="Arial" panose="020B0604020202020204" pitchFamily="34" charset="0"/>
                        </a:rPr>
                        <a:t> results were not 100% therefore there must be other factors at play. Patients would self report which may affect validity due to social desirability or bias. </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959131">
                <a:tc>
                  <a:txBody>
                    <a:bodyPr/>
                    <a:lstStyle/>
                    <a:p>
                      <a:r>
                        <a:rPr lang="en-US" sz="900" b="1" dirty="0">
                          <a:latin typeface="Arial" panose="020B0604020202020204" pitchFamily="34" charset="0"/>
                          <a:ea typeface="Century Gothic" charset="0"/>
                          <a:cs typeface="Arial" panose="020B0604020202020204" pitchFamily="34" charset="0"/>
                        </a:rPr>
                        <a:t>Nestadt et al (2010)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Reviewed previous twins studies</a:t>
                      </a:r>
                      <a:r>
                        <a:rPr lang="en-US" sz="900" b="0" baseline="0" dirty="0">
                          <a:latin typeface="Arial" panose="020B0604020202020204" pitchFamily="34" charset="0"/>
                          <a:ea typeface="Century Gothic" charset="0"/>
                          <a:cs typeface="Arial" panose="020B0604020202020204" pitchFamily="34" charset="0"/>
                        </a:rPr>
                        <a:t> and found that 68% of MZ twins shared OCD compared to 31% of DZ twins.</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900" b="0" baseline="0" dirty="0">
                          <a:latin typeface="Arial" panose="020B0604020202020204" pitchFamily="34" charset="0"/>
                          <a:ea typeface="Century Gothic" charset="0"/>
                          <a:cs typeface="Arial" panose="020B0604020202020204" pitchFamily="34" charset="0"/>
                        </a:rPr>
                        <a:t>The percentages were not fully 100% therefore 32% of of MZ twins did not share OCD therefore factors other than genetics are at play. </a:t>
                      </a:r>
                    </a:p>
                    <a:p>
                      <a:pPr marL="0" indent="0" algn="l">
                        <a:buFont typeface="Arial" charset="0"/>
                        <a:buNone/>
                      </a:pP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815261">
                <a:tc>
                  <a:txBody>
                    <a:bodyPr/>
                    <a:lstStyle/>
                    <a:p>
                      <a:r>
                        <a:rPr lang="en-US" sz="900" b="1" dirty="0">
                          <a:latin typeface="Arial" panose="020B0604020202020204" pitchFamily="34" charset="0"/>
                          <a:ea typeface="Century Gothic" charset="0"/>
                          <a:cs typeface="Arial" panose="020B0604020202020204" pitchFamily="34" charset="0"/>
                        </a:rPr>
                        <a:t>Soomro</a:t>
                      </a:r>
                      <a:r>
                        <a:rPr lang="en-US" sz="900" b="1" baseline="0" dirty="0">
                          <a:latin typeface="Arial" panose="020B0604020202020204" pitchFamily="34" charset="0"/>
                          <a:ea typeface="Century Gothic" charset="0"/>
                          <a:cs typeface="Arial" panose="020B0604020202020204" pitchFamily="34" charset="0"/>
                        </a:rPr>
                        <a:t> et al (2009)</a:t>
                      </a:r>
                      <a:endParaRPr lang="en-US" sz="900" b="1"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Compared SSRI’s to placebos treating OCD and found that all 17 studies showed</a:t>
                      </a:r>
                      <a:r>
                        <a:rPr lang="en-US" sz="900" b="0" baseline="0" dirty="0">
                          <a:latin typeface="Arial" panose="020B0604020202020204" pitchFamily="34" charset="0"/>
                          <a:ea typeface="Century Gothic" charset="0"/>
                          <a:cs typeface="Arial" panose="020B0604020202020204" pitchFamily="34" charset="0"/>
                        </a:rPr>
                        <a:t> better results for SSRI’s than the placebos suggesting they are effective. </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Difficult to know whether the SSRI’s were all the same. This could be a confounding variable which reduces</a:t>
                      </a:r>
                      <a:r>
                        <a:rPr lang="en-US" sz="900" b="0" baseline="0" dirty="0">
                          <a:latin typeface="Arial" panose="020B0604020202020204" pitchFamily="34" charset="0"/>
                          <a:ea typeface="Century Gothic" charset="0"/>
                          <a:cs typeface="Arial" panose="020B0604020202020204" pitchFamily="34" charset="0"/>
                        </a:rPr>
                        <a:t> the validity of the meta-analysis (analysis of multiple studies). </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01675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 y="11574"/>
          <a:ext cx="12191999" cy="6867978"/>
        </p:xfrm>
        <a:graphic>
          <a:graphicData uri="http://schemas.openxmlformats.org/drawingml/2006/table">
            <a:tbl>
              <a:tblPr firstRow="1" bandRow="1">
                <a:tableStyleId>{7E9639D4-E3E2-4D34-9284-5A2195B3D0D7}</a:tableStyleId>
              </a:tblPr>
              <a:tblGrid>
                <a:gridCol w="1122743">
                  <a:extLst>
                    <a:ext uri="{9D8B030D-6E8A-4147-A177-3AD203B41FA5}">
                      <a16:colId xmlns:a16="http://schemas.microsoft.com/office/drawing/2014/main" val="20000"/>
                    </a:ext>
                  </a:extLst>
                </a:gridCol>
                <a:gridCol w="7199453">
                  <a:extLst>
                    <a:ext uri="{9D8B030D-6E8A-4147-A177-3AD203B41FA5}">
                      <a16:colId xmlns:a16="http://schemas.microsoft.com/office/drawing/2014/main" val="20001"/>
                    </a:ext>
                  </a:extLst>
                </a:gridCol>
                <a:gridCol w="3869803">
                  <a:extLst>
                    <a:ext uri="{9D8B030D-6E8A-4147-A177-3AD203B41FA5}">
                      <a16:colId xmlns:a16="http://schemas.microsoft.com/office/drawing/2014/main" val="20002"/>
                    </a:ext>
                  </a:extLst>
                </a:gridCol>
              </a:tblGrid>
              <a:tr h="564230">
                <a:tc gridSpan="3">
                  <a:txBody>
                    <a:bodyPr/>
                    <a:lstStyle/>
                    <a:p>
                      <a:pPr algn="ctr"/>
                      <a:r>
                        <a:rPr lang="en-GB" sz="1600" b="1" dirty="0">
                          <a:latin typeface="Arial" panose="020B0604020202020204" pitchFamily="34" charset="0"/>
                          <a:ea typeface="Century Gothic" charset="0"/>
                          <a:cs typeface="Arial" panose="020B0604020202020204" pitchFamily="34" charset="0"/>
                        </a:rPr>
                        <a:t>Psychopathology-</a:t>
                      </a:r>
                      <a:r>
                        <a:rPr lang="en-GB" sz="1600" b="1" baseline="0" dirty="0">
                          <a:latin typeface="Arial" panose="020B0604020202020204" pitchFamily="34" charset="0"/>
                          <a:ea typeface="Century Gothic" charset="0"/>
                          <a:cs typeface="Arial" panose="020B0604020202020204" pitchFamily="34" charset="0"/>
                        </a:rPr>
                        <a:t> </a:t>
                      </a:r>
                      <a:r>
                        <a:rPr lang="en-US" sz="1600" b="1" baseline="0" dirty="0">
                          <a:latin typeface="Arial" panose="020B0604020202020204" pitchFamily="34" charset="0"/>
                          <a:ea typeface="Century Gothic" charset="0"/>
                          <a:cs typeface="Arial" panose="020B0604020202020204" pitchFamily="34" charset="0"/>
                        </a:rPr>
                        <a:t>Paper 1(AS) 2(A-LEVEL) 24 marks  </a:t>
                      </a:r>
                      <a:r>
                        <a:rPr lang="en-GB" sz="1600" b="1" baseline="0" dirty="0">
                          <a:latin typeface="Arial" panose="020B0604020202020204" pitchFamily="34" charset="0"/>
                          <a:ea typeface="Century Gothic" charset="0"/>
                          <a:cs typeface="Arial" panose="020B0604020202020204" pitchFamily="34" charset="0"/>
                        </a:rPr>
                        <a:t> </a:t>
                      </a:r>
                    </a:p>
                    <a:p>
                      <a:pPr algn="ctr"/>
                      <a:r>
                        <a:rPr lang="en-GB" sz="1600" b="1" baseline="0" dirty="0">
                          <a:latin typeface="Arial" panose="020B0604020202020204" pitchFamily="34" charset="0"/>
                          <a:ea typeface="Century Gothic" charset="0"/>
                          <a:cs typeface="Arial" panose="020B0604020202020204" pitchFamily="34" charset="0"/>
                        </a:rPr>
                        <a:t>Definitions of abnormality </a:t>
                      </a:r>
                      <a:endParaRPr lang="en-US" sz="1600" b="1" baseline="0" dirty="0">
                        <a:latin typeface="Arial" panose="020B0604020202020204" pitchFamily="34" charset="0"/>
                        <a:ea typeface="Century Gothic" charset="0"/>
                        <a:cs typeface="Arial" panose="020B0604020202020204" pitchFamily="34" charset="0"/>
                      </a:endParaRPr>
                    </a:p>
                  </a:txBody>
                  <a:tcPr>
                    <a:lnB w="12700" cap="flat" cmpd="sng" algn="ctr">
                      <a:solidFill>
                        <a:schemeClr val="tx1"/>
                      </a:solidFill>
                      <a:prstDash val="solid"/>
                      <a:round/>
                      <a:headEnd type="none" w="med" len="med"/>
                      <a:tailEnd type="none" w="med" len="med"/>
                    </a:lnB>
                    <a:solidFill>
                      <a:srgbClr val="21CDDF"/>
                    </a:solid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252419">
                <a:tc>
                  <a:txBody>
                    <a:bodyPr/>
                    <a:lstStyle/>
                    <a:p>
                      <a:pPr algn="ctr"/>
                      <a:endParaRPr lang="en-US" sz="1100" b="1"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latin typeface="Arial" panose="020B0604020202020204" pitchFamily="34" charset="0"/>
                          <a:ea typeface="Century Gothic" charset="0"/>
                          <a:cs typeface="Arial" panose="020B0604020202020204" pitchFamily="34" charset="0"/>
                        </a:rPr>
                        <a:t>Description (AO1)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latin typeface="Arial" panose="020B0604020202020204" pitchFamily="34" charset="0"/>
                          <a:ea typeface="Century Gothic" charset="0"/>
                          <a:cs typeface="Arial" panose="020B0604020202020204" pitchFamily="34" charset="0"/>
                        </a:rPr>
                        <a:t>Evaluation (AO3)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443188">
                <a:tc>
                  <a:txBody>
                    <a:bodyPr/>
                    <a:lstStyle/>
                    <a:p>
                      <a:r>
                        <a:rPr lang="en-US" sz="1100" b="1" i="0" dirty="0">
                          <a:latin typeface="Arial" panose="020B0604020202020204" pitchFamily="34" charset="0"/>
                          <a:ea typeface="Century Gothic" charset="0"/>
                          <a:cs typeface="Arial" panose="020B0604020202020204" pitchFamily="34" charset="0"/>
                        </a:rPr>
                        <a:t>Statistical infrequency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endParaRPr lang="en-US" sz="1000" baseline="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rtl="0" eaLnBrk="1" fontAlgn="auto" latinLnBrk="0" hangingPunct="1">
                        <a:lnSpc>
                          <a:spcPct val="100000"/>
                        </a:lnSpc>
                        <a:spcBef>
                          <a:spcPts val="0"/>
                        </a:spcBef>
                        <a:spcAft>
                          <a:spcPts val="0"/>
                        </a:spcAft>
                        <a:buFont typeface="Arial" charset="0"/>
                        <a:buChar char="•"/>
                      </a:pPr>
                      <a:r>
                        <a:rPr lang="en-US" sz="900" baseline="0" dirty="0">
                          <a:latin typeface="Arial" panose="020B0604020202020204" pitchFamily="34" charset="0"/>
                          <a:ea typeface="Century Gothic" charset="0"/>
                          <a:cs typeface="Arial" panose="020B0604020202020204" pitchFamily="34" charset="0"/>
                        </a:rPr>
                        <a:t>Has real life application to the diagnosis of intellectual disability disorder and other mental disorders. This suggests that it can be helpful in diagnosis </a:t>
                      </a:r>
                    </a:p>
                    <a:p>
                      <a:pPr marL="171450" marR="0" lvl="0" indent="-171450" algn="l" rtl="0" eaLnBrk="1" fontAlgn="auto" latinLnBrk="0" hangingPunct="1">
                        <a:lnSpc>
                          <a:spcPct val="100000"/>
                        </a:lnSpc>
                        <a:spcBef>
                          <a:spcPts val="0"/>
                        </a:spcBef>
                        <a:spcAft>
                          <a:spcPts val="0"/>
                        </a:spcAft>
                        <a:buFont typeface="Arial" charset="0"/>
                        <a:buChar char="•"/>
                      </a:pPr>
                      <a:r>
                        <a:rPr lang="en-US" sz="900" baseline="0" dirty="0">
                          <a:latin typeface="Arial" panose="020B0604020202020204" pitchFamily="34" charset="0"/>
                          <a:ea typeface="Century Gothic" charset="0"/>
                          <a:cs typeface="Arial" panose="020B0604020202020204" pitchFamily="34" charset="0"/>
                        </a:rPr>
                        <a:t>Unusual characteristics can be a positive despite being classified as abnormal e.g. having a high IQ. </a:t>
                      </a:r>
                    </a:p>
                    <a:p>
                      <a:pPr marL="171450" marR="0" lvl="0" indent="-171450" algn="l" rtl="0" eaLnBrk="1" fontAlgn="auto" latinLnBrk="0" hangingPunct="1">
                        <a:lnSpc>
                          <a:spcPct val="100000"/>
                        </a:lnSpc>
                        <a:spcBef>
                          <a:spcPts val="0"/>
                        </a:spcBef>
                        <a:spcAft>
                          <a:spcPts val="0"/>
                        </a:spcAft>
                        <a:buFont typeface="Arial" charset="0"/>
                        <a:buChar char="•"/>
                      </a:pPr>
                      <a:r>
                        <a:rPr lang="en-US" sz="900" baseline="0" dirty="0">
                          <a:latin typeface="Arial" panose="020B0604020202020204" pitchFamily="34" charset="0"/>
                          <a:ea typeface="Century Gothic" charset="0"/>
                          <a:cs typeface="Arial" panose="020B0604020202020204" pitchFamily="34" charset="0"/>
                        </a:rPr>
                        <a:t>Some people may not benefit from a label. For example, someone with a happy life but a low IQ can feel labelled and categorized based on their characteristics. This poses an ethical issue.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443188">
                <a:tc>
                  <a:txBody>
                    <a:bodyPr/>
                    <a:lstStyle/>
                    <a:p>
                      <a:r>
                        <a:rPr lang="en-US" sz="1100" b="1" i="0" dirty="0">
                          <a:latin typeface="Arial" panose="020B0604020202020204" pitchFamily="34" charset="0"/>
                          <a:ea typeface="Century Gothic" charset="0"/>
                          <a:cs typeface="Arial" panose="020B0604020202020204" pitchFamily="34" charset="0"/>
                        </a:rPr>
                        <a:t>Deviation</a:t>
                      </a:r>
                      <a:r>
                        <a:rPr lang="en-US" sz="1100" b="1" i="0" baseline="0" dirty="0">
                          <a:latin typeface="Arial" panose="020B0604020202020204" pitchFamily="34" charset="0"/>
                          <a:ea typeface="Century Gothic" charset="0"/>
                          <a:cs typeface="Arial" panose="020B0604020202020204" pitchFamily="34" charset="0"/>
                        </a:rPr>
                        <a:t> from social norms </a:t>
                      </a:r>
                      <a:endParaRPr lang="en-US" sz="1100" b="1" i="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lang="en-US" sz="1000" baseline="0" dirty="0">
                          <a:latin typeface="Arial" panose="020B0604020202020204" pitchFamily="34" charset="0"/>
                          <a:ea typeface="Century Gothic" charset="0"/>
                          <a:cs typeface="Arial" panose="020B0604020202020204" pitchFamily="34" charset="0"/>
                        </a:rPr>
                        <a:t>Groups of people choose to define behavior as abnormal on the basis that it offends the sense of what is ‘the norm’ </a:t>
                      </a:r>
                    </a:p>
                    <a:p>
                      <a:pPr marL="171450" indent="-171450">
                        <a:buFont typeface="Arial" panose="020B0604020202020204" pitchFamily="34" charset="0"/>
                        <a:buChar char="•"/>
                      </a:pPr>
                      <a:r>
                        <a:rPr lang="en-US" sz="1000" baseline="0" dirty="0">
                          <a:latin typeface="Arial" panose="020B0604020202020204" pitchFamily="34" charset="0"/>
                          <a:ea typeface="Century Gothic" charset="0"/>
                          <a:cs typeface="Arial" panose="020B0604020202020204" pitchFamily="34" charset="0"/>
                        </a:rPr>
                        <a:t>Norms are specific to the culture we live in e.g. homosexuality continues to be viewed as abnormal in some cultures </a:t>
                      </a:r>
                    </a:p>
                    <a:p>
                      <a:pPr marL="171450" indent="-171450">
                        <a:buFont typeface="Arial" panose="020B0604020202020204" pitchFamily="34" charset="0"/>
                        <a:buChar char="•"/>
                      </a:pPr>
                      <a:r>
                        <a:rPr lang="en-US" sz="1000" baseline="0" dirty="0">
                          <a:latin typeface="Arial" panose="020B0604020202020204" pitchFamily="34" charset="0"/>
                          <a:ea typeface="Century Gothic" charset="0"/>
                          <a:cs typeface="Arial" panose="020B0604020202020204" pitchFamily="34" charset="0"/>
                        </a:rPr>
                        <a:t>Antisocial personality disorder = is someone who is impulsive, aggressive and irresponsible. According to the DSM-5, one symptom is the absence of internal standards which fail to conform to society or the law. </a:t>
                      </a:r>
                    </a:p>
                    <a:p>
                      <a:pPr marL="171450" indent="-171450">
                        <a:buFont typeface="Arial" panose="020B0604020202020204" pitchFamily="34" charset="0"/>
                        <a:buChar char="•"/>
                      </a:pPr>
                      <a:r>
                        <a:rPr lang="en-US" sz="1000" baseline="0" dirty="0">
                          <a:latin typeface="Arial" panose="020B0604020202020204" pitchFamily="34" charset="0"/>
                          <a:ea typeface="Century Gothic" charset="0"/>
                          <a:cs typeface="Arial" panose="020B0604020202020204" pitchFamily="34" charset="0"/>
                        </a:rPr>
                        <a:t>Given the social norm of ’conforming’ anyone who doesn’t conform is seen as abnormal.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Real life application to diagnosing antisocial personality disorder (APD). BUT there are other factors that need to be considered e.g. the distress as a result of APD. Failure to function may also be a helpful diagnosis tool. </a:t>
                      </a:r>
                    </a:p>
                    <a:p>
                      <a:pPr marL="17145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Affected by social and cultural norms which differ. E.g. this is the case for schizophrenia which is seen as a positive in some cultures but it’s a mental diagnosis in the UK. </a:t>
                      </a:r>
                    </a:p>
                    <a:p>
                      <a:pPr marL="17145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Can lead to the abuse of human rights and can be used to take control of minority and social groups.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571701">
                <a:tc>
                  <a:txBody>
                    <a:bodyPr/>
                    <a:lstStyle/>
                    <a:p>
                      <a:pPr marL="0" marR="0" lvl="0" indent="0" algn="l">
                        <a:lnSpc>
                          <a:spcPct val="100000"/>
                        </a:lnSpc>
                        <a:spcBef>
                          <a:spcPts val="0"/>
                        </a:spcBef>
                        <a:spcAft>
                          <a:spcPts val="0"/>
                        </a:spcAft>
                        <a:buFontTx/>
                        <a:buNone/>
                      </a:pPr>
                      <a:r>
                        <a:rPr lang="en-US" sz="1100" b="1" i="0" dirty="0">
                          <a:latin typeface="Arial" panose="020B0604020202020204" pitchFamily="34" charset="0"/>
                          <a:ea typeface="Century Gothic" charset="0"/>
                          <a:cs typeface="Arial" panose="020B0604020202020204" pitchFamily="34" charset="0"/>
                        </a:rPr>
                        <a:t>Failure to function</a:t>
                      </a:r>
                      <a:r>
                        <a:rPr lang="en-US" sz="1100" b="1" i="0" baseline="0" dirty="0">
                          <a:latin typeface="Arial" panose="020B0604020202020204" pitchFamily="34" charset="0"/>
                          <a:ea typeface="Century Gothic" charset="0"/>
                          <a:cs typeface="Arial" panose="020B0604020202020204" pitchFamily="34" charset="0"/>
                        </a:rPr>
                        <a:t> adequately </a:t>
                      </a:r>
                      <a:endParaRPr lang="en-US" sz="1100" b="1" i="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lvl="0" indent="-171450">
                        <a:buFont typeface="Arial" charset="0"/>
                        <a:buChar char="•"/>
                      </a:pPr>
                      <a:r>
                        <a:rPr lang="en-US" sz="1000" b="0" baseline="0" dirty="0">
                          <a:latin typeface="Arial" panose="020B0604020202020204" pitchFamily="34" charset="0"/>
                          <a:ea typeface="Century Gothic" charset="0"/>
                          <a:cs typeface="Arial" panose="020B0604020202020204" pitchFamily="34" charset="0"/>
                        </a:rPr>
                        <a:t>Some people may be abnormal and fail to function as a result. E.g. unable to maintain standards of hygiene or healthy eating, cannot hold a job or a relationship. </a:t>
                      </a:r>
                    </a:p>
                    <a:p>
                      <a:pPr marL="171450" lvl="0" indent="-171450">
                        <a:buFont typeface="Arial" charset="0"/>
                        <a:buChar char="•"/>
                      </a:pPr>
                      <a:r>
                        <a:rPr lang="en-US" sz="1000" b="0" baseline="0" dirty="0">
                          <a:latin typeface="Arial" panose="020B0604020202020204" pitchFamily="34" charset="0"/>
                          <a:ea typeface="Century Gothic" charset="0"/>
                          <a:cs typeface="Arial" panose="020B0604020202020204" pitchFamily="34" charset="0"/>
                        </a:rPr>
                        <a:t>Rosenhan &amp; Seligman (1989) suggested the following signs: </a:t>
                      </a:r>
                    </a:p>
                    <a:p>
                      <a:pPr marL="171450" lvl="0" indent="-171450">
                        <a:buFont typeface="Arial" charset="0"/>
                        <a:buChar char="•"/>
                      </a:pPr>
                      <a:r>
                        <a:rPr lang="en-US" sz="1000" b="0" baseline="0" dirty="0">
                          <a:latin typeface="Arial" panose="020B0604020202020204" pitchFamily="34" charset="0"/>
                          <a:ea typeface="Century Gothic" charset="0"/>
                          <a:cs typeface="Arial" panose="020B0604020202020204" pitchFamily="34" charset="0"/>
                        </a:rPr>
                        <a:t>When a person no longer conforms to standards of interpersonal rules e.g. maintaining personal space </a:t>
                      </a:r>
                    </a:p>
                    <a:p>
                      <a:pPr marL="171450" lvl="0" indent="-171450">
                        <a:buFont typeface="Arial" charset="0"/>
                        <a:buChar char="•"/>
                      </a:pPr>
                      <a:r>
                        <a:rPr lang="en-US" sz="1000" b="0" baseline="0" dirty="0">
                          <a:latin typeface="Arial" panose="020B0604020202020204" pitchFamily="34" charset="0"/>
                          <a:ea typeface="Century Gothic" charset="0"/>
                          <a:cs typeface="Arial" panose="020B0604020202020204" pitchFamily="34" charset="0"/>
                        </a:rPr>
                        <a:t>When a person experiences severe personal distress </a:t>
                      </a:r>
                    </a:p>
                    <a:p>
                      <a:pPr marL="171450" lvl="0" indent="-171450">
                        <a:buFont typeface="Arial" charset="0"/>
                        <a:buChar char="•"/>
                      </a:pPr>
                      <a:r>
                        <a:rPr lang="en-US" sz="1000" b="0" baseline="0" dirty="0">
                          <a:latin typeface="Arial" panose="020B0604020202020204" pitchFamily="34" charset="0"/>
                          <a:ea typeface="Century Gothic" charset="0"/>
                          <a:cs typeface="Arial" panose="020B0604020202020204" pitchFamily="34" charset="0"/>
                        </a:rPr>
                        <a:t>When a person’s behavior becomes irrational or dangerous to themselves or others </a:t>
                      </a:r>
                    </a:p>
                    <a:p>
                      <a:pPr marL="171450" lvl="0" indent="-171450">
                        <a:buFont typeface="Arial" charset="0"/>
                        <a:buChar char="•"/>
                      </a:pPr>
                      <a:r>
                        <a:rPr lang="en-US" sz="1000" b="0" baseline="0" dirty="0">
                          <a:latin typeface="Arial" panose="020B0604020202020204" pitchFamily="34" charset="0"/>
                          <a:ea typeface="Century Gothic" charset="0"/>
                          <a:cs typeface="Arial" panose="020B0604020202020204" pitchFamily="34" charset="0"/>
                        </a:rPr>
                        <a:t>E.g. intellectual disability disorder = people can function well despite having an ‘abnormality’ but do not fail to function.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0" baseline="0" dirty="0">
                          <a:latin typeface="Arial" panose="020B0604020202020204" pitchFamily="34" charset="0"/>
                          <a:ea typeface="Century Gothic" charset="0"/>
                          <a:cs typeface="Arial" panose="020B0604020202020204" pitchFamily="34" charset="0"/>
                        </a:rPr>
                        <a:t>It includes the subjective experience of the individual and can make patients feel like they are being heard based on symptoms.</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0" baseline="0" dirty="0">
                          <a:latin typeface="Arial" panose="020B0604020202020204" pitchFamily="34" charset="0"/>
                          <a:ea typeface="Century Gothic" charset="0"/>
                          <a:cs typeface="Arial" panose="020B0604020202020204" pitchFamily="34" charset="0"/>
                        </a:rPr>
                        <a:t>Difficult to tell when we are failing to function or deviating from social norms.  E.g. some people choose to not have a home to live in and instead live as new age travelers. This can ignore people’s free will and choices throughout life. </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0" baseline="0" dirty="0">
                          <a:latin typeface="Arial" panose="020B0604020202020204" pitchFamily="34" charset="0"/>
                          <a:ea typeface="Century Gothic" charset="0"/>
                          <a:cs typeface="Arial" panose="020B0604020202020204" pitchFamily="34" charset="0"/>
                        </a:rPr>
                        <a:t>There is a subjective interpretation regarding what’s considered distress and this may vary between psychiatrists. </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endParaRPr lang="en-US" sz="900" b="0" baseline="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571701">
                <a:tc>
                  <a:txBody>
                    <a:bodyPr/>
                    <a:lstStyle/>
                    <a:p>
                      <a:pPr marL="0" marR="0" lvl="0" indent="0" algn="l">
                        <a:lnSpc>
                          <a:spcPct val="100000"/>
                        </a:lnSpc>
                        <a:spcBef>
                          <a:spcPts val="0"/>
                        </a:spcBef>
                        <a:spcAft>
                          <a:spcPts val="0"/>
                        </a:spcAft>
                        <a:buFontTx/>
                        <a:buNone/>
                      </a:pPr>
                      <a:r>
                        <a:rPr lang="en-US" sz="1100" b="1" i="0" dirty="0">
                          <a:latin typeface="Arial" panose="020B0604020202020204" pitchFamily="34" charset="0"/>
                          <a:ea typeface="Century Gothic" charset="0"/>
                          <a:cs typeface="Arial" panose="020B0604020202020204" pitchFamily="34" charset="0"/>
                        </a:rPr>
                        <a:t>Deviation</a:t>
                      </a:r>
                      <a:r>
                        <a:rPr lang="en-US" sz="1100" b="1" i="0" baseline="0" dirty="0">
                          <a:latin typeface="Arial" panose="020B0604020202020204" pitchFamily="34" charset="0"/>
                          <a:ea typeface="Century Gothic" charset="0"/>
                          <a:cs typeface="Arial" panose="020B0604020202020204" pitchFamily="34" charset="0"/>
                        </a:rPr>
                        <a:t> from ideal mental health </a:t>
                      </a:r>
                      <a:endParaRPr lang="en-US" sz="1100" b="1" i="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baseline="0" dirty="0">
                          <a:latin typeface="Arial" panose="020B0604020202020204" pitchFamily="34" charset="0"/>
                          <a:ea typeface="Century Gothic" charset="0"/>
                          <a:cs typeface="Arial" panose="020B0604020202020204" pitchFamily="34" charset="0"/>
                        </a:rPr>
                        <a:t>Having an idea of what constitutes a ’healthy individual’ can be used and people can be compared to this.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baseline="0" dirty="0">
                          <a:latin typeface="Arial" panose="020B0604020202020204" pitchFamily="34" charset="0"/>
                          <a:ea typeface="Century Gothic" charset="0"/>
                          <a:cs typeface="Arial" panose="020B0604020202020204" pitchFamily="34" charset="0"/>
                        </a:rPr>
                        <a:t>Jahoda (1958) suggested the following criteria: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baseline="0" dirty="0">
                          <a:latin typeface="Arial" panose="020B0604020202020204" pitchFamily="34" charset="0"/>
                          <a:ea typeface="Century Gothic" charset="0"/>
                          <a:cs typeface="Arial" panose="020B0604020202020204" pitchFamily="34" charset="0"/>
                        </a:rPr>
                        <a:t>We have no symptoms or distress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baseline="0" dirty="0">
                          <a:latin typeface="Arial" panose="020B0604020202020204" pitchFamily="34" charset="0"/>
                          <a:ea typeface="Century Gothic" charset="0"/>
                          <a:cs typeface="Arial" panose="020B0604020202020204" pitchFamily="34" charset="0"/>
                        </a:rPr>
                        <a:t>We are rational and can perceive ourselves accurately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baseline="0" dirty="0">
                          <a:latin typeface="Arial" panose="020B0604020202020204" pitchFamily="34" charset="0"/>
                          <a:ea typeface="Century Gothic" charset="0"/>
                          <a:cs typeface="Arial" panose="020B0604020202020204" pitchFamily="34" charset="0"/>
                        </a:rPr>
                        <a:t>We self-actualize (reach our potential)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baseline="0" dirty="0">
                          <a:latin typeface="Arial" panose="020B0604020202020204" pitchFamily="34" charset="0"/>
                          <a:ea typeface="Century Gothic" charset="0"/>
                          <a:cs typeface="Arial" panose="020B0604020202020204" pitchFamily="34" charset="0"/>
                        </a:rPr>
                        <a:t>We can cope with stress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baseline="0" dirty="0">
                          <a:latin typeface="Arial" panose="020B0604020202020204" pitchFamily="34" charset="0"/>
                          <a:ea typeface="Century Gothic" charset="0"/>
                          <a:cs typeface="Arial" panose="020B0604020202020204" pitchFamily="34" charset="0"/>
                        </a:rPr>
                        <a:t>We have a realistic view of the world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baseline="0" dirty="0">
                          <a:latin typeface="Arial" panose="020B0604020202020204" pitchFamily="34" charset="0"/>
                          <a:ea typeface="Century Gothic" charset="0"/>
                          <a:cs typeface="Arial" panose="020B0604020202020204" pitchFamily="34" charset="0"/>
                        </a:rPr>
                        <a:t>We have good self esteem and lack guilt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baseline="0" dirty="0">
                          <a:latin typeface="Arial" panose="020B0604020202020204" pitchFamily="34" charset="0"/>
                          <a:ea typeface="Century Gothic" charset="0"/>
                          <a:cs typeface="Arial" panose="020B0604020202020204" pitchFamily="34" charset="0"/>
                        </a:rPr>
                        <a:t>We are independent of others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0" baseline="0" dirty="0">
                          <a:latin typeface="Arial" panose="020B0604020202020204" pitchFamily="34" charset="0"/>
                          <a:ea typeface="Century Gothic" charset="0"/>
                          <a:cs typeface="Arial" panose="020B0604020202020204" pitchFamily="34" charset="0"/>
                        </a:rPr>
                        <a:t>It’s a very broad and comprehensive definition and considers a wide range of criteria meaning it’s a more valid measure </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0" baseline="0" dirty="0">
                          <a:latin typeface="Arial" panose="020B0604020202020204" pitchFamily="34" charset="0"/>
                          <a:ea typeface="Century Gothic" charset="0"/>
                          <a:cs typeface="Arial" panose="020B0604020202020204" pitchFamily="34" charset="0"/>
                        </a:rPr>
                        <a:t>Some of the ideas from Jahoda are specific to the culture. E.g. some cultures are individualistic and focus on their self achievement meaning they would have good health. Other cultures (collectivist cultures) focus on the family and society and are less likely to achieve potential against this criteria. </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0" baseline="0" dirty="0">
                          <a:latin typeface="Arial" panose="020B0604020202020204" pitchFamily="34" charset="0"/>
                          <a:ea typeface="Century Gothic" charset="0"/>
                          <a:cs typeface="Arial" panose="020B0604020202020204" pitchFamily="34" charset="0"/>
                        </a:rPr>
                        <a:t>It sets unrealistic standards for mental health because everyone will experience varying degrees of each part of the criteria.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pic>
        <p:nvPicPr>
          <p:cNvPr id="2" name="Picture 1">
            <a:extLst>
              <a:ext uri="{FF2B5EF4-FFF2-40B4-BE49-F238E27FC236}">
                <a16:creationId xmlns:a16="http://schemas.microsoft.com/office/drawing/2014/main" id="{52E508AC-02EE-524C-A2CF-10898CB88770}"/>
              </a:ext>
            </a:extLst>
          </p:cNvPr>
          <p:cNvPicPr>
            <a:picLocks noChangeAspect="1"/>
          </p:cNvPicPr>
          <p:nvPr/>
        </p:nvPicPr>
        <p:blipFill rotWithShape="1">
          <a:blip r:embed="rId3"/>
          <a:srcRect l="9397" t="16892"/>
          <a:stretch/>
        </p:blipFill>
        <p:spPr>
          <a:xfrm>
            <a:off x="5544272" y="939510"/>
            <a:ext cx="2746795" cy="1336008"/>
          </a:xfrm>
          <a:prstGeom prst="rect">
            <a:avLst/>
          </a:prstGeom>
        </p:spPr>
      </p:pic>
      <p:sp>
        <p:nvSpPr>
          <p:cNvPr id="3" name="TextBox 2">
            <a:extLst>
              <a:ext uri="{FF2B5EF4-FFF2-40B4-BE49-F238E27FC236}">
                <a16:creationId xmlns:a16="http://schemas.microsoft.com/office/drawing/2014/main" id="{D9534630-8387-2C48-8791-E10C40214360}"/>
              </a:ext>
            </a:extLst>
          </p:cNvPr>
          <p:cNvSpPr txBox="1"/>
          <p:nvPr/>
        </p:nvSpPr>
        <p:spPr>
          <a:xfrm>
            <a:off x="1094282" y="838206"/>
            <a:ext cx="4766872" cy="1477328"/>
          </a:xfrm>
          <a:prstGeom prst="rect">
            <a:avLst/>
          </a:prstGeom>
          <a:noFill/>
        </p:spPr>
        <p:txBody>
          <a:bodyPr wrap="square" rtlCol="0">
            <a:spAutoFit/>
          </a:bodyPr>
          <a:lstStyle/>
          <a:p>
            <a:pPr marL="171450" indent="-171450">
              <a:buFont typeface="Arial" panose="020B0604020202020204" pitchFamily="34" charset="0"/>
              <a:buChar char="•"/>
            </a:pPr>
            <a:r>
              <a:rPr lang="en-US" sz="1000" dirty="0">
                <a:latin typeface="Arial" panose="020B0604020202020204" pitchFamily="34" charset="0"/>
                <a:ea typeface="Century Gothic" charset="0"/>
                <a:cs typeface="Arial" panose="020B0604020202020204" pitchFamily="34" charset="0"/>
              </a:rPr>
              <a:t>Any unusual behavior or characteristic is thought of as ‘normal’ and anything that deviates away from this is considered ‘abnormal’. E.g. IQ and intellectual disability disorder </a:t>
            </a:r>
          </a:p>
          <a:p>
            <a:pPr marL="171450" indent="-171450">
              <a:buFont typeface="Arial" panose="020B0604020202020204" pitchFamily="34" charset="0"/>
              <a:buChar char="•"/>
            </a:pPr>
            <a:r>
              <a:rPr lang="en-US" sz="1000" dirty="0">
                <a:latin typeface="Arial" panose="020B0604020202020204" pitchFamily="34" charset="0"/>
                <a:ea typeface="Century Gothic" charset="0"/>
                <a:cs typeface="Arial" panose="020B0604020202020204" pitchFamily="34" charset="0"/>
              </a:rPr>
              <a:t>IQ = the majority of people’s IQ scores will cluster around the average (i.e. IQ of 100). Most people (68%) will have an IQ in the range from 85 to 115. only 2% of the score is below 70. This is called a normal distribution. </a:t>
            </a:r>
          </a:p>
          <a:p>
            <a:pPr marL="171450" indent="-171450">
              <a:buFont typeface="Arial" panose="020B0604020202020204" pitchFamily="34" charset="0"/>
              <a:buChar char="•"/>
            </a:pPr>
            <a:r>
              <a:rPr lang="en-US" sz="1000" dirty="0">
                <a:latin typeface="Arial" panose="020B0604020202020204" pitchFamily="34" charset="0"/>
                <a:ea typeface="Century Gothic" charset="0"/>
                <a:cs typeface="Arial" panose="020B0604020202020204" pitchFamily="34" charset="0"/>
              </a:rPr>
              <a:t>Those who score below 70 is considered abnormal and likely to be diagnosed with intellectual disability disorder. </a:t>
            </a:r>
          </a:p>
          <a:p>
            <a:endParaRPr lang="en-US" sz="1000" dirty="0">
              <a:latin typeface="Arial" panose="020B0604020202020204" pitchFamily="34" charset="0"/>
            </a:endParaRPr>
          </a:p>
        </p:txBody>
      </p:sp>
    </p:spTree>
    <p:extLst>
      <p:ext uri="{BB962C8B-B14F-4D97-AF65-F5344CB8AC3E}">
        <p14:creationId xmlns:p14="http://schemas.microsoft.com/office/powerpoint/2010/main" val="2238077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69444403"/>
              </p:ext>
            </p:extLst>
          </p:nvPr>
        </p:nvGraphicFramePr>
        <p:xfrm>
          <a:off x="1" y="1"/>
          <a:ext cx="12191999" cy="6857999"/>
        </p:xfrm>
        <a:graphic>
          <a:graphicData uri="http://schemas.openxmlformats.org/drawingml/2006/table">
            <a:tbl>
              <a:tblPr firstRow="1" bandRow="1">
                <a:tableStyleId>{7E9639D4-E3E2-4D34-9284-5A2195B3D0D7}</a:tableStyleId>
              </a:tblPr>
              <a:tblGrid>
                <a:gridCol w="1122743">
                  <a:extLst>
                    <a:ext uri="{9D8B030D-6E8A-4147-A177-3AD203B41FA5}">
                      <a16:colId xmlns:a16="http://schemas.microsoft.com/office/drawing/2014/main" val="20000"/>
                    </a:ext>
                  </a:extLst>
                </a:gridCol>
                <a:gridCol w="7199453">
                  <a:extLst>
                    <a:ext uri="{9D8B030D-6E8A-4147-A177-3AD203B41FA5}">
                      <a16:colId xmlns:a16="http://schemas.microsoft.com/office/drawing/2014/main" val="20001"/>
                    </a:ext>
                  </a:extLst>
                </a:gridCol>
                <a:gridCol w="3869803">
                  <a:extLst>
                    <a:ext uri="{9D8B030D-6E8A-4147-A177-3AD203B41FA5}">
                      <a16:colId xmlns:a16="http://schemas.microsoft.com/office/drawing/2014/main" val="20002"/>
                    </a:ext>
                  </a:extLst>
                </a:gridCol>
              </a:tblGrid>
              <a:tr h="596338">
                <a:tc gridSpan="3">
                  <a:txBody>
                    <a:bodyPr/>
                    <a:lstStyle/>
                    <a:p>
                      <a:pPr algn="ctr"/>
                      <a:r>
                        <a:rPr lang="en-GB" sz="1600" b="1" dirty="0">
                          <a:latin typeface="Arial" panose="020B0604020202020204" pitchFamily="34" charset="0"/>
                          <a:ea typeface="Century Gothic" charset="0"/>
                          <a:cs typeface="Arial" panose="020B0604020202020204" pitchFamily="34" charset="0"/>
                        </a:rPr>
                        <a:t>Psychopathology-</a:t>
                      </a:r>
                      <a:r>
                        <a:rPr lang="en-GB" sz="1600" b="1" baseline="0" dirty="0">
                          <a:latin typeface="Arial" panose="020B0604020202020204" pitchFamily="34" charset="0"/>
                          <a:ea typeface="Century Gothic" charset="0"/>
                          <a:cs typeface="Arial" panose="020B0604020202020204" pitchFamily="34" charset="0"/>
                        </a:rPr>
                        <a:t> </a:t>
                      </a:r>
                      <a:r>
                        <a:rPr lang="en-US" sz="1600" b="1" baseline="0" dirty="0">
                          <a:latin typeface="Arial" panose="020B0604020202020204" pitchFamily="34" charset="0"/>
                          <a:ea typeface="Century Gothic" charset="0"/>
                          <a:cs typeface="Arial" panose="020B0604020202020204" pitchFamily="34" charset="0"/>
                        </a:rPr>
                        <a:t>Paper 1(AS) 2(A-LEVEL) 24 marks  </a:t>
                      </a:r>
                      <a:r>
                        <a:rPr lang="en-GB" sz="1600" b="1" baseline="0" dirty="0">
                          <a:latin typeface="Arial" panose="020B0604020202020204" pitchFamily="34" charset="0"/>
                          <a:ea typeface="Century Gothic" charset="0"/>
                          <a:cs typeface="Arial" panose="020B0604020202020204" pitchFamily="34" charset="0"/>
                        </a:rPr>
                        <a:t> </a:t>
                      </a:r>
                    </a:p>
                    <a:p>
                      <a:pPr algn="ctr"/>
                      <a:r>
                        <a:rPr lang="en-GB" sz="1600" b="1" baseline="0" dirty="0">
                          <a:latin typeface="Arial" panose="020B0604020202020204" pitchFamily="34" charset="0"/>
                          <a:ea typeface="Century Gothic" charset="0"/>
                          <a:cs typeface="Arial" panose="020B0604020202020204" pitchFamily="34" charset="0"/>
                        </a:rPr>
                        <a:t>Phobias </a:t>
                      </a:r>
                      <a:endParaRPr lang="en-US" sz="1600" b="1" baseline="0" dirty="0">
                        <a:latin typeface="Arial" panose="020B0604020202020204" pitchFamily="34" charset="0"/>
                        <a:ea typeface="Century Gothic" charset="0"/>
                        <a:cs typeface="Arial" panose="020B0604020202020204" pitchFamily="34" charset="0"/>
                      </a:endParaRPr>
                    </a:p>
                  </a:txBody>
                  <a:tcPr>
                    <a:lnB w="12700" cap="flat" cmpd="sng" algn="ctr">
                      <a:solidFill>
                        <a:schemeClr val="tx1"/>
                      </a:solidFill>
                      <a:prstDash val="solid"/>
                      <a:round/>
                      <a:headEnd type="none" w="med" len="med"/>
                      <a:tailEnd type="none" w="med" len="med"/>
                    </a:lnB>
                    <a:solidFill>
                      <a:srgbClr val="21CDDF"/>
                    </a:solid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31823">
                <a:tc>
                  <a:txBody>
                    <a:bodyPr/>
                    <a:lstStyle/>
                    <a:p>
                      <a:pPr algn="ctr"/>
                      <a:endParaRPr lang="en-US" sz="1100" b="1"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latin typeface="Arial" panose="020B0604020202020204" pitchFamily="34" charset="0"/>
                          <a:ea typeface="Century Gothic" charset="0"/>
                          <a:cs typeface="Arial" panose="020B0604020202020204" pitchFamily="34" charset="0"/>
                        </a:rPr>
                        <a:t>Description (AO1)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latin typeface="Arial" panose="020B0604020202020204" pitchFamily="34" charset="0"/>
                          <a:ea typeface="Century Gothic" charset="0"/>
                          <a:cs typeface="Arial" panose="020B0604020202020204" pitchFamily="34" charset="0"/>
                        </a:rPr>
                        <a:t>Evaluation (AO3)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36123">
                <a:tc>
                  <a:txBody>
                    <a:bodyPr/>
                    <a:lstStyle/>
                    <a:p>
                      <a:r>
                        <a:rPr lang="en-US" sz="1100" b="1" i="0" dirty="0">
                          <a:latin typeface="Arial" panose="020B0604020202020204" pitchFamily="34" charset="0"/>
                          <a:ea typeface="Century Gothic" charset="0"/>
                          <a:cs typeface="Arial" panose="020B0604020202020204" pitchFamily="34" charset="0"/>
                        </a:rPr>
                        <a:t>Phobias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indent="0">
                        <a:buFont typeface="Arial" charset="0"/>
                        <a:buNone/>
                      </a:pPr>
                      <a:r>
                        <a:rPr lang="en-US" sz="900" b="1" baseline="0" dirty="0">
                          <a:latin typeface="Arial" panose="020B0604020202020204" pitchFamily="34" charset="0"/>
                          <a:ea typeface="Century Gothic" charset="0"/>
                          <a:cs typeface="Arial" panose="020B0604020202020204" pitchFamily="34" charset="0"/>
                        </a:rPr>
                        <a:t>Behavioural characteristics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Panic = e.g. crying, running away etc.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Avoidance = make a lot of effort to avoid situations or the phobic stimulus to reduce anxiety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Endurance = the sufferer remains with the phobic stimulus but continues to experience high anxiety </a:t>
                      </a:r>
                    </a:p>
                    <a:p>
                      <a:pPr marL="0" indent="0">
                        <a:buFont typeface="Arial" charset="0"/>
                        <a:buNone/>
                      </a:pPr>
                      <a:r>
                        <a:rPr lang="en-US" sz="900" b="1" baseline="0" dirty="0">
                          <a:latin typeface="Arial" panose="020B0604020202020204" pitchFamily="34" charset="0"/>
                          <a:ea typeface="Century Gothic" charset="0"/>
                          <a:cs typeface="Arial" panose="020B0604020202020204" pitchFamily="34" charset="0"/>
                        </a:rPr>
                        <a:t>Emotional characteristics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Anxiety = unpleasant state of high arousal which can be long term and distressing. E.g.. arachnophobia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Emotional responses are unreasonable = the emotional response is out of proportion to the danger posed </a:t>
                      </a:r>
                    </a:p>
                    <a:p>
                      <a:pPr marL="0" indent="0">
                        <a:buFont typeface="Arial" charset="0"/>
                        <a:buNone/>
                      </a:pPr>
                      <a:r>
                        <a:rPr lang="en-US" sz="900" b="1" baseline="0" dirty="0">
                          <a:latin typeface="Arial" panose="020B0604020202020204" pitchFamily="34" charset="0"/>
                          <a:ea typeface="Century Gothic" charset="0"/>
                          <a:cs typeface="Arial" panose="020B0604020202020204" pitchFamily="34" charset="0"/>
                        </a:rPr>
                        <a:t>Cognitive characteristics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Selective attention = keeping attention on the phobic stimulus because it makes us believe we have the best chance of survival if we are monitoring the situation. This can lead to poor concentration.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Irrational beliefs = the beliefs that are out of proportion and can cause harm e.g. this spider will kill me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Cognitive distortions = the phobic’s perception of the stimulus may be distorted e.g. buttons are scary and ugly.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171450" marR="0" lvl="0" indent="-171450" algn="l" rtl="0" eaLnBrk="1" fontAlgn="auto" latinLnBrk="0" hangingPunct="1">
                        <a:lnSpc>
                          <a:spcPct val="100000"/>
                        </a:lnSpc>
                        <a:spcBef>
                          <a:spcPts val="0"/>
                        </a:spcBef>
                        <a:spcAft>
                          <a:spcPts val="0"/>
                        </a:spcAft>
                        <a:buFont typeface="Arial" charset="0"/>
                        <a:buChar char="•"/>
                      </a:pPr>
                      <a:endParaRPr lang="en-US" sz="900" baseline="0" dirty="0">
                        <a:latin typeface="Century Gothic"/>
                        <a:ea typeface="Century Gothic" charset="0"/>
                        <a:cs typeface="Century Goth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129041">
                <a:tc>
                  <a:txBody>
                    <a:bodyPr/>
                    <a:lstStyle/>
                    <a:p>
                      <a:r>
                        <a:rPr lang="en-US" sz="1100" b="1" i="0" dirty="0">
                          <a:latin typeface="Arial" panose="020B0604020202020204" pitchFamily="34" charset="0"/>
                          <a:ea typeface="Century Gothic" charset="0"/>
                          <a:cs typeface="Arial" panose="020B0604020202020204" pitchFamily="34" charset="0"/>
                        </a:rPr>
                        <a:t>The</a:t>
                      </a:r>
                      <a:r>
                        <a:rPr lang="en-US" sz="1100" b="1" i="0" baseline="0" dirty="0">
                          <a:latin typeface="Arial" panose="020B0604020202020204" pitchFamily="34" charset="0"/>
                          <a:ea typeface="Century Gothic" charset="0"/>
                          <a:cs typeface="Arial" panose="020B0604020202020204" pitchFamily="34" charset="0"/>
                        </a:rPr>
                        <a:t> behaviourist approach to explaining phobias </a:t>
                      </a:r>
                      <a:endParaRPr lang="en-US" sz="1100" b="1" i="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charset="0"/>
                        <a:buNone/>
                      </a:pPr>
                      <a:r>
                        <a:rPr lang="en-US" sz="900" b="1" baseline="0" dirty="0">
                          <a:latin typeface="Arial" panose="020B0604020202020204" pitchFamily="34" charset="0"/>
                          <a:ea typeface="Century Gothic" charset="0"/>
                          <a:cs typeface="Arial" panose="020B0604020202020204" pitchFamily="34" charset="0"/>
                        </a:rPr>
                        <a:t>The two process model </a:t>
                      </a:r>
                    </a:p>
                    <a:p>
                      <a:pPr marL="171450" indent="-171450">
                        <a:buFont typeface="Arial" panose="020B0604020202020204" pitchFamily="34" charset="0"/>
                        <a:buChar char="•"/>
                      </a:pPr>
                      <a:r>
                        <a:rPr lang="en-US" sz="900" b="1" baseline="0" dirty="0">
                          <a:latin typeface="Arial" panose="020B0604020202020204" pitchFamily="34" charset="0"/>
                          <a:ea typeface="Century Gothic" charset="0"/>
                          <a:cs typeface="Arial" panose="020B0604020202020204" pitchFamily="34" charset="0"/>
                        </a:rPr>
                        <a:t>Classical conditioning </a:t>
                      </a:r>
                      <a:r>
                        <a:rPr lang="en-US" sz="900" baseline="0" dirty="0">
                          <a:latin typeface="Arial" panose="020B0604020202020204" pitchFamily="34" charset="0"/>
                          <a:ea typeface="Century Gothic" charset="0"/>
                          <a:cs typeface="Arial" panose="020B0604020202020204" pitchFamily="34" charset="0"/>
                        </a:rPr>
                        <a:t>= How phobias are acquired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pairing a neutral stimulus with something that triggers an automatic response (unconditioned stimulus). Over multiple pairings, this means that the neutral stimulus which previously caused no fear, now elicits the fear.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E.g. The case of little albert – Watson &amp; Rayner (1920) created a fear response in a 9 month old baby. Little Albert was conditioned to fear a rat by pairing a neutral stimulus (rat) with an unconditioned stimulus (metal rod) leading to an unconditioned response (fear/crying). Little albert eventually feared the rat because he believed that he would be presented with a loud bang from the metal rod. He also generalized this fear to other objects e.g. fur coat or cotton wool. </a:t>
                      </a:r>
                    </a:p>
                    <a:p>
                      <a:pPr marL="171450" indent="-171450">
                        <a:buFont typeface="Arial" panose="020B0604020202020204" pitchFamily="34" charset="0"/>
                        <a:buChar char="•"/>
                      </a:pPr>
                      <a:endParaRPr lang="en-US" sz="900" baseline="0" dirty="0">
                        <a:latin typeface="Arial" panose="020B0604020202020204" pitchFamily="34" charset="0"/>
                        <a:ea typeface="Century Gothic" charset="0"/>
                        <a:cs typeface="Arial" panose="020B0604020202020204" pitchFamily="34" charset="0"/>
                      </a:endParaRPr>
                    </a:p>
                    <a:p>
                      <a:pPr marL="171450" indent="-171450">
                        <a:buFont typeface="Arial" panose="020B0604020202020204" pitchFamily="34" charset="0"/>
                        <a:buChar char="•"/>
                      </a:pPr>
                      <a:r>
                        <a:rPr lang="en-US" sz="900" b="1" baseline="0" dirty="0">
                          <a:latin typeface="Arial" panose="020B0604020202020204" pitchFamily="34" charset="0"/>
                          <a:ea typeface="Century Gothic" charset="0"/>
                          <a:cs typeface="Arial" panose="020B0604020202020204" pitchFamily="34" charset="0"/>
                        </a:rPr>
                        <a:t>Operant conditioning </a:t>
                      </a:r>
                      <a:r>
                        <a:rPr lang="en-US" sz="900" baseline="0" dirty="0">
                          <a:latin typeface="Arial" panose="020B0604020202020204" pitchFamily="34" charset="0"/>
                          <a:ea typeface="Century Gothic" charset="0"/>
                          <a:cs typeface="Arial" panose="020B0604020202020204" pitchFamily="34" charset="0"/>
                        </a:rPr>
                        <a:t>= How phobias are maintained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Behaviour is reinforced or punished which affects later behavior.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Negative reinforcement = people will avoid a phobic  situation which means the are likely to replicate this in the future.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Good explanatory power which explains how phobias develop and how they are maintained over time through the principles of conditioning. </a:t>
                      </a:r>
                    </a:p>
                    <a:p>
                      <a:pPr marL="17145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Can be applied to treatments such as systematic desensitization which can help patients to break the reinforcement patterns over time and adopt healthier approaches. </a:t>
                      </a:r>
                    </a:p>
                    <a:p>
                      <a:pPr marL="17145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Some phobias are reinforced by their positive effect e.g. agoraphobia which suggests that people avoid situations because it makes them feel safe. This is an issue because the two process model states phobias are the result of anxiety reduction. </a:t>
                      </a:r>
                    </a:p>
                    <a:p>
                      <a:pPr marL="17145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Ignores biological factors which have an evolutionary advantage e.g. fear of heights may be inherited from our ancestors and we are genetically predisposed to this phobia.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064674">
                <a:tc>
                  <a:txBody>
                    <a:bodyPr/>
                    <a:lstStyle/>
                    <a:p>
                      <a:r>
                        <a:rPr lang="en-US" sz="1100" b="1" i="0" dirty="0">
                          <a:latin typeface="Arial" panose="020B0604020202020204" pitchFamily="34" charset="0"/>
                          <a:ea typeface="Century Gothic" charset="0"/>
                          <a:cs typeface="Arial" panose="020B0604020202020204" pitchFamily="34" charset="0"/>
                        </a:rPr>
                        <a:t>The</a:t>
                      </a:r>
                      <a:r>
                        <a:rPr lang="en-US" sz="1100" b="1" i="0" baseline="0" dirty="0">
                          <a:latin typeface="Arial" panose="020B0604020202020204" pitchFamily="34" charset="0"/>
                          <a:ea typeface="Century Gothic" charset="0"/>
                          <a:cs typeface="Arial" panose="020B0604020202020204" pitchFamily="34" charset="0"/>
                        </a:rPr>
                        <a:t> behaviourist approach to treating phobias </a:t>
                      </a:r>
                      <a:endParaRPr lang="en-US" sz="1100" b="1" i="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buFontTx/>
                        <a:buNone/>
                      </a:pPr>
                      <a:r>
                        <a:rPr lang="en-US" sz="900" b="1" baseline="0" dirty="0">
                          <a:latin typeface="Arial" panose="020B0604020202020204" pitchFamily="34" charset="0"/>
                          <a:ea typeface="Century Gothic" charset="0"/>
                          <a:cs typeface="Arial" panose="020B0604020202020204" pitchFamily="34" charset="0"/>
                        </a:rPr>
                        <a:t>Systematic desensitization </a:t>
                      </a:r>
                    </a:p>
                    <a:p>
                      <a:pPr marL="171450" lvl="0" indent="-171450">
                        <a:buFont typeface="Arial" panose="020B0604020202020204" pitchFamily="34" charset="0"/>
                        <a:buChar char="•"/>
                      </a:pPr>
                      <a:r>
                        <a:rPr lang="en-US" sz="900" b="0" baseline="0" dirty="0">
                          <a:latin typeface="Arial" panose="020B0604020202020204" pitchFamily="34" charset="0"/>
                          <a:ea typeface="Century Gothic" charset="0"/>
                          <a:cs typeface="Arial" panose="020B0604020202020204" pitchFamily="34" charset="0"/>
                        </a:rPr>
                        <a:t>A new response to the phobic stimulus is learnt (counter-conditioning). It’s also difficult to be afraid and relaxed at the same time so one emotion prevents another (reciprocal inhibition)  </a:t>
                      </a:r>
                    </a:p>
                    <a:p>
                      <a:pPr marL="171450" lvl="0" indent="-171450">
                        <a:buFont typeface="Arial" panose="020B0604020202020204" pitchFamily="34" charset="0"/>
                        <a:buChar char="•"/>
                      </a:pPr>
                      <a:r>
                        <a:rPr lang="en-US" sz="900" b="0" baseline="0" dirty="0">
                          <a:latin typeface="Arial" panose="020B0604020202020204" pitchFamily="34" charset="0"/>
                          <a:ea typeface="Century Gothic" charset="0"/>
                          <a:cs typeface="Arial" panose="020B0604020202020204" pitchFamily="34" charset="0"/>
                        </a:rPr>
                        <a:t>Anxiety hierarchy = put together by the patient and therapist. They create a list of fear provoking situations in order from least to most frightening. </a:t>
                      </a:r>
                    </a:p>
                    <a:p>
                      <a:pPr marL="171450" lvl="0" indent="-171450">
                        <a:buFont typeface="Arial" panose="020B0604020202020204" pitchFamily="34" charset="0"/>
                        <a:buChar char="•"/>
                      </a:pPr>
                      <a:r>
                        <a:rPr lang="en-US" sz="900" b="0" baseline="0" dirty="0">
                          <a:latin typeface="Arial" panose="020B0604020202020204" pitchFamily="34" charset="0"/>
                          <a:ea typeface="Century Gothic" charset="0"/>
                          <a:cs typeface="Arial" panose="020B0604020202020204" pitchFamily="34" charset="0"/>
                        </a:rPr>
                        <a:t>Relaxation = the therapist teaches the patient to relax through breathing exercises or with drug therapy. </a:t>
                      </a:r>
                    </a:p>
                    <a:p>
                      <a:pPr marL="171450" lvl="0" indent="-171450">
                        <a:buFont typeface="Arial" panose="020B0604020202020204" pitchFamily="34" charset="0"/>
                        <a:buChar char="•"/>
                      </a:pPr>
                      <a:r>
                        <a:rPr lang="en-US" sz="900" b="0" baseline="0" dirty="0">
                          <a:latin typeface="Arial" panose="020B0604020202020204" pitchFamily="34" charset="0"/>
                          <a:ea typeface="Century Gothic" charset="0"/>
                          <a:cs typeface="Arial" panose="020B0604020202020204" pitchFamily="34" charset="0"/>
                        </a:rPr>
                        <a:t>Exposure = the patient is exposed to the phobic stimulus in a relaxed state and work up the anxiety hierarchy. Treatment is most effective when the patient can stay relaxed in the high anxiety section of the anxiety hierarchy. </a:t>
                      </a:r>
                    </a:p>
                    <a:p>
                      <a:pPr marL="0" lvl="0" indent="0">
                        <a:buFontTx/>
                        <a:buNone/>
                      </a:pPr>
                      <a:r>
                        <a:rPr lang="en-US" sz="900" b="1" baseline="0" dirty="0">
                          <a:latin typeface="Arial" panose="020B0604020202020204" pitchFamily="34" charset="0"/>
                          <a:ea typeface="Century Gothic" charset="0"/>
                          <a:cs typeface="Arial" panose="020B0604020202020204" pitchFamily="34" charset="0"/>
                        </a:rPr>
                        <a:t>Flooding</a:t>
                      </a:r>
                    </a:p>
                    <a:p>
                      <a:pPr marL="171450" lvl="0" indent="-171450">
                        <a:buFont typeface="Arial" panose="020B0604020202020204" pitchFamily="34" charset="0"/>
                        <a:buChar char="•"/>
                      </a:pPr>
                      <a:r>
                        <a:rPr lang="en-US" sz="900" b="0" baseline="0" dirty="0">
                          <a:latin typeface="Arial" panose="020B0604020202020204" pitchFamily="34" charset="0"/>
                          <a:ea typeface="Century Gothic" charset="0"/>
                          <a:cs typeface="Arial" panose="020B0604020202020204" pitchFamily="34" charset="0"/>
                        </a:rPr>
                        <a:t>Exposing a patient to the phobic stimulus without a gradual build up. These are longer than SD and only one session is needed to cure a phobia. </a:t>
                      </a:r>
                    </a:p>
                    <a:p>
                      <a:pPr marL="171450" lvl="0" indent="-171450">
                        <a:buFont typeface="Arial" panose="020B0604020202020204" pitchFamily="34" charset="0"/>
                        <a:buChar char="•"/>
                      </a:pPr>
                      <a:r>
                        <a:rPr lang="en-US" sz="900" b="0" baseline="0" dirty="0">
                          <a:latin typeface="Arial" panose="020B0604020202020204" pitchFamily="34" charset="0"/>
                          <a:ea typeface="Century Gothic" charset="0"/>
                          <a:cs typeface="Arial" panose="020B0604020202020204" pitchFamily="34" charset="0"/>
                        </a:rPr>
                        <a:t>Patients are prevented from avoidance behaviours and eventually learn that the stimulus is harmless leading to extinction. A new calming response is learned to the phobic stimulus. </a:t>
                      </a:r>
                    </a:p>
                    <a:p>
                      <a:pPr marL="171450" lvl="0" indent="-171450">
                        <a:buFont typeface="Arial" panose="020B0604020202020204" pitchFamily="34" charset="0"/>
                        <a:buChar char="•"/>
                      </a:pPr>
                      <a:r>
                        <a:rPr lang="en-US" sz="900" b="0" baseline="0" dirty="0">
                          <a:latin typeface="Arial" panose="020B0604020202020204" pitchFamily="34" charset="0"/>
                          <a:ea typeface="Century Gothic" charset="0"/>
                          <a:cs typeface="Arial" panose="020B0604020202020204" pitchFamily="34" charset="0"/>
                        </a:rPr>
                        <a:t>Informed consent is required for this type of therapy.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0" baseline="0" dirty="0">
                          <a:latin typeface="Arial" panose="020B0604020202020204" pitchFamily="34" charset="0"/>
                          <a:ea typeface="Century Gothic" charset="0"/>
                          <a:cs typeface="Arial" panose="020B0604020202020204" pitchFamily="34" charset="0"/>
                        </a:rPr>
                        <a:t>SD is effective – Gilroy (2003) found that the SD group were less fearful than the relaxation group. </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0" baseline="0" dirty="0">
                          <a:latin typeface="Arial" panose="020B0604020202020204" pitchFamily="34" charset="0"/>
                          <a:ea typeface="Century Gothic" charset="0"/>
                          <a:cs typeface="Arial" panose="020B0604020202020204" pitchFamily="34" charset="0"/>
                        </a:rPr>
                        <a:t>SD is suitable for a diverse range of patients e.g. individuals with learning difficulties or children </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0" baseline="0" dirty="0">
                          <a:latin typeface="Arial" panose="020B0604020202020204" pitchFamily="34" charset="0"/>
                          <a:ea typeface="Century Gothic" charset="0"/>
                          <a:cs typeface="Arial" panose="020B0604020202020204" pitchFamily="34" charset="0"/>
                        </a:rPr>
                        <a:t>SD is acceptable to patients as the patient is able to take control over the hierarchy and pursue with the phobia at a pace that’s appropriate for them. </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0" baseline="0" dirty="0">
                          <a:latin typeface="Arial" panose="020B0604020202020204" pitchFamily="34" charset="0"/>
                          <a:ea typeface="Century Gothic" charset="0"/>
                          <a:cs typeface="Arial" panose="020B0604020202020204" pitchFamily="34" charset="0"/>
                        </a:rPr>
                        <a:t>Flooding = cost effective as the lessons are shorted in frequency but longer in duration than SD. </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0" baseline="0" dirty="0">
                          <a:latin typeface="Arial" panose="020B0604020202020204" pitchFamily="34" charset="0"/>
                          <a:ea typeface="Century Gothic" charset="0"/>
                          <a:cs typeface="Arial" panose="020B0604020202020204" pitchFamily="34" charset="0"/>
                        </a:rPr>
                        <a:t>Flooding = cannot be applied to some phobias e.g. social phobias as these can have cognitive aspects. CBT may be more useful. </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0" baseline="0" dirty="0">
                          <a:latin typeface="Arial" panose="020B0604020202020204" pitchFamily="34" charset="0"/>
                          <a:ea typeface="Century Gothic" charset="0"/>
                          <a:cs typeface="Arial" panose="020B0604020202020204" pitchFamily="34" charset="0"/>
                        </a:rPr>
                        <a:t>Flooding = traumatic for patients and seen to be unethical but patients must give informed consent.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823210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 y="11574"/>
          <a:ext cx="12191999" cy="6767641"/>
        </p:xfrm>
        <a:graphic>
          <a:graphicData uri="http://schemas.openxmlformats.org/drawingml/2006/table">
            <a:tbl>
              <a:tblPr firstRow="1" bandRow="1">
                <a:tableStyleId>{7E9639D4-E3E2-4D34-9284-5A2195B3D0D7}</a:tableStyleId>
              </a:tblPr>
              <a:tblGrid>
                <a:gridCol w="1122743">
                  <a:extLst>
                    <a:ext uri="{9D8B030D-6E8A-4147-A177-3AD203B41FA5}">
                      <a16:colId xmlns:a16="http://schemas.microsoft.com/office/drawing/2014/main" val="20000"/>
                    </a:ext>
                  </a:extLst>
                </a:gridCol>
                <a:gridCol w="7199453">
                  <a:extLst>
                    <a:ext uri="{9D8B030D-6E8A-4147-A177-3AD203B41FA5}">
                      <a16:colId xmlns:a16="http://schemas.microsoft.com/office/drawing/2014/main" val="20001"/>
                    </a:ext>
                  </a:extLst>
                </a:gridCol>
                <a:gridCol w="3869803">
                  <a:extLst>
                    <a:ext uri="{9D8B030D-6E8A-4147-A177-3AD203B41FA5}">
                      <a16:colId xmlns:a16="http://schemas.microsoft.com/office/drawing/2014/main" val="20002"/>
                    </a:ext>
                  </a:extLst>
                </a:gridCol>
              </a:tblGrid>
              <a:tr h="567160">
                <a:tc gridSpan="3">
                  <a:txBody>
                    <a:bodyPr/>
                    <a:lstStyle/>
                    <a:p>
                      <a:pPr algn="ctr"/>
                      <a:r>
                        <a:rPr lang="en-GB" sz="1600" b="1" dirty="0">
                          <a:latin typeface="Arial" panose="020B0604020202020204" pitchFamily="34" charset="0"/>
                          <a:ea typeface="Century Gothic" charset="0"/>
                          <a:cs typeface="Arial" panose="020B0604020202020204" pitchFamily="34" charset="0"/>
                        </a:rPr>
                        <a:t>Psychopathology-</a:t>
                      </a:r>
                      <a:r>
                        <a:rPr lang="en-GB" sz="1600" b="1" baseline="0" dirty="0">
                          <a:latin typeface="Arial" panose="020B0604020202020204" pitchFamily="34" charset="0"/>
                          <a:ea typeface="Century Gothic" charset="0"/>
                          <a:cs typeface="Arial" panose="020B0604020202020204" pitchFamily="34" charset="0"/>
                        </a:rPr>
                        <a:t> </a:t>
                      </a:r>
                      <a:r>
                        <a:rPr lang="en-US" sz="1600" b="1" baseline="0" dirty="0">
                          <a:latin typeface="Arial" panose="020B0604020202020204" pitchFamily="34" charset="0"/>
                          <a:ea typeface="Century Gothic" charset="0"/>
                          <a:cs typeface="Arial" panose="020B0604020202020204" pitchFamily="34" charset="0"/>
                        </a:rPr>
                        <a:t>Paper 1(AS) 2(A-LEVEL) 24 marks  </a:t>
                      </a:r>
                      <a:r>
                        <a:rPr lang="en-GB" sz="1600" b="1" baseline="0" dirty="0">
                          <a:latin typeface="Arial" panose="020B0604020202020204" pitchFamily="34" charset="0"/>
                          <a:ea typeface="Century Gothic" charset="0"/>
                          <a:cs typeface="Arial" panose="020B0604020202020204" pitchFamily="34" charset="0"/>
                        </a:rPr>
                        <a:t> </a:t>
                      </a:r>
                    </a:p>
                    <a:p>
                      <a:pPr algn="ctr"/>
                      <a:r>
                        <a:rPr lang="en-GB" sz="1600" b="1" baseline="0" dirty="0">
                          <a:latin typeface="Arial" panose="020B0604020202020204" pitchFamily="34" charset="0"/>
                          <a:ea typeface="Century Gothic" charset="0"/>
                          <a:cs typeface="Arial" panose="020B0604020202020204" pitchFamily="34" charset="0"/>
                        </a:rPr>
                        <a:t>Depression </a:t>
                      </a:r>
                      <a:endParaRPr lang="en-US" sz="1600" b="1" baseline="0" dirty="0">
                        <a:latin typeface="Arial" panose="020B0604020202020204" pitchFamily="34" charset="0"/>
                        <a:ea typeface="Century Gothic" charset="0"/>
                        <a:cs typeface="Arial" panose="020B0604020202020204" pitchFamily="34" charset="0"/>
                      </a:endParaRPr>
                    </a:p>
                  </a:txBody>
                  <a:tcPr>
                    <a:lnB w="12700" cap="flat" cmpd="sng" algn="ctr">
                      <a:solidFill>
                        <a:schemeClr val="tx1"/>
                      </a:solidFill>
                      <a:prstDash val="solid"/>
                      <a:round/>
                      <a:headEnd type="none" w="med" len="med"/>
                      <a:tailEnd type="none" w="med" len="med"/>
                    </a:lnB>
                    <a:solidFill>
                      <a:srgbClr val="21CDDF"/>
                    </a:solid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34909">
                <a:tc>
                  <a:txBody>
                    <a:bodyPr/>
                    <a:lstStyle/>
                    <a:p>
                      <a:pPr algn="ctr"/>
                      <a:endParaRPr lang="en-US" sz="1100" b="1"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latin typeface="Arial" panose="020B0604020202020204" pitchFamily="34" charset="0"/>
                          <a:ea typeface="Century Gothic" charset="0"/>
                          <a:cs typeface="Arial" panose="020B0604020202020204" pitchFamily="34" charset="0"/>
                        </a:rPr>
                        <a:t>Description (AO1)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latin typeface="Arial" panose="020B0604020202020204" pitchFamily="34" charset="0"/>
                          <a:ea typeface="Century Gothic" charset="0"/>
                          <a:cs typeface="Arial" panose="020B0604020202020204" pitchFamily="34" charset="0"/>
                        </a:rPr>
                        <a:t>Evaluation (AO3)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920966">
                <a:tc>
                  <a:txBody>
                    <a:bodyPr/>
                    <a:lstStyle/>
                    <a:p>
                      <a:r>
                        <a:rPr lang="en-US" sz="1100" b="1" i="0" dirty="0">
                          <a:latin typeface="Arial" panose="020B0604020202020204" pitchFamily="34" charset="0"/>
                          <a:ea typeface="Century Gothic" charset="0"/>
                          <a:cs typeface="Arial" panose="020B0604020202020204" pitchFamily="34" charset="0"/>
                        </a:rPr>
                        <a:t>Depression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indent="0">
                        <a:buFont typeface="Arial" charset="0"/>
                        <a:buNone/>
                      </a:pPr>
                      <a:r>
                        <a:rPr lang="en-US" sz="900" b="1" baseline="0" dirty="0">
                          <a:latin typeface="Arial" panose="020B0604020202020204" pitchFamily="34" charset="0"/>
                          <a:ea typeface="Century Gothic" charset="0"/>
                          <a:cs typeface="Arial" panose="020B0604020202020204" pitchFamily="34" charset="0"/>
                        </a:rPr>
                        <a:t>Behavioural characteristics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Activity levels = reduction in energy levels which can lead to withdrawal from work, education and social life. This can also have the opposite effect known as psychomotor agitation which means individuals cannot relax and end up pacing around.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Disruption to sleep/eating = sufferers may experience insomnia (reduced sleep) or hypersomnia (increased need for sleep). Appetite may increase or decrease.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Aggression and self harm = irritability with some aggression which can affect other areas of life. It can also lead to self harm which is induced aggression towards the self. </a:t>
                      </a:r>
                    </a:p>
                    <a:p>
                      <a:pPr marL="0" indent="0">
                        <a:buFont typeface="Arial" charset="0"/>
                        <a:buNone/>
                      </a:pPr>
                      <a:r>
                        <a:rPr lang="en-US" sz="900" b="1" baseline="0" dirty="0">
                          <a:latin typeface="Arial" panose="020B0604020202020204" pitchFamily="34" charset="0"/>
                          <a:ea typeface="Century Gothic" charset="0"/>
                          <a:cs typeface="Arial" panose="020B0604020202020204" pitchFamily="34" charset="0"/>
                        </a:rPr>
                        <a:t>Emotional characteristics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Low mood = some people feel reduction in emotion, with feelings of tiredness and sadness.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Anger = people experience more negative than positive emotion which can mostly include anger. This can be self-directed or directed towards others.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Lowered self esteem = reduction in self esteem with self loathing i.e. hating themselves </a:t>
                      </a:r>
                    </a:p>
                    <a:p>
                      <a:pPr marL="0" indent="0">
                        <a:buFont typeface="Arial" charset="0"/>
                        <a:buNone/>
                      </a:pPr>
                      <a:r>
                        <a:rPr lang="en-US" sz="900" b="1" baseline="0" dirty="0">
                          <a:latin typeface="Arial" panose="020B0604020202020204" pitchFamily="34" charset="0"/>
                          <a:ea typeface="Century Gothic" charset="0"/>
                          <a:cs typeface="Arial" panose="020B0604020202020204" pitchFamily="34" charset="0"/>
                        </a:rPr>
                        <a:t>Cognitive characteristics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Poor concentration = unable to concentrate on a single or multiple tasks without being distracted.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Attending to the negative = more likely to pay attention to negative experiences than positive. They have a recall bias of only recalling negative information despite the positives.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Absolutist thinking = thinking of a situation as either bad or good with no in between. Also known as black/white thinking.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171450" marR="0" lvl="0" indent="-171450" algn="l" rtl="0" eaLnBrk="1" fontAlgn="auto" latinLnBrk="0" hangingPunct="1">
                        <a:lnSpc>
                          <a:spcPct val="100000"/>
                        </a:lnSpc>
                        <a:spcBef>
                          <a:spcPts val="0"/>
                        </a:spcBef>
                        <a:spcAft>
                          <a:spcPts val="0"/>
                        </a:spcAft>
                        <a:buFont typeface="Arial" charset="0"/>
                        <a:buChar char="•"/>
                      </a:pPr>
                      <a:endParaRPr lang="en-US" sz="900" baseline="0" dirty="0">
                        <a:latin typeface="Century Gothic"/>
                        <a:ea typeface="Century Gothic" charset="0"/>
                        <a:cs typeface="Century Goth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920966">
                <a:tc>
                  <a:txBody>
                    <a:bodyPr/>
                    <a:lstStyle/>
                    <a:p>
                      <a:r>
                        <a:rPr lang="en-US" sz="1100" b="1" i="0" dirty="0">
                          <a:latin typeface="Arial" panose="020B0604020202020204" pitchFamily="34" charset="0"/>
                          <a:ea typeface="Century Gothic" charset="0"/>
                          <a:cs typeface="Arial" panose="020B0604020202020204" pitchFamily="34" charset="0"/>
                        </a:rPr>
                        <a:t>The cognitive approach</a:t>
                      </a:r>
                      <a:r>
                        <a:rPr lang="en-US" sz="1100" b="1" i="0" baseline="0" dirty="0">
                          <a:latin typeface="Arial" panose="020B0604020202020204" pitchFamily="34" charset="0"/>
                          <a:ea typeface="Century Gothic" charset="0"/>
                          <a:cs typeface="Arial" panose="020B0604020202020204" pitchFamily="34" charset="0"/>
                        </a:rPr>
                        <a:t> to explaining depression </a:t>
                      </a:r>
                      <a:endParaRPr lang="en-US" sz="1100" b="1" i="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charset="0"/>
                        <a:buNone/>
                      </a:pPr>
                      <a:r>
                        <a:rPr lang="en-US" sz="900" b="1" baseline="0" dirty="0">
                          <a:latin typeface="Arial" panose="020B0604020202020204" pitchFamily="34" charset="0"/>
                          <a:ea typeface="Century Gothic" charset="0"/>
                          <a:cs typeface="Arial" panose="020B0604020202020204" pitchFamily="34" charset="0"/>
                        </a:rPr>
                        <a:t>Beck’s cognitive theory of depression </a:t>
                      </a:r>
                    </a:p>
                    <a:p>
                      <a:pPr marL="0" indent="0">
                        <a:buFont typeface="Arial" charset="0"/>
                        <a:buNone/>
                      </a:pPr>
                      <a:r>
                        <a:rPr lang="en-US" sz="900" b="1" baseline="0" dirty="0">
                          <a:latin typeface="Arial" panose="020B0604020202020204" pitchFamily="34" charset="0"/>
                          <a:ea typeface="Century Gothic" charset="0"/>
                          <a:cs typeface="Arial" panose="020B0604020202020204" pitchFamily="34" charset="0"/>
                        </a:rPr>
                        <a:t>Beck (1967) </a:t>
                      </a:r>
                      <a:r>
                        <a:rPr lang="en-US" sz="900" baseline="0" dirty="0">
                          <a:latin typeface="Arial" panose="020B0604020202020204" pitchFamily="34" charset="0"/>
                          <a:ea typeface="Century Gothic" charset="0"/>
                          <a:cs typeface="Arial" panose="020B0604020202020204" pitchFamily="34" charset="0"/>
                        </a:rPr>
                        <a:t>suggested that cognitions give you a vulnerability to depression. There are 3 parts: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Faulty information processing = when depressed, people attend to the negative aspects of a situation rather than positives.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Negative self-schemas = a negative self-schema is interpreting the negatives in the world and applying them to ourselves.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The negative triad – Negative views of the world, the future and the self </a:t>
                      </a:r>
                    </a:p>
                    <a:p>
                      <a:pPr marL="0" indent="0">
                        <a:buFont typeface="Arial" charset="0"/>
                        <a:buNone/>
                      </a:pPr>
                      <a:endParaRPr lang="en-US" sz="900" baseline="0" dirty="0">
                        <a:latin typeface="Arial" panose="020B0604020202020204" pitchFamily="34" charset="0"/>
                        <a:ea typeface="Century Gothic"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charset="0"/>
                        <a:buNone/>
                        <a:tabLst/>
                        <a:defRPr/>
                      </a:pPr>
                      <a:r>
                        <a:rPr lang="en-US" sz="900" b="1" baseline="0" dirty="0">
                          <a:latin typeface="Arial" panose="020B0604020202020204" pitchFamily="34" charset="0"/>
                          <a:ea typeface="Century Gothic" charset="0"/>
                          <a:cs typeface="Arial" panose="020B0604020202020204" pitchFamily="34" charset="0"/>
                        </a:rPr>
                        <a:t>Ellis’s ABC model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Good mental health is the result of rational thinking defined as thinking in ways that allow people to be happy. Ellis identified irrational thoughts as thoughts that interfere with our ability to be happy and to not feel pain.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A = activating event – we become depressed when we experience negative events and these trigger irrational beliefs.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B = beliefs – the beliefs must always succeed or achieve perfection (musturbation) or the beliefs that life is always meant to be fair (utopianism)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C = consequences – when an activating event triggers irrational beliefs there are emotional and behavioural consequences e.g. depression.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Beck = Grazioli &amp; Terry (2000) found that women judged as being high in cognitive vulnerability were more likely to suffer from post-natal depression. </a:t>
                      </a:r>
                    </a:p>
                    <a:p>
                      <a:pPr marL="17145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Beck – real life application in CBT whereby depressive thoughts can be identified and challenged. </a:t>
                      </a:r>
                    </a:p>
                    <a:p>
                      <a:pPr marL="17145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Beck = cannot explain all types of depression. Beck cannot explain aggression or hallucinations with depression. </a:t>
                      </a:r>
                    </a:p>
                    <a:p>
                      <a:pPr marL="17145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Ellis = reactive depression can follow from an activating event but other types of depression can arise with no trigger. </a:t>
                      </a:r>
                    </a:p>
                    <a:p>
                      <a:pPr marL="17145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Ellis = lead to successful therapies which can reduce depression suggesting that irrational thoughts play a role in the development of depression. </a:t>
                      </a:r>
                    </a:p>
                    <a:p>
                      <a:pPr marL="17145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Ellis = cannot explain all types of depression which may arise from biological or attachment issues.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920966">
                <a:tc>
                  <a:txBody>
                    <a:bodyPr/>
                    <a:lstStyle/>
                    <a:p>
                      <a:r>
                        <a:rPr lang="en-US" sz="1100" b="1" i="0" dirty="0">
                          <a:latin typeface="Arial" panose="020B0604020202020204" pitchFamily="34" charset="0"/>
                          <a:ea typeface="Century Gothic" charset="0"/>
                          <a:cs typeface="Arial" panose="020B0604020202020204" pitchFamily="34" charset="0"/>
                        </a:rPr>
                        <a:t>The cognitive approach</a:t>
                      </a:r>
                      <a:r>
                        <a:rPr lang="en-US" sz="1100" b="1" i="0" baseline="0" dirty="0">
                          <a:latin typeface="Arial" panose="020B0604020202020204" pitchFamily="34" charset="0"/>
                          <a:ea typeface="Century Gothic" charset="0"/>
                          <a:cs typeface="Arial" panose="020B0604020202020204" pitchFamily="34" charset="0"/>
                        </a:rPr>
                        <a:t> to treating depression </a:t>
                      </a:r>
                      <a:endParaRPr lang="en-US" sz="1100" b="1" i="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lvl="0" indent="-171450">
                        <a:buFont typeface="Arial" charset="0"/>
                        <a:buChar char="•"/>
                      </a:pPr>
                      <a:r>
                        <a:rPr lang="en-US" sz="950" b="0" baseline="0" dirty="0">
                          <a:latin typeface="Arial" panose="020B0604020202020204" pitchFamily="34" charset="0"/>
                          <a:ea typeface="Century Gothic" charset="0"/>
                          <a:cs typeface="Arial" panose="020B0604020202020204" pitchFamily="34" charset="0"/>
                        </a:rPr>
                        <a:t>CBT (cognitive behavioural therapy) is an assessment whereby the patient and therapist work together to clarify the issues. They identify goals and implement a plan to achieve them. Irrational thoughts are identified and challenged. Some therapist with rely on the theory of Ellis or Beck or both. </a:t>
                      </a:r>
                    </a:p>
                    <a:p>
                      <a:pPr marL="171450" lvl="0" indent="-171450">
                        <a:buFont typeface="Arial" charset="0"/>
                        <a:buChar char="•"/>
                      </a:pPr>
                      <a:r>
                        <a:rPr lang="en-US" sz="950" b="1" baseline="0" dirty="0">
                          <a:latin typeface="Arial" panose="020B0604020202020204" pitchFamily="34" charset="0"/>
                          <a:ea typeface="Century Gothic" charset="0"/>
                          <a:cs typeface="Arial" panose="020B0604020202020204" pitchFamily="34" charset="0"/>
                        </a:rPr>
                        <a:t>CBT: Beck’s cognitive therapy </a:t>
                      </a:r>
                      <a:r>
                        <a:rPr lang="en-US" sz="950" b="0" baseline="0" dirty="0">
                          <a:latin typeface="Arial" panose="020B0604020202020204" pitchFamily="34" charset="0"/>
                          <a:ea typeface="Century Gothic" charset="0"/>
                          <a:cs typeface="Arial" panose="020B0604020202020204" pitchFamily="34" charset="0"/>
                        </a:rPr>
                        <a:t>= challenging the negative triad and testing the negative beliefs. There may be homework set which the patient has to complete which may include recording a pleasant experience or a happy event. The therapist then guides the patient into reflecting on the positive event and use this as evidence to disprove the patients claims. </a:t>
                      </a:r>
                    </a:p>
                    <a:p>
                      <a:pPr marL="171450" lvl="0" indent="-171450">
                        <a:buFont typeface="Arial" charset="0"/>
                        <a:buChar char="•"/>
                      </a:pPr>
                      <a:r>
                        <a:rPr lang="en-US" sz="950" b="1" baseline="0" dirty="0">
                          <a:latin typeface="Arial" panose="020B0604020202020204" pitchFamily="34" charset="0"/>
                          <a:ea typeface="Century Gothic" charset="0"/>
                          <a:cs typeface="Arial" panose="020B0604020202020204" pitchFamily="34" charset="0"/>
                        </a:rPr>
                        <a:t>CBT: Ellis's rational emotive behavior therapy (REBT</a:t>
                      </a:r>
                      <a:r>
                        <a:rPr lang="en-US" sz="950" b="0" baseline="0" dirty="0">
                          <a:latin typeface="Arial" panose="020B0604020202020204" pitchFamily="34" charset="0"/>
                          <a:ea typeface="Century Gothic" charset="0"/>
                          <a:cs typeface="Arial" panose="020B0604020202020204" pitchFamily="34" charset="0"/>
                        </a:rPr>
                        <a:t>) = extends the ABC model to an ABCDE model (D= dispute and E = effect). The aim is to identify and challenge irrational thoughts from the patient. The therapist also argues the case of dispute e.g. empirical argument involves disputing whether there is evidence to support negative beliefs. Logical argument involves disputing whether the negative thought follows from the facts. </a:t>
                      </a:r>
                    </a:p>
                    <a:p>
                      <a:pPr marL="171450" lvl="0" indent="-171450">
                        <a:buFont typeface="Arial" charset="0"/>
                        <a:buChar char="•"/>
                      </a:pPr>
                      <a:r>
                        <a:rPr lang="en-US" sz="950" b="0" baseline="0" dirty="0">
                          <a:latin typeface="Arial" panose="020B0604020202020204" pitchFamily="34" charset="0"/>
                          <a:ea typeface="Century Gothic" charset="0"/>
                          <a:cs typeface="Arial" panose="020B0604020202020204" pitchFamily="34" charset="0"/>
                        </a:rPr>
                        <a:t>Behavioural activation = the patient may be encouraged to be more active and engage in enjoyable activities alongside CBT. The behavioural activation will provide more evidence for the irrational nature of beliefs.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0" baseline="0" dirty="0">
                          <a:latin typeface="Arial" panose="020B0604020202020204" pitchFamily="34" charset="0"/>
                          <a:ea typeface="Century Gothic" charset="0"/>
                          <a:cs typeface="Arial" panose="020B0604020202020204" pitchFamily="34" charset="0"/>
                        </a:rPr>
                        <a:t>March et al (2007) compared the effects of CBT with antidepressants in 327 adolescents with depression. After 36 weeks, 87% of the CBT group, 81% of the antidepressant groups and 86% of both groups improved from treatment suggesting that medication is just as effective as CBT but more effective when used together. </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0" baseline="0" dirty="0">
                          <a:latin typeface="Arial" panose="020B0604020202020204" pitchFamily="34" charset="0"/>
                          <a:ea typeface="Century Gothic" charset="0"/>
                          <a:cs typeface="Arial" panose="020B0604020202020204" pitchFamily="34" charset="0"/>
                        </a:rPr>
                        <a:t>CBT may not always work and therefore requires antidepressants to boost mood in order to gain access to CBT. </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0" baseline="0" dirty="0">
                          <a:latin typeface="Arial" panose="020B0604020202020204" pitchFamily="34" charset="0"/>
                          <a:ea typeface="Century Gothic" charset="0"/>
                          <a:cs typeface="Arial" panose="020B0604020202020204" pitchFamily="34" charset="0"/>
                        </a:rPr>
                        <a:t>The success may be dependent on the relationship between the patient and therapist. </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0" baseline="0" dirty="0">
                          <a:latin typeface="Arial" panose="020B0604020202020204" pitchFamily="34" charset="0"/>
                          <a:ea typeface="Century Gothic" charset="0"/>
                          <a:cs typeface="Arial" panose="020B0604020202020204" pitchFamily="34" charset="0"/>
                        </a:rPr>
                        <a:t>Some patients want to explore their past but CBT is focused on the present and future. Some wish to explore their childhood link to trauma and this cannot always be done in CBT.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332859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128974407"/>
              </p:ext>
            </p:extLst>
          </p:nvPr>
        </p:nvGraphicFramePr>
        <p:xfrm>
          <a:off x="1" y="11575"/>
          <a:ext cx="12191999" cy="6869490"/>
        </p:xfrm>
        <a:graphic>
          <a:graphicData uri="http://schemas.openxmlformats.org/drawingml/2006/table">
            <a:tbl>
              <a:tblPr firstRow="1" bandRow="1">
                <a:tableStyleId>{7E9639D4-E3E2-4D34-9284-5A2195B3D0D7}</a:tableStyleId>
              </a:tblPr>
              <a:tblGrid>
                <a:gridCol w="1122743">
                  <a:extLst>
                    <a:ext uri="{9D8B030D-6E8A-4147-A177-3AD203B41FA5}">
                      <a16:colId xmlns:a16="http://schemas.microsoft.com/office/drawing/2014/main" val="20000"/>
                    </a:ext>
                  </a:extLst>
                </a:gridCol>
                <a:gridCol w="7199453">
                  <a:extLst>
                    <a:ext uri="{9D8B030D-6E8A-4147-A177-3AD203B41FA5}">
                      <a16:colId xmlns:a16="http://schemas.microsoft.com/office/drawing/2014/main" val="20001"/>
                    </a:ext>
                  </a:extLst>
                </a:gridCol>
                <a:gridCol w="3869803">
                  <a:extLst>
                    <a:ext uri="{9D8B030D-6E8A-4147-A177-3AD203B41FA5}">
                      <a16:colId xmlns:a16="http://schemas.microsoft.com/office/drawing/2014/main" val="20002"/>
                    </a:ext>
                  </a:extLst>
                </a:gridCol>
              </a:tblGrid>
              <a:tr h="574224">
                <a:tc gridSpan="3">
                  <a:txBody>
                    <a:bodyPr/>
                    <a:lstStyle/>
                    <a:p>
                      <a:pPr algn="ctr"/>
                      <a:r>
                        <a:rPr lang="en-GB" sz="1600" b="1" dirty="0">
                          <a:latin typeface="Arial" panose="020B0604020202020204" pitchFamily="34" charset="0"/>
                          <a:ea typeface="Century Gothic" charset="0"/>
                          <a:cs typeface="Arial" panose="020B0604020202020204" pitchFamily="34" charset="0"/>
                        </a:rPr>
                        <a:t>Psychopathology-</a:t>
                      </a:r>
                      <a:r>
                        <a:rPr lang="en-GB" sz="1600" b="1" baseline="0" dirty="0">
                          <a:latin typeface="Arial" panose="020B0604020202020204" pitchFamily="34" charset="0"/>
                          <a:ea typeface="Century Gothic" charset="0"/>
                          <a:cs typeface="Arial" panose="020B0604020202020204" pitchFamily="34" charset="0"/>
                        </a:rPr>
                        <a:t> </a:t>
                      </a:r>
                      <a:r>
                        <a:rPr lang="en-US" sz="1600" b="1" baseline="0" dirty="0">
                          <a:latin typeface="Arial" panose="020B0604020202020204" pitchFamily="34" charset="0"/>
                          <a:ea typeface="Century Gothic" charset="0"/>
                          <a:cs typeface="Arial" panose="020B0604020202020204" pitchFamily="34" charset="0"/>
                        </a:rPr>
                        <a:t>Paper 1(AS) 2(A-LEVEL) 24 marks  </a:t>
                      </a:r>
                      <a:r>
                        <a:rPr lang="en-GB" sz="1600" b="1" baseline="0" dirty="0">
                          <a:latin typeface="Arial" panose="020B0604020202020204" pitchFamily="34" charset="0"/>
                          <a:ea typeface="Century Gothic" charset="0"/>
                          <a:cs typeface="Arial" panose="020B0604020202020204" pitchFamily="34" charset="0"/>
                        </a:rPr>
                        <a:t> </a:t>
                      </a:r>
                    </a:p>
                    <a:p>
                      <a:pPr algn="ctr"/>
                      <a:r>
                        <a:rPr lang="en-GB" sz="1600" b="1" baseline="0" dirty="0">
                          <a:latin typeface="Arial" panose="020B0604020202020204" pitchFamily="34" charset="0"/>
                          <a:ea typeface="Century Gothic" charset="0"/>
                          <a:cs typeface="Arial" panose="020B0604020202020204" pitchFamily="34" charset="0"/>
                        </a:rPr>
                        <a:t>OCD </a:t>
                      </a:r>
                      <a:endParaRPr lang="en-US" sz="1600" b="1" baseline="0" dirty="0">
                        <a:latin typeface="Arial" panose="020B0604020202020204" pitchFamily="34" charset="0"/>
                        <a:ea typeface="Century Gothic" charset="0"/>
                        <a:cs typeface="Arial" panose="020B0604020202020204" pitchFamily="34" charset="0"/>
                      </a:endParaRPr>
                    </a:p>
                  </a:txBody>
                  <a:tcPr>
                    <a:lnB w="12700" cap="flat" cmpd="sng" algn="ctr">
                      <a:solidFill>
                        <a:schemeClr val="tx1"/>
                      </a:solidFill>
                      <a:prstDash val="solid"/>
                      <a:round/>
                      <a:headEnd type="none" w="med" len="med"/>
                      <a:tailEnd type="none" w="med" len="med"/>
                    </a:lnB>
                    <a:solidFill>
                      <a:srgbClr val="21CDDF"/>
                    </a:solid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32078">
                <a:tc>
                  <a:txBody>
                    <a:bodyPr/>
                    <a:lstStyle/>
                    <a:p>
                      <a:pPr algn="ctr"/>
                      <a:endParaRPr lang="en-US" sz="1100" b="1"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latin typeface="Arial" panose="020B0604020202020204" pitchFamily="34" charset="0"/>
                          <a:ea typeface="Century Gothic" charset="0"/>
                          <a:cs typeface="Arial" panose="020B0604020202020204" pitchFamily="34" charset="0"/>
                        </a:rPr>
                        <a:t>Description (AO1)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latin typeface="Arial" panose="020B0604020202020204" pitchFamily="34" charset="0"/>
                          <a:ea typeface="Century Gothic" charset="0"/>
                          <a:cs typeface="Arial" panose="020B0604020202020204" pitchFamily="34" charset="0"/>
                        </a:rPr>
                        <a:t>Evaluation (AO3)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904726">
                <a:tc>
                  <a:txBody>
                    <a:bodyPr/>
                    <a:lstStyle/>
                    <a:p>
                      <a:r>
                        <a:rPr lang="en-US" sz="1100" b="1" i="0" dirty="0">
                          <a:latin typeface="Arial" panose="020B0604020202020204" pitchFamily="34" charset="0"/>
                          <a:ea typeface="Century Gothic" charset="0"/>
                          <a:cs typeface="Arial" panose="020B0604020202020204" pitchFamily="34" charset="0"/>
                        </a:rPr>
                        <a:t>OCD (Obsessive compulsive disorder)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indent="0">
                        <a:buFont typeface="Arial" charset="0"/>
                        <a:buNone/>
                      </a:pPr>
                      <a:r>
                        <a:rPr lang="en-US" sz="900" b="1" baseline="0" dirty="0">
                          <a:latin typeface="Arial" panose="020B0604020202020204" pitchFamily="34" charset="0"/>
                          <a:ea typeface="Century Gothic" charset="0"/>
                          <a:cs typeface="Arial" panose="020B0604020202020204" pitchFamily="34" charset="0"/>
                        </a:rPr>
                        <a:t>Behavioural characteristics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Compulsions = compulsions are repetitive and can reduce the anxiety from obsessions. The compulsion is a response to the obsession which causes anxiety.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Avoidance = attempt to reduce anxiety by avoiding the stimulus that triggers it e.g. avoiding bins when phobic of germs </a:t>
                      </a:r>
                    </a:p>
                    <a:p>
                      <a:pPr marL="0" indent="0">
                        <a:buFont typeface="Arial" charset="0"/>
                        <a:buNone/>
                      </a:pPr>
                      <a:r>
                        <a:rPr lang="en-US" sz="900" b="1" baseline="0" dirty="0">
                          <a:latin typeface="Arial" panose="020B0604020202020204" pitchFamily="34" charset="0"/>
                          <a:ea typeface="Century Gothic" charset="0"/>
                          <a:cs typeface="Arial" panose="020B0604020202020204" pitchFamily="34" charset="0"/>
                        </a:rPr>
                        <a:t>Emotional characteristics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Anxiety and distress = obsessions can cause distress with an urge to repeat a behavior (compulsion) which creates anxiety.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Depression = anxiety is co-morbid with depression meaning they go hand in hand. This can include a low mood or a reduction in interest in usual activities.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Guilt and disgust = OCD can cause irrational guilt e.g. over moral issues and disgust which may be directed towards a stimulus i.e. dirt. </a:t>
                      </a:r>
                    </a:p>
                    <a:p>
                      <a:pPr marL="0" indent="0">
                        <a:buFont typeface="Arial" charset="0"/>
                        <a:buNone/>
                      </a:pPr>
                      <a:r>
                        <a:rPr lang="en-US" sz="900" b="1" baseline="0" dirty="0">
                          <a:latin typeface="Arial" panose="020B0604020202020204" pitchFamily="34" charset="0"/>
                          <a:ea typeface="Century Gothic" charset="0"/>
                          <a:cs typeface="Arial" panose="020B0604020202020204" pitchFamily="34" charset="0"/>
                        </a:rPr>
                        <a:t>Cognitive characteristics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Obsessive thoughts = 90% of OCD sufferers suffer from obsessive thoughts. These are often unpleasant and can lead to high levels of anxiety.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Cognitive strategies to deal with obsessions = people can adopt behaviours e.g. meditation in response which helps people to manage their anxiety on a cognitive level.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Insight into excessive anxiety = people with OCD are aware their obsessions are irrational and can recognize when they are being hypervigilant of a situation. If an OCD sufferer did not recognize they were being irrational, this would lead to a differing diagnosis.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171450" marR="0" lvl="0" indent="-171450" algn="l" rtl="0" eaLnBrk="1" fontAlgn="auto" latinLnBrk="0" hangingPunct="1">
                        <a:lnSpc>
                          <a:spcPct val="100000"/>
                        </a:lnSpc>
                        <a:spcBef>
                          <a:spcPts val="0"/>
                        </a:spcBef>
                        <a:spcAft>
                          <a:spcPts val="0"/>
                        </a:spcAft>
                        <a:buFont typeface="Arial" charset="0"/>
                        <a:buChar char="•"/>
                      </a:pPr>
                      <a:endParaRPr lang="en-US" sz="900" baseline="0" dirty="0">
                        <a:latin typeface="Century Gothic"/>
                        <a:ea typeface="Century Gothic" charset="0"/>
                        <a:cs typeface="Century Gothic"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130673">
                <a:tc>
                  <a:txBody>
                    <a:bodyPr/>
                    <a:lstStyle/>
                    <a:p>
                      <a:r>
                        <a:rPr lang="en-US" sz="1100" b="1" i="0" dirty="0">
                          <a:latin typeface="Arial" panose="020B0604020202020204" pitchFamily="34" charset="0"/>
                          <a:ea typeface="Century Gothic" charset="0"/>
                          <a:cs typeface="Arial" panose="020B0604020202020204" pitchFamily="34" charset="0"/>
                        </a:rPr>
                        <a:t>The biological approach to explaining</a:t>
                      </a:r>
                      <a:r>
                        <a:rPr lang="en-US" sz="1100" b="1" i="0" baseline="0" dirty="0">
                          <a:latin typeface="Arial" panose="020B0604020202020204" pitchFamily="34" charset="0"/>
                          <a:ea typeface="Century Gothic" charset="0"/>
                          <a:cs typeface="Arial" panose="020B0604020202020204" pitchFamily="34" charset="0"/>
                        </a:rPr>
                        <a:t> OCD </a:t>
                      </a:r>
                      <a:endParaRPr lang="en-US" sz="1100" b="1" i="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charset="0"/>
                        <a:buNone/>
                      </a:pPr>
                      <a:r>
                        <a:rPr lang="en-US" sz="900" b="1" baseline="0" dirty="0">
                          <a:latin typeface="Arial" panose="020B0604020202020204" pitchFamily="34" charset="0"/>
                          <a:ea typeface="Century Gothic" charset="0"/>
                          <a:cs typeface="Arial" panose="020B0604020202020204" pitchFamily="34" charset="0"/>
                        </a:rPr>
                        <a:t>Genetic explanations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Genetics = Lewis (1936) found that 37% of OCD patients had parents with OCD and 21% had siblings with OCD.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Diathesis stress model = certain genes leave some people more likely to suffer a mental disorder and can be activated by the environment they are in.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Candidate genes = Gene 5HT1-D beta can affect how serotonin is transported across synapses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OCD is polygenic = OCD is caused by many genes together. Taylor (2013) found up to 230 genes involved with OCD which can affect dopamine and serotonin production which affects mood.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Types of OCD = one group of genes may not cause OCD in one person but could in another suggesting that there are different variations of OCD e.g. religious obsessions or hoarding disorders </a:t>
                      </a:r>
                    </a:p>
                    <a:p>
                      <a:pPr marL="0" indent="0">
                        <a:buFont typeface="Arial" charset="0"/>
                        <a:buNone/>
                      </a:pPr>
                      <a:endParaRPr lang="en-US" sz="900" baseline="0" dirty="0">
                        <a:latin typeface="Arial" panose="020B0604020202020204" pitchFamily="34" charset="0"/>
                        <a:ea typeface="Century Gothic" charset="0"/>
                        <a:cs typeface="Arial" panose="020B0604020202020204" pitchFamily="34" charset="0"/>
                      </a:endParaRPr>
                    </a:p>
                    <a:p>
                      <a:pPr marL="0" indent="0">
                        <a:buFont typeface="Arial" charset="0"/>
                        <a:buNone/>
                      </a:pPr>
                      <a:r>
                        <a:rPr lang="en-US" sz="900" b="1" baseline="0" dirty="0">
                          <a:latin typeface="Arial" panose="020B0604020202020204" pitchFamily="34" charset="0"/>
                          <a:ea typeface="Century Gothic" charset="0"/>
                          <a:cs typeface="Arial" panose="020B0604020202020204" pitchFamily="34" charset="0"/>
                        </a:rPr>
                        <a:t>Neural explanations </a:t>
                      </a:r>
                    </a:p>
                    <a:p>
                      <a:pPr marL="171450" indent="-171450">
                        <a:buFont typeface="Arial" panose="020B0604020202020204" pitchFamily="34" charset="0"/>
                        <a:buChar char="•"/>
                      </a:pPr>
                      <a:r>
                        <a:rPr lang="en-US" sz="900" b="0" baseline="0" dirty="0">
                          <a:latin typeface="Arial" panose="020B0604020202020204" pitchFamily="34" charset="0"/>
                          <a:ea typeface="Century Gothic" charset="0"/>
                          <a:cs typeface="Arial" panose="020B0604020202020204" pitchFamily="34" charset="0"/>
                        </a:rPr>
                        <a:t>Serotonin = low levels of serotonin can affect mood and this could explain low serotonin in OCD individuals. </a:t>
                      </a:r>
                    </a:p>
                    <a:p>
                      <a:pPr marL="171450" indent="-171450">
                        <a:buFont typeface="Arial" panose="020B0604020202020204" pitchFamily="34" charset="0"/>
                        <a:buChar char="•"/>
                      </a:pPr>
                      <a:r>
                        <a:rPr lang="en-US" sz="900" b="0" baseline="0" dirty="0">
                          <a:latin typeface="Arial" panose="020B0604020202020204" pitchFamily="34" charset="0"/>
                          <a:ea typeface="Century Gothic" charset="0"/>
                          <a:cs typeface="Arial" panose="020B0604020202020204" pitchFamily="34" charset="0"/>
                        </a:rPr>
                        <a:t>Decision making systems = abnormalities with the frontal lobes (decision making) have been linked to OCD and could explain the difficulty with dealing with obsessions. The left Parahippocampus gyrus are associated with unpleasant emotions and are involved with the development of OCD.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Genetics = Nestadt (2010) found 68% concordance rate between MZ twins with OCD and 31% for DZ twins. </a:t>
                      </a:r>
                    </a:p>
                    <a:p>
                      <a:pPr marL="17145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Issues with twin studies because twins often share the same environment meaning it’s hard to separate nature/nurture. </a:t>
                      </a:r>
                    </a:p>
                    <a:p>
                      <a:pPr marL="17145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Studies have low generalizability </a:t>
                      </a:r>
                    </a:p>
                    <a:p>
                      <a:pPr marL="17145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Too many candidate genes are involved with OCD making it difficult to pinpoint the exact root cause </a:t>
                      </a:r>
                    </a:p>
                    <a:p>
                      <a:pPr marL="17145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Genetics = the environment can affect the individual. Cromer (2007) found that OCD was severe In people with trauma. </a:t>
                      </a:r>
                    </a:p>
                    <a:p>
                      <a:pPr marL="17145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Neural = antidepressants work by boosting serotonin and patients have reported less symptoms of OCD. This suggests that there must be a neural component to OCD. </a:t>
                      </a:r>
                    </a:p>
                    <a:p>
                      <a:pPr marL="17145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Evidence has struggled to find the exact mechanisms involved with OCD suggesting it has little value. </a:t>
                      </a:r>
                    </a:p>
                    <a:p>
                      <a:pPr marL="17145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Abnormal functions could lead to OCD and vice versa.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904726">
                <a:tc>
                  <a:txBody>
                    <a:bodyPr/>
                    <a:lstStyle/>
                    <a:p>
                      <a:r>
                        <a:rPr lang="en-US" sz="1100" b="1" i="0" dirty="0">
                          <a:latin typeface="Arial" panose="020B0604020202020204" pitchFamily="34" charset="0"/>
                          <a:ea typeface="Century Gothic" charset="0"/>
                          <a:cs typeface="Arial" panose="020B0604020202020204" pitchFamily="34" charset="0"/>
                        </a:rPr>
                        <a:t>The biological approach to treating OCD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lvl="0" indent="-171450">
                        <a:buFont typeface="Arial" charset="0"/>
                        <a:buChar char="•"/>
                      </a:pPr>
                      <a:r>
                        <a:rPr lang="en-US" sz="1000" b="0" baseline="0" dirty="0">
                          <a:latin typeface="Arial" panose="020B0604020202020204" pitchFamily="34" charset="0"/>
                          <a:ea typeface="Century Gothic" charset="0"/>
                          <a:cs typeface="Arial" panose="020B0604020202020204" pitchFamily="34" charset="0"/>
                        </a:rPr>
                        <a:t>Drug therapy aim to increase/decrease neurotransmitters. </a:t>
                      </a:r>
                    </a:p>
                    <a:p>
                      <a:pPr marL="171450" lvl="0" indent="-171450">
                        <a:buFont typeface="Arial" charset="0"/>
                        <a:buChar char="•"/>
                      </a:pPr>
                      <a:r>
                        <a:rPr lang="en-US" sz="1000" b="0" baseline="0" dirty="0">
                          <a:latin typeface="Arial" panose="020B0604020202020204" pitchFamily="34" charset="0"/>
                          <a:ea typeface="Century Gothic" charset="0"/>
                          <a:cs typeface="Arial" panose="020B0604020202020204" pitchFamily="34" charset="0"/>
                        </a:rPr>
                        <a:t>SSRI’s = selective serotonin reuptake inhibitors. They prevent the reabsorption of the breakdown of serotonin therefore increasing the level of serotonin in the synapse. E.g. Fluoxetine 20mg. </a:t>
                      </a:r>
                    </a:p>
                    <a:p>
                      <a:pPr marL="171450" lvl="0" indent="-171450">
                        <a:buFont typeface="Arial" charset="0"/>
                        <a:buChar char="•"/>
                      </a:pPr>
                      <a:r>
                        <a:rPr lang="en-US" sz="1000" b="0" baseline="0" dirty="0">
                          <a:latin typeface="Arial" panose="020B0604020202020204" pitchFamily="34" charset="0"/>
                          <a:ea typeface="Century Gothic" charset="0"/>
                          <a:cs typeface="Arial" panose="020B0604020202020204" pitchFamily="34" charset="0"/>
                        </a:rPr>
                        <a:t>SSRI’s and CBT = the drug reduces the emotional symptoms e.g. anxiety or depression. This means people can engage with CBT more. </a:t>
                      </a:r>
                    </a:p>
                    <a:p>
                      <a:pPr marL="171450" lvl="0" indent="-171450">
                        <a:buFont typeface="Arial" charset="0"/>
                        <a:buChar char="•"/>
                      </a:pPr>
                      <a:r>
                        <a:rPr lang="en-US" sz="1000" b="0" baseline="0" dirty="0">
                          <a:latin typeface="Arial" panose="020B0604020202020204" pitchFamily="34" charset="0"/>
                          <a:ea typeface="Century Gothic" charset="0"/>
                          <a:cs typeface="Arial" panose="020B0604020202020204" pitchFamily="34" charset="0"/>
                        </a:rPr>
                        <a:t>SSRI alternatives = where an SSRI is not effective after 3-4 months, the dose can be increased to 60mg or combined with other drugs. </a:t>
                      </a:r>
                    </a:p>
                    <a:p>
                      <a:pPr marL="171450" lvl="0" indent="-171450">
                        <a:buFont typeface="Arial" charset="0"/>
                        <a:buChar char="•"/>
                      </a:pPr>
                      <a:r>
                        <a:rPr lang="en-US" sz="1000" b="0" baseline="0" dirty="0">
                          <a:latin typeface="Arial" panose="020B0604020202020204" pitchFamily="34" charset="0"/>
                          <a:ea typeface="Century Gothic" charset="0"/>
                          <a:cs typeface="Arial" panose="020B0604020202020204" pitchFamily="34" charset="0"/>
                        </a:rPr>
                        <a:t>Tricyclics = (older types of antidepressants) are sometimes used e.g. Clomipramine. These have the same impact as SSRI’s but often have more side effects. </a:t>
                      </a:r>
                    </a:p>
                    <a:p>
                      <a:pPr marL="171450" lvl="0" indent="-171450">
                        <a:buFont typeface="Arial" charset="0"/>
                        <a:buChar char="•"/>
                      </a:pPr>
                      <a:r>
                        <a:rPr lang="en-US" sz="1000" b="0" baseline="0" dirty="0">
                          <a:latin typeface="Arial" panose="020B0604020202020204" pitchFamily="34" charset="0"/>
                          <a:ea typeface="Century Gothic" charset="0"/>
                          <a:cs typeface="Arial" panose="020B0604020202020204" pitchFamily="34" charset="0"/>
                        </a:rPr>
                        <a:t>SNRI’s = (serotonin-noradrenaline reuptake inhibitors). These are a second line of defense for patients who don’t respond to SSRI’s. They increase serotonin and noradrenaline.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0" baseline="0" dirty="0">
                          <a:latin typeface="Arial" panose="020B0604020202020204" pitchFamily="34" charset="0"/>
                          <a:ea typeface="Century Gothic" charset="0"/>
                          <a:cs typeface="Arial" panose="020B0604020202020204" pitchFamily="34" charset="0"/>
                        </a:rPr>
                        <a:t>Soomro et al (2009) reviewed studies into SSRI’s and placebos. They found that all 17 studies showed better results in OCD symptoms with SSRI’s than the placebo. </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0" baseline="0" dirty="0">
                          <a:latin typeface="Arial" panose="020B0604020202020204" pitchFamily="34" charset="0"/>
                          <a:ea typeface="Century Gothic" charset="0"/>
                          <a:cs typeface="Arial" panose="020B0604020202020204" pitchFamily="34" charset="0"/>
                        </a:rPr>
                        <a:t>Drug therapy can have side effects which can be negative for the patients. However, the symptoms often reduce over time and newer SSRI’s have meant that less symptoms are experienced. </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0" baseline="0" dirty="0">
                          <a:latin typeface="Arial" panose="020B0604020202020204" pitchFamily="34" charset="0"/>
                          <a:ea typeface="Century Gothic" charset="0"/>
                          <a:cs typeface="Arial" panose="020B0604020202020204" pitchFamily="34" charset="0"/>
                        </a:rPr>
                        <a:t>Drugs are cost-effective and non-disruptive meaning that the NHS are able to treat OCD in an economical way. </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0" baseline="0" dirty="0">
                          <a:latin typeface="Arial" panose="020B0604020202020204" pitchFamily="34" charset="0"/>
                          <a:ea typeface="Century Gothic" charset="0"/>
                          <a:cs typeface="Arial" panose="020B0604020202020204" pitchFamily="34" charset="0"/>
                        </a:rPr>
                        <a:t>Some cases of OCD can follow trauma rather than having a biological cause. This poses an issue for drug treatment as OCD must be biological in nature to be treated biologically through drug treatment.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9676000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4199</Words>
  <Application>Microsoft Office PowerPoint</Application>
  <PresentationFormat>Widescreen</PresentationFormat>
  <Paragraphs>255</Paragraphs>
  <Slides>5</Slides>
  <Notes>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vt:i4>
      </vt:variant>
    </vt:vector>
  </HeadingPairs>
  <TitlesOfParts>
    <vt:vector size="7" baseType="lpstr">
      <vt:lpstr>Arial</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 Sherwood</dc:creator>
  <cp:lastModifiedBy>Vanessa Evagora</cp:lastModifiedBy>
  <cp:revision>7</cp:revision>
  <dcterms:created xsi:type="dcterms:W3CDTF">2020-11-14T20:34:06Z</dcterms:created>
  <dcterms:modified xsi:type="dcterms:W3CDTF">2022-01-05T22:09:05Z</dcterms:modified>
</cp:coreProperties>
</file>