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88" r:id="rId2"/>
    <p:sldId id="316" r:id="rId3"/>
    <p:sldId id="317" r:id="rId4"/>
    <p:sldId id="31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58"/>
    <p:restoredTop sz="96327"/>
  </p:normalViewPr>
  <p:slideViewPr>
    <p:cSldViewPr snapToGrid="0" snapToObjects="1">
      <p:cViewPr varScale="1">
        <p:scale>
          <a:sx n="114" d="100"/>
          <a:sy n="114" d="100"/>
        </p:scale>
        <p:origin x="3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3D93DED0-A4B8-9146-836A-2522A34AF868}" type="datetimeFigureOut">
              <a:rPr lang="en-US" smtClean="0"/>
              <a:pPr/>
              <a:t>1/5/2022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358AC90B-D42D-6346-B051-DEAF7A064526}" type="slidenum">
              <a:rPr lang="en-US" smtClean="0"/>
              <a:pPr/>
              <a:t>‹#›</a:t>
            </a:fld>
            <a:endParaRPr lang="en-US" dirty="0"/>
          </a:p>
        </p:txBody>
      </p:sp>
    </p:spTree>
    <p:extLst>
      <p:ext uri="{BB962C8B-B14F-4D97-AF65-F5344CB8AC3E}">
        <p14:creationId xmlns:p14="http://schemas.microsoft.com/office/powerpoint/2010/main" val="2082181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EBBCBF-D8AA-DF40-A83C-851DFC4F600C}" type="slidenum">
              <a:rPr lang="en-US" smtClean="0"/>
              <a:t>1</a:t>
            </a:fld>
            <a:endParaRPr lang="en-US" dirty="0"/>
          </a:p>
        </p:txBody>
      </p:sp>
    </p:spTree>
    <p:extLst>
      <p:ext uri="{BB962C8B-B14F-4D97-AF65-F5344CB8AC3E}">
        <p14:creationId xmlns:p14="http://schemas.microsoft.com/office/powerpoint/2010/main" val="2277507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EBBCBF-D8AA-DF40-A83C-851DFC4F600C}" type="slidenum">
              <a:rPr lang="en-US" smtClean="0"/>
              <a:t>2</a:t>
            </a:fld>
            <a:endParaRPr lang="en-US" dirty="0"/>
          </a:p>
        </p:txBody>
      </p:sp>
    </p:spTree>
    <p:extLst>
      <p:ext uri="{BB962C8B-B14F-4D97-AF65-F5344CB8AC3E}">
        <p14:creationId xmlns:p14="http://schemas.microsoft.com/office/powerpoint/2010/main" val="2554376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EBBCBF-D8AA-DF40-A83C-851DFC4F600C}" type="slidenum">
              <a:rPr lang="en-US" smtClean="0"/>
              <a:t>3</a:t>
            </a:fld>
            <a:endParaRPr lang="en-US" dirty="0"/>
          </a:p>
        </p:txBody>
      </p:sp>
    </p:spTree>
    <p:extLst>
      <p:ext uri="{BB962C8B-B14F-4D97-AF65-F5344CB8AC3E}">
        <p14:creationId xmlns:p14="http://schemas.microsoft.com/office/powerpoint/2010/main" val="3487040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EBBCBF-D8AA-DF40-A83C-851DFC4F600C}" type="slidenum">
              <a:rPr lang="en-US" smtClean="0"/>
              <a:t>4</a:t>
            </a:fld>
            <a:endParaRPr lang="en-US" dirty="0"/>
          </a:p>
        </p:txBody>
      </p:sp>
    </p:spTree>
    <p:extLst>
      <p:ext uri="{BB962C8B-B14F-4D97-AF65-F5344CB8AC3E}">
        <p14:creationId xmlns:p14="http://schemas.microsoft.com/office/powerpoint/2010/main" val="411100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BF19-BCE2-BD46-AF46-A223130D064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9C97253-5120-7F48-AA6D-64AA3BA422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A58D6F2-C943-844E-AC4B-D8A2B18C9E1B}"/>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5" name="Footer Placeholder 4">
            <a:extLst>
              <a:ext uri="{FF2B5EF4-FFF2-40B4-BE49-F238E27FC236}">
                <a16:creationId xmlns:a16="http://schemas.microsoft.com/office/drawing/2014/main" id="{8043A440-6FB6-5A4D-BAF5-7A7102389F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7EB6DC-D9E4-2B46-A066-4696104CD828}"/>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3705478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BC6D-35BA-3147-B30C-1733CA4962C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FB20088-0D56-A44E-8A54-68D335EBF22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618996-D58B-624F-9E66-DA5722E992DA}"/>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5" name="Footer Placeholder 4">
            <a:extLst>
              <a:ext uri="{FF2B5EF4-FFF2-40B4-BE49-F238E27FC236}">
                <a16:creationId xmlns:a16="http://schemas.microsoft.com/office/drawing/2014/main" id="{1209FC49-AAFF-0940-9777-6EEB6E1442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E151DB7-0F7E-4B42-8A29-4DE9C5C41B55}"/>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277456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F7033E-8E40-4745-9F22-5AB574E1513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34E1F2E-6E59-B14A-8E36-60E14C512C0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962C0E-6C30-F84D-8D59-C7DE03E92355}"/>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5" name="Footer Placeholder 4">
            <a:extLst>
              <a:ext uri="{FF2B5EF4-FFF2-40B4-BE49-F238E27FC236}">
                <a16:creationId xmlns:a16="http://schemas.microsoft.com/office/drawing/2014/main" id="{5FDBEDD2-A7D9-CD42-B983-2D9D14F151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1A5E87-3B35-E540-BB39-CD477636B3E7}"/>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869170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89D09-0A5C-2D46-B7B9-A963E6397A0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B7C4FAB-0B33-6644-B883-BFBA79D148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9284BC-6E10-EC4F-A365-EB6EA5B68818}"/>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5" name="Footer Placeholder 4">
            <a:extLst>
              <a:ext uri="{FF2B5EF4-FFF2-40B4-BE49-F238E27FC236}">
                <a16:creationId xmlns:a16="http://schemas.microsoft.com/office/drawing/2014/main" id="{9BF296DD-9812-594D-B029-14F7FC73DC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D22EC7-EA57-F942-B467-8D8B677B19FD}"/>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678358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4146-EAA3-FF4F-AB42-4DD0C90B6DB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F895F6C-DA7F-1C42-831B-62710F0EA6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F0539C3-D5A2-6443-9A3F-CE556DFA75D1}"/>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5" name="Footer Placeholder 4">
            <a:extLst>
              <a:ext uri="{FF2B5EF4-FFF2-40B4-BE49-F238E27FC236}">
                <a16:creationId xmlns:a16="http://schemas.microsoft.com/office/drawing/2014/main" id="{12EF6FA2-D9A0-424D-A18B-D204A44995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1B8569-1314-3C4F-ADDC-20B19A5809B4}"/>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1009674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BABF-FE94-1B4D-B8DC-C540193FAC1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F462DF6-03D9-484F-A4D8-676D1320A37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275D076-9B9C-084B-A0FC-490ED46914D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4F79926-A40E-D348-B43A-859BD95F2D79}"/>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6" name="Footer Placeholder 5">
            <a:extLst>
              <a:ext uri="{FF2B5EF4-FFF2-40B4-BE49-F238E27FC236}">
                <a16:creationId xmlns:a16="http://schemas.microsoft.com/office/drawing/2014/main" id="{C629090E-D1AB-9944-AB84-616EC9FBFDE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15C09F-445F-C242-8C3D-EE4303B24449}"/>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19185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7F56C-D798-624E-A944-26E3490555F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CED843-A5A5-5148-A311-20B7A12C21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DAA85E2-2BBD-EB44-9C7D-4090DCDDC62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CC1FF00-DBDC-4540-B7E8-4E0207076F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1AECA4D-B6CE-7744-918A-CB9043C686C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D64FF4C-C408-A144-B71C-54F160EF9983}"/>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8" name="Footer Placeholder 7">
            <a:extLst>
              <a:ext uri="{FF2B5EF4-FFF2-40B4-BE49-F238E27FC236}">
                <a16:creationId xmlns:a16="http://schemas.microsoft.com/office/drawing/2014/main" id="{581BA21C-6151-6544-9E21-FF68EB9F493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8662AA3-98CF-2B4A-8945-057123F2DF71}"/>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146321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445A0-747C-7148-8965-2DDEB590514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4FE99B0-6B85-2A4C-A630-9D1B007D0815}"/>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4" name="Footer Placeholder 3">
            <a:extLst>
              <a:ext uri="{FF2B5EF4-FFF2-40B4-BE49-F238E27FC236}">
                <a16:creationId xmlns:a16="http://schemas.microsoft.com/office/drawing/2014/main" id="{8DA496F6-B509-0A4E-A28F-5FFAC0DF513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2CAE53B-C7AA-6844-AE3A-11A85A2BC7FB}"/>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2012668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A632E2-4810-224A-9CF9-6D408B60AFD5}"/>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3" name="Footer Placeholder 2">
            <a:extLst>
              <a:ext uri="{FF2B5EF4-FFF2-40B4-BE49-F238E27FC236}">
                <a16:creationId xmlns:a16="http://schemas.microsoft.com/office/drawing/2014/main" id="{472D5C3D-205A-1F4B-8AB3-115A1DA3823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560E9CE-36F5-444D-9490-D0E03D773479}"/>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81835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2CA35-BC3A-CB45-A58C-FA57D0F4A4A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A00C64C-F3A8-E342-8A5A-48DF0BB03B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BFCD015-EEA8-D44E-8FD4-D9242F0C36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BC7463-BCE0-D14B-9B93-82987DB13B97}"/>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6" name="Footer Placeholder 5">
            <a:extLst>
              <a:ext uri="{FF2B5EF4-FFF2-40B4-BE49-F238E27FC236}">
                <a16:creationId xmlns:a16="http://schemas.microsoft.com/office/drawing/2014/main" id="{F50E22A7-D319-A24B-A639-41BAC12A82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458D35-5C8E-F34D-8087-8FD035A22E01}"/>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1230950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76ABF-42BF-804E-B7DF-CE74848D1D7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77805CD-3D8F-3D45-BD80-A98A39811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5FF3733-DA46-2447-A8CD-AED7F43A91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BCDE0D-7EDD-3B46-9E46-30C48EECD4F2}"/>
              </a:ext>
            </a:extLst>
          </p:cNvPr>
          <p:cNvSpPr>
            <a:spLocks noGrp="1"/>
          </p:cNvSpPr>
          <p:nvPr>
            <p:ph type="dt" sz="half" idx="10"/>
          </p:nvPr>
        </p:nvSpPr>
        <p:spPr/>
        <p:txBody>
          <a:bodyPr/>
          <a:lstStyle/>
          <a:p>
            <a:fld id="{FD2FE273-7C3A-5F43-96A0-B46CD4AF68CD}" type="datetimeFigureOut">
              <a:rPr lang="en-US" smtClean="0"/>
              <a:t>1/5/2022</a:t>
            </a:fld>
            <a:endParaRPr lang="en-US" dirty="0"/>
          </a:p>
        </p:txBody>
      </p:sp>
      <p:sp>
        <p:nvSpPr>
          <p:cNvPr id="6" name="Footer Placeholder 5">
            <a:extLst>
              <a:ext uri="{FF2B5EF4-FFF2-40B4-BE49-F238E27FC236}">
                <a16:creationId xmlns:a16="http://schemas.microsoft.com/office/drawing/2014/main" id="{62585BC6-7E98-5F45-A163-6B2ECE5448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97F74B-9DCB-2B4C-BBB8-6F4991B6510F}"/>
              </a:ext>
            </a:extLst>
          </p:cNvPr>
          <p:cNvSpPr>
            <a:spLocks noGrp="1"/>
          </p:cNvSpPr>
          <p:nvPr>
            <p:ph type="sldNum" sz="quarter" idx="12"/>
          </p:nvPr>
        </p:nvSpPr>
        <p:spPr/>
        <p:txBody>
          <a:bodyPr/>
          <a:lstStyle/>
          <a:p>
            <a:fld id="{43767746-D97E-F241-B566-ABF74C9BB005}" type="slidenum">
              <a:rPr lang="en-US" smtClean="0"/>
              <a:t>‹#›</a:t>
            </a:fld>
            <a:endParaRPr lang="en-US" dirty="0"/>
          </a:p>
        </p:txBody>
      </p:sp>
    </p:spTree>
    <p:extLst>
      <p:ext uri="{BB962C8B-B14F-4D97-AF65-F5344CB8AC3E}">
        <p14:creationId xmlns:p14="http://schemas.microsoft.com/office/powerpoint/2010/main" val="34262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D5080B-EA11-F744-BD3F-6D70170A62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EA08C69-E68C-1B42-B6C3-0E16EA6608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A32EA95B-1421-7D42-A63B-0BB7F511D4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FD2FE273-7C3A-5F43-96A0-B46CD4AF68CD}" type="datetimeFigureOut">
              <a:rPr lang="en-US" smtClean="0"/>
              <a:pPr/>
              <a:t>1/5/2022</a:t>
            </a:fld>
            <a:endParaRPr lang="en-US" dirty="0"/>
          </a:p>
        </p:txBody>
      </p:sp>
      <p:sp>
        <p:nvSpPr>
          <p:cNvPr id="5" name="Footer Placeholder 4">
            <a:extLst>
              <a:ext uri="{FF2B5EF4-FFF2-40B4-BE49-F238E27FC236}">
                <a16:creationId xmlns:a16="http://schemas.microsoft.com/office/drawing/2014/main" id="{B7BFC983-7D76-E946-B2AC-B54D20C973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BE90D4F5-4841-A54C-B1D3-E09602D879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43767746-D97E-F241-B566-ABF74C9BB005}" type="slidenum">
              <a:rPr lang="en-US" smtClean="0"/>
              <a:pPr/>
              <a:t>‹#›</a:t>
            </a:fld>
            <a:endParaRPr lang="en-US" dirty="0"/>
          </a:p>
        </p:txBody>
      </p:sp>
    </p:spTree>
    <p:extLst>
      <p:ext uri="{BB962C8B-B14F-4D97-AF65-F5344CB8AC3E}">
        <p14:creationId xmlns:p14="http://schemas.microsoft.com/office/powerpoint/2010/main" val="1417594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1796527" cy="6851176"/>
        </p:xfrm>
        <a:graphic>
          <a:graphicData uri="http://schemas.openxmlformats.org/drawingml/2006/table">
            <a:tbl>
              <a:tblPr firstRow="1" bandRow="1">
                <a:tableStyleId>{7E9639D4-E3E2-4D34-9284-5A2195B3D0D7}</a:tableStyleId>
              </a:tblPr>
              <a:tblGrid>
                <a:gridCol w="1796527">
                  <a:extLst>
                    <a:ext uri="{9D8B030D-6E8A-4147-A177-3AD203B41FA5}">
                      <a16:colId xmlns:a16="http://schemas.microsoft.com/office/drawing/2014/main" val="20000"/>
                    </a:ext>
                  </a:extLst>
                </a:gridCol>
              </a:tblGrid>
              <a:tr h="956968">
                <a:tc>
                  <a:txBody>
                    <a:bodyPr/>
                    <a:lstStyle/>
                    <a:p>
                      <a:pPr algn="ctr"/>
                      <a:r>
                        <a:rPr lang="en-US" sz="1200" b="1" dirty="0">
                          <a:latin typeface="Arial" panose="020B0604020202020204" pitchFamily="34" charset="0"/>
                          <a:ea typeface="Century Gothic" charset="0"/>
                          <a:cs typeface="Arial" panose="020B0604020202020204" pitchFamily="34" charset="0"/>
                        </a:rPr>
                        <a:t>Attachment</a:t>
                      </a:r>
                      <a:r>
                        <a:rPr lang="en-US" sz="1200" b="1" baseline="0" dirty="0">
                          <a:latin typeface="Arial" panose="020B0604020202020204" pitchFamily="34" charset="0"/>
                          <a:ea typeface="Century Gothic" charset="0"/>
                          <a:cs typeface="Arial" panose="020B0604020202020204" pitchFamily="34" charset="0"/>
                        </a:rPr>
                        <a:t> </a:t>
                      </a:r>
                      <a:endParaRPr lang="en-US" sz="1200" b="1" dirty="0">
                        <a:latin typeface="Arial" panose="020B0604020202020204" pitchFamily="34" charset="0"/>
                        <a:ea typeface="Century Gothic" charset="0"/>
                        <a:cs typeface="Arial" panose="020B0604020202020204" pitchFamily="34" charset="0"/>
                      </a:endParaRPr>
                    </a:p>
                    <a:p>
                      <a:pPr algn="ctr"/>
                      <a:r>
                        <a:rPr lang="en-US" sz="1200" b="1" baseline="0" dirty="0">
                          <a:latin typeface="Arial" panose="020B0604020202020204" pitchFamily="34" charset="0"/>
                          <a:ea typeface="Century Gothic" charset="0"/>
                          <a:cs typeface="Arial" panose="020B0604020202020204" pitchFamily="34" charset="0"/>
                        </a:rPr>
                        <a:t>Paper 1</a:t>
                      </a:r>
                    </a:p>
                    <a:p>
                      <a:pPr algn="ctr"/>
                      <a:r>
                        <a:rPr lang="en-US" sz="1200" b="1" baseline="0" dirty="0">
                          <a:latin typeface="Arial" panose="020B0604020202020204" pitchFamily="34" charset="0"/>
                          <a:ea typeface="Century Gothic" charset="0"/>
                          <a:cs typeface="Arial" panose="020B0604020202020204" pitchFamily="34" charset="0"/>
                        </a:rPr>
                        <a:t>24 marks  </a:t>
                      </a:r>
                    </a:p>
                    <a:p>
                      <a:pPr algn="ctr"/>
                      <a:r>
                        <a:rPr lang="en-US" sz="1200" b="1" dirty="0">
                          <a:latin typeface="Arial" panose="020B0604020202020204" pitchFamily="34" charset="0"/>
                          <a:ea typeface="Century Gothic" charset="0"/>
                          <a:cs typeface="Arial" panose="020B0604020202020204" pitchFamily="34" charset="0"/>
                        </a:rPr>
                        <a:t>Topic outline</a:t>
                      </a:r>
                    </a:p>
                  </a:txBody>
                  <a:tcPr>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654912">
                <a:tc>
                  <a:txBody>
                    <a:bodyPr/>
                    <a:lstStyle/>
                    <a:p>
                      <a:pPr algn="ctr"/>
                      <a:r>
                        <a:rPr lang="en-US" sz="1050" b="1" dirty="0">
                          <a:latin typeface="Arial" panose="020B0604020202020204" pitchFamily="34" charset="0"/>
                          <a:ea typeface="Century Gothic" charset="0"/>
                          <a:cs typeface="Arial" panose="020B0604020202020204" pitchFamily="34" charset="0"/>
                        </a:rPr>
                        <a:t>Schaffer</a:t>
                      </a:r>
                      <a:r>
                        <a:rPr lang="en-US" sz="1050" b="1" baseline="0" dirty="0">
                          <a:latin typeface="Arial" panose="020B0604020202020204" pitchFamily="34" charset="0"/>
                          <a:ea typeface="Century Gothic" charset="0"/>
                          <a:cs typeface="Arial" panose="020B0604020202020204" pitchFamily="34" charset="0"/>
                        </a:rPr>
                        <a:t> stages of attachment </a:t>
                      </a:r>
                      <a:endParaRPr lang="en-US" sz="105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4912">
                <a:tc>
                  <a:txBody>
                    <a:bodyPr/>
                    <a:lstStyle/>
                    <a:p>
                      <a:pPr algn="ctr"/>
                      <a:r>
                        <a:rPr lang="en-US" sz="1050" b="1" dirty="0">
                          <a:latin typeface="Arial" panose="020B0604020202020204" pitchFamily="34" charset="0"/>
                          <a:ea typeface="Century Gothic" charset="0"/>
                          <a:cs typeface="Arial" panose="020B0604020202020204" pitchFamily="34" charset="0"/>
                        </a:rPr>
                        <a:t>Animal studies of attachment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54912">
                <a:tc>
                  <a:txBody>
                    <a:bodyPr/>
                    <a:lstStyle/>
                    <a:p>
                      <a:pPr algn="ctr"/>
                      <a:r>
                        <a:rPr lang="en-US" sz="1050" b="1" dirty="0">
                          <a:latin typeface="Arial" panose="020B0604020202020204" pitchFamily="34" charset="0"/>
                          <a:ea typeface="Century Gothic" charset="0"/>
                          <a:cs typeface="Arial" panose="020B0604020202020204" pitchFamily="34" charset="0"/>
                        </a:rPr>
                        <a:t>Explanations</a:t>
                      </a:r>
                      <a:r>
                        <a:rPr lang="en-US" sz="1050" b="1" baseline="0" dirty="0">
                          <a:latin typeface="Arial" panose="020B0604020202020204" pitchFamily="34" charset="0"/>
                          <a:ea typeface="Century Gothic" charset="0"/>
                          <a:cs typeface="Arial" panose="020B0604020202020204" pitchFamily="34" charset="0"/>
                        </a:rPr>
                        <a:t> of attachment: learning theory </a:t>
                      </a:r>
                      <a:endParaRPr lang="en-US" sz="105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549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panose="020B0604020202020204" pitchFamily="34" charset="0"/>
                          <a:ea typeface="Century Gothic" charset="0"/>
                          <a:cs typeface="Arial" panose="020B0604020202020204" pitchFamily="34" charset="0"/>
                        </a:rPr>
                        <a:t>Explanations</a:t>
                      </a:r>
                      <a:r>
                        <a:rPr lang="en-US" sz="1050" b="1" baseline="0" dirty="0">
                          <a:latin typeface="Arial" panose="020B0604020202020204" pitchFamily="34" charset="0"/>
                          <a:ea typeface="Century Gothic" charset="0"/>
                          <a:cs typeface="Arial" panose="020B0604020202020204" pitchFamily="34" charset="0"/>
                        </a:rPr>
                        <a:t> of attachment: monotropy theory </a:t>
                      </a:r>
                      <a:endParaRPr lang="en-US" sz="105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549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panose="020B0604020202020204" pitchFamily="34" charset="0"/>
                          <a:ea typeface="Century Gothic" charset="0"/>
                          <a:cs typeface="Arial" panose="020B0604020202020204" pitchFamily="34" charset="0"/>
                        </a:rPr>
                        <a:t>Ainsworth’s strange situation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549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panose="020B0604020202020204" pitchFamily="34" charset="0"/>
                          <a:ea typeface="Century Gothic" charset="0"/>
                          <a:cs typeface="Arial" panose="020B0604020202020204" pitchFamily="34" charset="0"/>
                        </a:rPr>
                        <a:t>Cultural  variations of attachment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549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panose="020B0604020202020204" pitchFamily="34" charset="0"/>
                          <a:ea typeface="Century Gothic" charset="0"/>
                          <a:cs typeface="Arial" panose="020B0604020202020204" pitchFamily="34" charset="0"/>
                        </a:rPr>
                        <a:t>Bowlby’s theory</a:t>
                      </a:r>
                      <a:r>
                        <a:rPr lang="en-US" sz="1050" b="1" baseline="0" dirty="0">
                          <a:latin typeface="Arial" panose="020B0604020202020204" pitchFamily="34" charset="0"/>
                          <a:ea typeface="Century Gothic" charset="0"/>
                          <a:cs typeface="Arial" panose="020B0604020202020204" pitchFamily="34" charset="0"/>
                        </a:rPr>
                        <a:t> of maternal deprivation </a:t>
                      </a:r>
                      <a:endParaRPr lang="en-US" sz="105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549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panose="020B0604020202020204" pitchFamily="34" charset="0"/>
                          <a:ea typeface="Century Gothic" charset="0"/>
                          <a:cs typeface="Arial" panose="020B0604020202020204" pitchFamily="34" charset="0"/>
                        </a:rPr>
                        <a:t>Romanian orphan studies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6549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panose="020B0604020202020204" pitchFamily="34" charset="0"/>
                          <a:ea typeface="Century Gothic" charset="0"/>
                          <a:cs typeface="Arial" panose="020B0604020202020204" pitchFamily="34" charset="0"/>
                        </a:rPr>
                        <a:t>Influence of early attachment on later relationships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graphicFrame>
        <p:nvGraphicFramePr>
          <p:cNvPr id="6" name="Table 5"/>
          <p:cNvGraphicFramePr>
            <a:graphicFrameLocks noGrp="1"/>
          </p:cNvGraphicFramePr>
          <p:nvPr/>
        </p:nvGraphicFramePr>
        <p:xfrm>
          <a:off x="1796527" y="-6933"/>
          <a:ext cx="4502673" cy="6621093"/>
        </p:xfrm>
        <a:graphic>
          <a:graphicData uri="http://schemas.openxmlformats.org/drawingml/2006/table">
            <a:tbl>
              <a:tblPr firstRow="1" bandRow="1">
                <a:tableStyleId>{7E9639D4-E3E2-4D34-9284-5A2195B3D0D7}</a:tableStyleId>
              </a:tblPr>
              <a:tblGrid>
                <a:gridCol w="1022873">
                  <a:extLst>
                    <a:ext uri="{9D8B030D-6E8A-4147-A177-3AD203B41FA5}">
                      <a16:colId xmlns:a16="http://schemas.microsoft.com/office/drawing/2014/main" val="20000"/>
                    </a:ext>
                  </a:extLst>
                </a:gridCol>
                <a:gridCol w="3479800">
                  <a:extLst>
                    <a:ext uri="{9D8B030D-6E8A-4147-A177-3AD203B41FA5}">
                      <a16:colId xmlns:a16="http://schemas.microsoft.com/office/drawing/2014/main" val="20001"/>
                    </a:ext>
                  </a:extLst>
                </a:gridCol>
              </a:tblGrid>
              <a:tr h="340132">
                <a:tc gridSpan="2">
                  <a:txBody>
                    <a:bodyPr/>
                    <a:lstStyle/>
                    <a:p>
                      <a:pPr algn="l"/>
                      <a:r>
                        <a:rPr lang="en-US" sz="1600" b="1" dirty="0">
                          <a:latin typeface="Arial" panose="020B0604020202020204" pitchFamily="34" charset="0"/>
                          <a:ea typeface="Century Gothic" charset="0"/>
                          <a:cs typeface="Arial" panose="020B0604020202020204" pitchFamily="34" charset="0"/>
                        </a:rPr>
                        <a:t>Key</a:t>
                      </a:r>
                      <a:r>
                        <a:rPr lang="en-US" sz="1600" b="1" baseline="0" dirty="0">
                          <a:latin typeface="Arial" panose="020B0604020202020204" pitchFamily="34" charset="0"/>
                          <a:ea typeface="Century Gothic" charset="0"/>
                          <a:cs typeface="Arial" panose="020B0604020202020204" pitchFamily="34" charset="0"/>
                        </a:rPr>
                        <a:t> terms:</a:t>
                      </a:r>
                      <a:endParaRPr lang="en-US" sz="1600" b="1" dirty="0">
                        <a:latin typeface="Arial" panose="020B0604020202020204" pitchFamily="34" charset="0"/>
                        <a:ea typeface="Century Gothic" charset="0"/>
                        <a:cs typeface="Arial" panose="020B0604020202020204" pitchFamily="34" charset="0"/>
                      </a:endParaRPr>
                    </a:p>
                  </a:txBody>
                  <a:tcPr>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extLst>
                  <a:ext uri="{0D108BD9-81ED-4DB2-BD59-A6C34878D82A}">
                    <a16:rowId xmlns:a16="http://schemas.microsoft.com/office/drawing/2014/main" val="10000"/>
                  </a:ext>
                </a:extLst>
              </a:tr>
              <a:tr h="505001">
                <a:tc>
                  <a:txBody>
                    <a:bodyPr/>
                    <a:lstStyle/>
                    <a:p>
                      <a:pPr algn="l"/>
                      <a:r>
                        <a:rPr lang="en-US" sz="900" b="1" dirty="0">
                          <a:latin typeface="Arial" panose="020B0604020202020204" pitchFamily="34" charset="0"/>
                          <a:ea typeface="Century Gothic" charset="0"/>
                          <a:cs typeface="Arial" panose="020B0604020202020204" pitchFamily="34" charset="0"/>
                        </a:rPr>
                        <a:t>Reciprocity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900" b="0" dirty="0">
                          <a:latin typeface="Arial" panose="020B0604020202020204" pitchFamily="34" charset="0"/>
                          <a:ea typeface="Century Gothic" charset="0"/>
                          <a:cs typeface="Arial" panose="020B0604020202020204" pitchFamily="34" charset="0"/>
                        </a:rPr>
                        <a:t>A description of how two people interact. A mother infant interaction is reciprocal when both respond</a:t>
                      </a:r>
                      <a:r>
                        <a:rPr lang="en-US" sz="900" b="0" baseline="0" dirty="0">
                          <a:latin typeface="Arial" panose="020B0604020202020204" pitchFamily="34" charset="0"/>
                          <a:ea typeface="Century Gothic" charset="0"/>
                          <a:cs typeface="Arial" panose="020B0604020202020204" pitchFamily="34" charset="0"/>
                        </a:rPr>
                        <a:t> to each other’s signals and elicit a response from each other.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r>
                        <a:rPr lang="en-US" sz="900" b="1" dirty="0">
                          <a:latin typeface="Arial" panose="020B0604020202020204" pitchFamily="34" charset="0"/>
                          <a:ea typeface="Century Gothic" charset="0"/>
                          <a:cs typeface="Arial" panose="020B0604020202020204" pitchFamily="34" charset="0"/>
                        </a:rPr>
                        <a:t>Interactional synchrony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Mother and infant both reflect both the actions and emotions of the other and do this in a coordinated (synchronized) way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3700">
                <a:tc>
                  <a:txBody>
                    <a:bodyPr/>
                    <a:lstStyle/>
                    <a:p>
                      <a:r>
                        <a:rPr lang="en-US" sz="900" b="1" dirty="0">
                          <a:latin typeface="Arial" panose="020B0604020202020204" pitchFamily="34" charset="0"/>
                          <a:ea typeface="Century Gothic" charset="0"/>
                          <a:cs typeface="Arial" panose="020B0604020202020204" pitchFamily="34" charset="0"/>
                        </a:rPr>
                        <a:t>Monotropic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One attachment that is different from all other attachments and is central to the child’s development (usually the mother)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Internal working model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Mental representations carried with us of our attachment to our primary caregiver. They are important in determining our future relationships.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347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Critical period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The time within which an attachment must form if it’s going to form at all. This was later extended to a ‘sensitive’ period whereby it’s must more difficult to form an attachment if out of the critical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28320">
                <a:tc>
                  <a:txBody>
                    <a:bodyPr/>
                    <a:lstStyle/>
                    <a:p>
                      <a:r>
                        <a:rPr lang="en-US" sz="900" b="1" dirty="0">
                          <a:latin typeface="Arial" panose="020B0604020202020204" pitchFamily="34" charset="0"/>
                          <a:ea typeface="Century Gothic" charset="0"/>
                          <a:cs typeface="Arial" panose="020B0604020202020204" pitchFamily="34" charset="0"/>
                        </a:rPr>
                        <a:t>Secure</a:t>
                      </a:r>
                      <a:r>
                        <a:rPr lang="en-US" sz="900" b="1" baseline="0" dirty="0">
                          <a:latin typeface="Arial" panose="020B0604020202020204" pitchFamily="34" charset="0"/>
                          <a:ea typeface="Century Gothic" charset="0"/>
                          <a:cs typeface="Arial" panose="020B0604020202020204" pitchFamily="34" charset="0"/>
                        </a:rPr>
                        <a:t> attachment </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The most desirable attachment with healthy outcomes. Shown in</a:t>
                      </a:r>
                      <a:r>
                        <a:rPr lang="en-US" sz="900" b="0" baseline="0" dirty="0">
                          <a:latin typeface="Arial" panose="020B0604020202020204" pitchFamily="34" charset="0"/>
                          <a:ea typeface="Century Gothic" charset="0"/>
                          <a:cs typeface="Arial" panose="020B0604020202020204" pitchFamily="34" charset="0"/>
                        </a:rPr>
                        <a:t> the strange situation by moderate stranger and separation anxiety and being comforted on reunion.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46100">
                <a:tc>
                  <a:txBody>
                    <a:bodyPr/>
                    <a:lstStyle/>
                    <a:p>
                      <a:r>
                        <a:rPr lang="en-US" sz="900" b="1" dirty="0">
                          <a:latin typeface="Arial" panose="020B0604020202020204" pitchFamily="34" charset="0"/>
                          <a:ea typeface="Century Gothic" charset="0"/>
                          <a:cs typeface="Arial" panose="020B0604020202020204" pitchFamily="34" charset="0"/>
                        </a:rPr>
                        <a:t>Insecure</a:t>
                      </a:r>
                      <a:r>
                        <a:rPr lang="en-US" sz="900" b="1" baseline="0" dirty="0">
                          <a:latin typeface="Arial" panose="020B0604020202020204" pitchFamily="34" charset="0"/>
                          <a:ea typeface="Century Gothic" charset="0"/>
                          <a:cs typeface="Arial" panose="020B0604020202020204" pitchFamily="34" charset="0"/>
                        </a:rPr>
                        <a:t> avoidant attachment </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An attachment with low anxiety and weak</a:t>
                      </a:r>
                      <a:r>
                        <a:rPr lang="en-US" sz="900" b="0" baseline="0" dirty="0">
                          <a:latin typeface="Arial" panose="020B0604020202020204" pitchFamily="34" charset="0"/>
                          <a:ea typeface="Century Gothic" charset="0"/>
                          <a:cs typeface="Arial" panose="020B0604020202020204" pitchFamily="34" charset="0"/>
                        </a:rPr>
                        <a:t> attachments. </a:t>
                      </a:r>
                      <a:r>
                        <a:rPr lang="en-US" sz="900" b="0" dirty="0">
                          <a:latin typeface="Arial" panose="020B0604020202020204" pitchFamily="34" charset="0"/>
                          <a:ea typeface="Century Gothic" charset="0"/>
                          <a:cs typeface="Arial" panose="020B0604020202020204" pitchFamily="34" charset="0"/>
                        </a:rPr>
                        <a:t>Shown in the strange situation</a:t>
                      </a:r>
                      <a:r>
                        <a:rPr lang="en-US" sz="900" b="0" baseline="0" dirty="0">
                          <a:latin typeface="Arial" panose="020B0604020202020204" pitchFamily="34" charset="0"/>
                          <a:ea typeface="Century Gothic" charset="0"/>
                          <a:cs typeface="Arial" panose="020B0604020202020204" pitchFamily="34" charset="0"/>
                        </a:rPr>
                        <a:t> as low stranger and separation anxiety and little response on reunion.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08000">
                <a:tc>
                  <a:txBody>
                    <a:bodyPr/>
                    <a:lstStyle/>
                    <a:p>
                      <a:r>
                        <a:rPr lang="en-US" sz="900" b="1" dirty="0">
                          <a:latin typeface="Arial" panose="020B0604020202020204" pitchFamily="34" charset="0"/>
                          <a:ea typeface="Century Gothic" charset="0"/>
                          <a:cs typeface="Arial" panose="020B0604020202020204" pitchFamily="34" charset="0"/>
                        </a:rPr>
                        <a:t>Insecure resistant</a:t>
                      </a:r>
                      <a:r>
                        <a:rPr lang="en-US" sz="900" b="1" baseline="0" dirty="0">
                          <a:latin typeface="Arial" panose="020B0604020202020204" pitchFamily="34" charset="0"/>
                          <a:ea typeface="Century Gothic" charset="0"/>
                          <a:cs typeface="Arial" panose="020B0604020202020204" pitchFamily="34" charset="0"/>
                        </a:rPr>
                        <a:t> attachment </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An attachment characterized</a:t>
                      </a:r>
                      <a:r>
                        <a:rPr lang="en-US" sz="900" b="0" baseline="0" dirty="0">
                          <a:latin typeface="Arial" panose="020B0604020202020204" pitchFamily="34" charset="0"/>
                          <a:ea typeface="Century Gothic" charset="0"/>
                          <a:cs typeface="Arial" panose="020B0604020202020204" pitchFamily="34" charset="0"/>
                        </a:rPr>
                        <a:t> by strong attachment and high anxiety. Shown in the strange situation as high stranger and separation anxiety and resistance upon reunion.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495300">
                <a:tc>
                  <a:txBody>
                    <a:bodyPr/>
                    <a:lstStyle/>
                    <a:p>
                      <a:r>
                        <a:rPr lang="en-US" sz="900" b="1" dirty="0">
                          <a:latin typeface="Arial" panose="020B0604020202020204" pitchFamily="34" charset="0"/>
                          <a:ea typeface="Century Gothic" charset="0"/>
                          <a:cs typeface="Arial" panose="020B0604020202020204" pitchFamily="34" charset="0"/>
                        </a:rPr>
                        <a:t>Maternal deprivation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The</a:t>
                      </a:r>
                      <a:r>
                        <a:rPr lang="en-US" sz="900" b="0" baseline="0" dirty="0">
                          <a:latin typeface="Arial" panose="020B0604020202020204" pitchFamily="34" charset="0"/>
                          <a:ea typeface="Century Gothic" charset="0"/>
                          <a:cs typeface="Arial" panose="020B0604020202020204" pitchFamily="34" charset="0"/>
                        </a:rPr>
                        <a:t> emotional and intellectual consequences  of separation between a child and their mother. Continuous care is essential and prolonged separation is damaging.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13080">
                <a:tc>
                  <a:txBody>
                    <a:bodyPr/>
                    <a:lstStyle/>
                    <a:p>
                      <a:r>
                        <a:rPr lang="en-US" sz="900" b="1" dirty="0">
                          <a:latin typeface="Arial" panose="020B0604020202020204" pitchFamily="34" charset="0"/>
                          <a:ea typeface="Century Gothic" charset="0"/>
                          <a:cs typeface="Arial" panose="020B0604020202020204" pitchFamily="34" charset="0"/>
                        </a:rPr>
                        <a:t>Institutionalisation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A</a:t>
                      </a:r>
                      <a:r>
                        <a:rPr lang="en-US" sz="900" b="0" baseline="0" dirty="0">
                          <a:latin typeface="Arial" panose="020B0604020202020204" pitchFamily="34" charset="0"/>
                          <a:ea typeface="Century Gothic" charset="0"/>
                          <a:cs typeface="Arial" panose="020B0604020202020204" pitchFamily="34" charset="0"/>
                        </a:rPr>
                        <a:t> term used for the effects of living in an institutional setting. It’s an orphanage where children live for long continuous periods of time.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406400">
                <a:tc>
                  <a:txBody>
                    <a:bodyPr/>
                    <a:lstStyle/>
                    <a:p>
                      <a:r>
                        <a:rPr lang="en-US" sz="900" b="1" dirty="0">
                          <a:latin typeface="Arial" panose="020B0604020202020204" pitchFamily="34" charset="0"/>
                          <a:ea typeface="Century Gothic" charset="0"/>
                          <a:cs typeface="Arial" panose="020B0604020202020204" pitchFamily="34" charset="0"/>
                        </a:rPr>
                        <a:t>Separation</a:t>
                      </a:r>
                      <a:r>
                        <a:rPr lang="en-US" sz="900" b="1" baseline="0" dirty="0">
                          <a:latin typeface="Arial" panose="020B0604020202020204" pitchFamily="34" charset="0"/>
                          <a:ea typeface="Century Gothic" charset="0"/>
                          <a:cs typeface="Arial" panose="020B0604020202020204" pitchFamily="34" charset="0"/>
                        </a:rPr>
                        <a:t> anxiety </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A</a:t>
                      </a:r>
                      <a:r>
                        <a:rPr lang="en-US" sz="900" b="0" baseline="0" dirty="0">
                          <a:latin typeface="Arial" panose="020B0604020202020204" pitchFamily="34" charset="0"/>
                          <a:ea typeface="Century Gothic" charset="0"/>
                          <a:cs typeface="Arial" panose="020B0604020202020204" pitchFamily="34" charset="0"/>
                        </a:rPr>
                        <a:t> sign of being attached by protesting to separation from the caregiver.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406400">
                <a:tc>
                  <a:txBody>
                    <a:bodyPr/>
                    <a:lstStyle/>
                    <a:p>
                      <a:r>
                        <a:rPr lang="en-US" sz="900" b="1" dirty="0">
                          <a:latin typeface="Arial" panose="020B0604020202020204" pitchFamily="34" charset="0"/>
                          <a:ea typeface="Century Gothic" charset="0"/>
                          <a:cs typeface="Arial" panose="020B0604020202020204" pitchFamily="34" charset="0"/>
                        </a:rPr>
                        <a:t>Stranger anxiety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One of the signs of being closely attached</a:t>
                      </a:r>
                      <a:r>
                        <a:rPr lang="en-US" sz="900" b="0" baseline="0" dirty="0">
                          <a:latin typeface="Arial" panose="020B0604020202020204" pitchFamily="34" charset="0"/>
                          <a:ea typeface="Century Gothic" charset="0"/>
                          <a:cs typeface="Arial" panose="020B0604020202020204" pitchFamily="34" charset="0"/>
                        </a:rPr>
                        <a:t> is the display of anxiety when a stranger approaches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416560">
                <a:tc>
                  <a:txBody>
                    <a:bodyPr/>
                    <a:lstStyle/>
                    <a:p>
                      <a:r>
                        <a:rPr lang="en-US" sz="900" b="1" dirty="0">
                          <a:latin typeface="Arial" panose="020B0604020202020204" pitchFamily="34" charset="0"/>
                          <a:ea typeface="Century Gothic" charset="0"/>
                          <a:cs typeface="Arial" panose="020B0604020202020204" pitchFamily="34" charset="0"/>
                        </a:rPr>
                        <a:t>Secure</a:t>
                      </a:r>
                      <a:r>
                        <a:rPr lang="en-US" sz="900" b="1" baseline="0" dirty="0">
                          <a:latin typeface="Arial" panose="020B0604020202020204" pitchFamily="34" charset="0"/>
                          <a:ea typeface="Century Gothic" charset="0"/>
                          <a:cs typeface="Arial" panose="020B0604020202020204" pitchFamily="34" charset="0"/>
                        </a:rPr>
                        <a:t> base behaviour </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The child uses</a:t>
                      </a:r>
                      <a:r>
                        <a:rPr lang="en-US" sz="900" b="0" baseline="0" dirty="0">
                          <a:latin typeface="Arial" panose="020B0604020202020204" pitchFamily="34" charset="0"/>
                          <a:ea typeface="Century Gothic" charset="0"/>
                          <a:cs typeface="Arial" panose="020B0604020202020204" pitchFamily="34" charset="0"/>
                        </a:rPr>
                        <a:t> the adult as a secure base to explore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graphicFrame>
        <p:nvGraphicFramePr>
          <p:cNvPr id="5" name="Table 4"/>
          <p:cNvGraphicFramePr>
            <a:graphicFrameLocks noGrp="1"/>
          </p:cNvGraphicFramePr>
          <p:nvPr/>
        </p:nvGraphicFramePr>
        <p:xfrm>
          <a:off x="6299199" y="-22590"/>
          <a:ext cx="5892801" cy="6873767"/>
        </p:xfrm>
        <a:graphic>
          <a:graphicData uri="http://schemas.openxmlformats.org/drawingml/2006/table">
            <a:tbl>
              <a:tblPr firstRow="1" bandRow="1">
                <a:tableStyleId>{7E9639D4-E3E2-4D34-9284-5A2195B3D0D7}</a:tableStyleId>
              </a:tblPr>
              <a:tblGrid>
                <a:gridCol w="998015">
                  <a:extLst>
                    <a:ext uri="{9D8B030D-6E8A-4147-A177-3AD203B41FA5}">
                      <a16:colId xmlns:a16="http://schemas.microsoft.com/office/drawing/2014/main" val="20000"/>
                    </a:ext>
                  </a:extLst>
                </a:gridCol>
                <a:gridCol w="2387908">
                  <a:extLst>
                    <a:ext uri="{9D8B030D-6E8A-4147-A177-3AD203B41FA5}">
                      <a16:colId xmlns:a16="http://schemas.microsoft.com/office/drawing/2014/main" val="20001"/>
                    </a:ext>
                  </a:extLst>
                </a:gridCol>
                <a:gridCol w="2506878">
                  <a:extLst>
                    <a:ext uri="{9D8B030D-6E8A-4147-A177-3AD203B41FA5}">
                      <a16:colId xmlns:a16="http://schemas.microsoft.com/office/drawing/2014/main" val="20002"/>
                    </a:ext>
                  </a:extLst>
                </a:gridCol>
              </a:tblGrid>
              <a:tr h="545645">
                <a:tc gridSpan="2">
                  <a:txBody>
                    <a:bodyPr/>
                    <a:lstStyle/>
                    <a:p>
                      <a:pPr algn="ctr"/>
                      <a:r>
                        <a:rPr lang="en-US" sz="1400" b="1" dirty="0">
                          <a:latin typeface="Arial" panose="020B0604020202020204" pitchFamily="34" charset="0"/>
                          <a:ea typeface="Century Gothic" charset="0"/>
                          <a:cs typeface="Arial" panose="020B0604020202020204" pitchFamily="34" charset="0"/>
                        </a:rPr>
                        <a:t>Key researchers/studies</a:t>
                      </a:r>
                    </a:p>
                  </a:txBody>
                  <a:tcPr>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tc>
                  <a:txBody>
                    <a:bodyPr/>
                    <a:lstStyle/>
                    <a:p>
                      <a:pPr algn="ctr"/>
                      <a:r>
                        <a:rPr lang="en-US" sz="1400" b="1" dirty="0">
                          <a:latin typeface="Arial" panose="020B0604020202020204" pitchFamily="34" charset="0"/>
                          <a:ea typeface="Century Gothic" charset="0"/>
                          <a:cs typeface="Arial" panose="020B0604020202020204" pitchFamily="34" charset="0"/>
                        </a:rPr>
                        <a:t>Counter-arguments (GRAVE)</a:t>
                      </a:r>
                    </a:p>
                  </a:txBody>
                  <a:tcPr>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529597">
                <a:tc>
                  <a:txBody>
                    <a:bodyPr/>
                    <a:lstStyle/>
                    <a:p>
                      <a:pPr algn="l"/>
                      <a:r>
                        <a:rPr lang="en-US" sz="900" b="1" dirty="0">
                          <a:latin typeface="Arial" panose="020B0604020202020204" pitchFamily="34" charset="0"/>
                          <a:ea typeface="Century Gothic" charset="0"/>
                          <a:cs typeface="Arial" panose="020B0604020202020204" pitchFamily="34" charset="0"/>
                        </a:rPr>
                        <a:t>Meltzoff &amp; Moore (1977)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900" b="0" dirty="0">
                          <a:latin typeface="Arial" panose="020B0604020202020204" pitchFamily="34" charset="0"/>
                          <a:ea typeface="Century Gothic" charset="0"/>
                          <a:cs typeface="Arial" panose="020B0604020202020204" pitchFamily="34" charset="0"/>
                        </a:rPr>
                        <a:t>Found that there</a:t>
                      </a:r>
                      <a:r>
                        <a:rPr lang="en-US" sz="900" b="0" baseline="0" dirty="0">
                          <a:latin typeface="Arial" panose="020B0604020202020204" pitchFamily="34" charset="0"/>
                          <a:ea typeface="Century Gothic" charset="0"/>
                          <a:cs typeface="Arial" panose="020B0604020202020204" pitchFamily="34" charset="0"/>
                        </a:rPr>
                        <a:t> was an association between expression of the baby and the gesture from the father.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900" b="0" dirty="0">
                          <a:latin typeface="Arial" panose="020B0604020202020204" pitchFamily="34" charset="0"/>
                          <a:ea typeface="Century Gothic" charset="0"/>
                          <a:cs typeface="Arial" panose="020B0604020202020204" pitchFamily="34" charset="0"/>
                        </a:rPr>
                        <a:t>It</a:t>
                      </a:r>
                      <a:r>
                        <a:rPr lang="mr-IN" sz="900" b="0" dirty="0">
                          <a:latin typeface="Arial" panose="020B0604020202020204" pitchFamily="34" charset="0"/>
                          <a:ea typeface="Century Gothic" charset="0"/>
                          <a:cs typeface="Century Gothic" charset="0"/>
                        </a:rPr>
                        <a:t>’</a:t>
                      </a:r>
                      <a:r>
                        <a:rPr lang="en-US" sz="900" b="0" dirty="0">
                          <a:latin typeface="Arial" panose="020B0604020202020204" pitchFamily="34" charset="0"/>
                          <a:ea typeface="Century Gothic" charset="0"/>
                          <a:cs typeface="Arial" panose="020B0604020202020204" pitchFamily="34" charset="0"/>
                        </a:rPr>
                        <a:t>s</a:t>
                      </a:r>
                      <a:r>
                        <a:rPr lang="en-US" sz="900" b="0" baseline="0" dirty="0">
                          <a:latin typeface="Arial" panose="020B0604020202020204" pitchFamily="34" charset="0"/>
                          <a:ea typeface="Century Gothic" charset="0"/>
                          <a:cs typeface="Arial" panose="020B0604020202020204" pitchFamily="34" charset="0"/>
                        </a:rPr>
                        <a:t> difficult to understand the mechanisms behind interactional synchrony which lowers validity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29597">
                <a:tc>
                  <a:txBody>
                    <a:bodyPr/>
                    <a:lstStyle/>
                    <a:p>
                      <a:r>
                        <a:rPr lang="en-US" sz="900" b="1" dirty="0">
                          <a:latin typeface="Arial" panose="020B0604020202020204" pitchFamily="34" charset="0"/>
                          <a:ea typeface="Century Gothic" charset="0"/>
                          <a:cs typeface="Arial" panose="020B0604020202020204" pitchFamily="34" charset="0"/>
                        </a:rPr>
                        <a:t>Isabella et al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0" baseline="0" dirty="0">
                          <a:latin typeface="Arial" panose="020B0604020202020204" pitchFamily="34" charset="0"/>
                          <a:ea typeface="Century Gothic" charset="0"/>
                          <a:cs typeface="Arial" panose="020B0604020202020204" pitchFamily="34" charset="0"/>
                        </a:rPr>
                        <a:t>found that high levels of synchrony were associated with better quality attachment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None/>
                        <a:tabLst/>
                        <a:defRPr/>
                      </a:pPr>
                      <a:r>
                        <a:rPr lang="en-US" sz="900" b="0" baseline="0" dirty="0">
                          <a:latin typeface="Arial" panose="020B0604020202020204" pitchFamily="34" charset="0"/>
                          <a:ea typeface="Century Gothic" charset="0"/>
                          <a:cs typeface="Arial" panose="020B0604020202020204" pitchFamily="34" charset="0"/>
                        </a:rPr>
                        <a:t>Low sample size (30 mothers and infants) </a:t>
                      </a:r>
                      <a:r>
                        <a:rPr lang="en-GB" sz="900" b="0" baseline="0" dirty="0">
                          <a:latin typeface="Arial" panose="020B0604020202020204" pitchFamily="34" charset="0"/>
                          <a:ea typeface="Century Gothic" charset="0"/>
                          <a:cs typeface="Arial" panose="020B0604020202020204" pitchFamily="34" charset="0"/>
                        </a:rPr>
                        <a:t>which leads to l</a:t>
                      </a:r>
                      <a:r>
                        <a:rPr lang="en-US" sz="900" b="0" baseline="0" dirty="0">
                          <a:latin typeface="Arial" panose="020B0604020202020204" pitchFamily="34" charset="0"/>
                          <a:ea typeface="Century Gothic" charset="0"/>
                          <a:cs typeface="Arial" panose="020B0604020202020204" pitchFamily="34" charset="0"/>
                        </a:rPr>
                        <a:t>ow generalisability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18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ea typeface="Century Gothic" charset="0"/>
                          <a:cs typeface="Arial" panose="020B0604020202020204" pitchFamily="34" charset="0"/>
                        </a:rPr>
                        <a:t>Schaffer</a:t>
                      </a:r>
                      <a:r>
                        <a:rPr lang="en-US" sz="900" b="1" baseline="0" dirty="0">
                          <a:latin typeface="Arial" panose="020B0604020202020204" pitchFamily="34" charset="0"/>
                          <a:ea typeface="Century Gothic" charset="0"/>
                          <a:cs typeface="Arial" panose="020B0604020202020204" pitchFamily="34" charset="0"/>
                        </a:rPr>
                        <a:t> &amp; Emerson (1964)</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Between 25 and 32 weeks, 50% of babies showed separation anxiety. By 40 weeks, 80% had a primary attachment and 30% multiple attachments.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baseline="0" dirty="0">
                          <a:latin typeface="Arial" panose="020B0604020202020204" pitchFamily="34" charset="0"/>
                          <a:ea typeface="Century Gothic" charset="0"/>
                          <a:cs typeface="Arial" panose="020B0604020202020204" pitchFamily="34" charset="0"/>
                        </a:rPr>
                        <a:t>Low sample size (60 babies and carers) which leads to low generalisability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74033">
                <a:tc>
                  <a:txBody>
                    <a:bodyPr/>
                    <a:lstStyle/>
                    <a:p>
                      <a:r>
                        <a:rPr lang="en-US" sz="900" b="1" dirty="0">
                          <a:latin typeface="Arial" panose="020B0604020202020204" pitchFamily="34" charset="0"/>
                          <a:ea typeface="Century Gothic" charset="0"/>
                          <a:cs typeface="Arial" panose="020B0604020202020204" pitchFamily="34" charset="0"/>
                        </a:rPr>
                        <a:t>Lorenz (1952)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Found that the eggs</a:t>
                      </a:r>
                      <a:r>
                        <a:rPr lang="en-US" sz="900" b="0" baseline="0" dirty="0">
                          <a:latin typeface="Arial" panose="020B0604020202020204" pitchFamily="34" charset="0"/>
                          <a:ea typeface="Century Gothic" charset="0"/>
                          <a:cs typeface="Arial" panose="020B0604020202020204" pitchFamily="34" charset="0"/>
                        </a:rPr>
                        <a:t> hatched by Lorenz had imprinted on him and continued to follow him around. Lorenz identified a critical period.</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Low generalisability due to the fact that Lorenz</a:t>
                      </a:r>
                      <a:r>
                        <a:rPr lang="en-US" sz="900" b="0" baseline="0" dirty="0">
                          <a:latin typeface="Arial" panose="020B0604020202020204" pitchFamily="34" charset="0"/>
                          <a:ea typeface="Century Gothic" charset="0"/>
                          <a:cs typeface="Arial" panose="020B0604020202020204" pitchFamily="34" charset="0"/>
                        </a:rPr>
                        <a:t> used goslings in his study. Human attachment may differ from animals.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818468">
                <a:tc>
                  <a:txBody>
                    <a:bodyPr/>
                    <a:lstStyle/>
                    <a:p>
                      <a:r>
                        <a:rPr lang="en-US" sz="900" b="1" dirty="0">
                          <a:latin typeface="Arial" panose="020B0604020202020204" pitchFamily="34" charset="0"/>
                          <a:ea typeface="Century Gothic" charset="0"/>
                          <a:cs typeface="Arial" panose="020B0604020202020204" pitchFamily="34" charset="0"/>
                        </a:rPr>
                        <a:t>Harlow</a:t>
                      </a:r>
                      <a:r>
                        <a:rPr lang="en-US" sz="900" b="1" baseline="0" dirty="0">
                          <a:latin typeface="Arial" panose="020B0604020202020204" pitchFamily="34" charset="0"/>
                          <a:ea typeface="Century Gothic" charset="0"/>
                          <a:cs typeface="Arial" panose="020B0604020202020204" pitchFamily="34" charset="0"/>
                        </a:rPr>
                        <a:t> (1958)</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Found that baby monkey’s preferred the cloth mother as</a:t>
                      </a:r>
                      <a:r>
                        <a:rPr lang="en-US" sz="900" b="0" baseline="0" dirty="0">
                          <a:latin typeface="Arial" panose="020B0604020202020204" pitchFamily="34" charset="0"/>
                          <a:ea typeface="Century Gothic" charset="0"/>
                          <a:cs typeface="Arial" panose="020B0604020202020204" pitchFamily="34" charset="0"/>
                        </a:rPr>
                        <a:t> opposed to the mother that fed them. This questions whether care or food is more important.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900" b="0" dirty="0">
                          <a:latin typeface="Arial" panose="020B0604020202020204" pitchFamily="34" charset="0"/>
                          <a:ea typeface="Century Gothic" charset="0"/>
                          <a:cs typeface="Arial" panose="020B0604020202020204" pitchFamily="34" charset="0"/>
                        </a:rPr>
                        <a:t>Low generalisability due to the fact that Harlow </a:t>
                      </a:r>
                      <a:r>
                        <a:rPr lang="en-US" sz="900" b="0" baseline="0" dirty="0">
                          <a:latin typeface="Arial" panose="020B0604020202020204" pitchFamily="34" charset="0"/>
                          <a:ea typeface="Century Gothic" charset="0"/>
                          <a:cs typeface="Arial" panose="020B0604020202020204" pitchFamily="34" charset="0"/>
                        </a:rPr>
                        <a:t>used monkey’s in his study. Human attachment may differ from animals. It was also very unethical.</a:t>
                      </a:r>
                      <a:endParaRPr lang="en-US" sz="900" b="0" dirty="0">
                        <a:latin typeface="Arial" panose="020B0604020202020204" pitchFamily="34" charset="0"/>
                        <a:ea typeface="Century Gothic" charset="0"/>
                        <a:cs typeface="Arial" panose="020B0604020202020204" pitchFamily="34" charset="0"/>
                      </a:endParaRPr>
                    </a:p>
                    <a:p>
                      <a:pPr marL="0" indent="0" algn="l">
                        <a:buFont typeface="Arial" charset="0"/>
                        <a:buNone/>
                      </a:pP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791425">
                <a:tc>
                  <a:txBody>
                    <a:bodyPr/>
                    <a:lstStyle/>
                    <a:p>
                      <a:r>
                        <a:rPr lang="en-US" sz="900" b="1" dirty="0">
                          <a:latin typeface="Arial" panose="020B0604020202020204" pitchFamily="34" charset="0"/>
                          <a:ea typeface="Century Gothic" charset="0"/>
                          <a:cs typeface="Arial" panose="020B0604020202020204" pitchFamily="34" charset="0"/>
                        </a:rPr>
                        <a:t>Van</a:t>
                      </a:r>
                      <a:r>
                        <a:rPr lang="en-US" sz="900" b="1" baseline="0" dirty="0">
                          <a:latin typeface="Arial" panose="020B0604020202020204" pitchFamily="34" charset="0"/>
                          <a:ea typeface="Century Gothic" charset="0"/>
                          <a:cs typeface="Arial" panose="020B0604020202020204" pitchFamily="34" charset="0"/>
                        </a:rPr>
                        <a:t> Ijzendoorn (1988)</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Found that secure attachment was most popular</a:t>
                      </a:r>
                      <a:r>
                        <a:rPr lang="en-US" sz="900" b="0" baseline="0" dirty="0">
                          <a:latin typeface="Arial" panose="020B0604020202020204" pitchFamily="34" charset="0"/>
                          <a:ea typeface="Century Gothic" charset="0"/>
                          <a:cs typeface="Arial" panose="020B0604020202020204" pitchFamily="34" charset="0"/>
                        </a:rPr>
                        <a:t> mainly in the UK. Insecure attachment popular in Japan and insecure avoidant in Germany.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The assessment</a:t>
                      </a:r>
                      <a:r>
                        <a:rPr lang="en-US" sz="900" b="0" baseline="0" dirty="0">
                          <a:latin typeface="Arial" panose="020B0604020202020204" pitchFamily="34" charset="0"/>
                          <a:ea typeface="Century Gothic" charset="0"/>
                          <a:cs typeface="Arial" panose="020B0604020202020204" pitchFamily="34" charset="0"/>
                        </a:rPr>
                        <a:t> of attachment was determined by the strange situation which can be accused of cultural bias as it’s designed by western researchers.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818468">
                <a:tc>
                  <a:txBody>
                    <a:bodyPr/>
                    <a:lstStyle/>
                    <a:p>
                      <a:r>
                        <a:rPr lang="en-US" sz="900" b="1" dirty="0">
                          <a:latin typeface="Arial" panose="020B0604020202020204" pitchFamily="34" charset="0"/>
                          <a:ea typeface="Century Gothic" charset="0"/>
                          <a:cs typeface="Arial" panose="020B0604020202020204" pitchFamily="34" charset="0"/>
                        </a:rPr>
                        <a:t>Simonella et</a:t>
                      </a:r>
                      <a:r>
                        <a:rPr lang="en-US" sz="900" b="1" baseline="0" dirty="0">
                          <a:latin typeface="Arial" panose="020B0604020202020204" pitchFamily="34" charset="0"/>
                          <a:ea typeface="Century Gothic" charset="0"/>
                          <a:cs typeface="Arial" panose="020B0604020202020204" pitchFamily="34" charset="0"/>
                        </a:rPr>
                        <a:t> al (2014)</a:t>
                      </a:r>
                      <a:endParaRPr lang="en-US" sz="9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Italian</a:t>
                      </a:r>
                      <a:r>
                        <a:rPr lang="en-US" sz="900" b="0" baseline="0" dirty="0">
                          <a:latin typeface="Arial" panose="020B0604020202020204" pitchFamily="34" charset="0"/>
                          <a:ea typeface="Century Gothic" charset="0"/>
                          <a:cs typeface="Arial" panose="020B0604020202020204" pitchFamily="34" charset="0"/>
                        </a:rPr>
                        <a:t> study. Found 50% secure and 36% insecure avoidant.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900" b="0" dirty="0">
                          <a:latin typeface="Arial" panose="020B0604020202020204" pitchFamily="34" charset="0"/>
                          <a:ea typeface="Century Gothic" charset="0"/>
                          <a:cs typeface="Arial" panose="020B0604020202020204" pitchFamily="34" charset="0"/>
                        </a:rPr>
                        <a:t>The assessment</a:t>
                      </a:r>
                      <a:r>
                        <a:rPr lang="en-US" sz="900" b="0" baseline="0" dirty="0">
                          <a:latin typeface="Arial" panose="020B0604020202020204" pitchFamily="34" charset="0"/>
                          <a:ea typeface="Century Gothic" charset="0"/>
                          <a:cs typeface="Arial" panose="020B0604020202020204" pitchFamily="34" charset="0"/>
                        </a:rPr>
                        <a:t> of attachment was determined by the strange situation which can be accused of cultural bias as it’s designed by western researchers. </a:t>
                      </a:r>
                      <a:endParaRPr lang="en-US" sz="900" b="0" dirty="0">
                        <a:latin typeface="Arial" panose="020B0604020202020204" pitchFamily="34" charset="0"/>
                        <a:ea typeface="Century Gothic" charset="0"/>
                        <a:cs typeface="Arial" panose="020B0604020202020204" pitchFamily="34" charset="0"/>
                      </a:endParaRPr>
                    </a:p>
                    <a:p>
                      <a:pPr marL="0" indent="0" algn="l">
                        <a:buFont typeface="Arial" charset="0"/>
                        <a:buNone/>
                      </a:pP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674033">
                <a:tc>
                  <a:txBody>
                    <a:bodyPr/>
                    <a:lstStyle/>
                    <a:p>
                      <a:r>
                        <a:rPr lang="en-US" sz="900" b="1" dirty="0">
                          <a:latin typeface="Arial" panose="020B0604020202020204" pitchFamily="34" charset="0"/>
                          <a:ea typeface="Century Gothic" charset="0"/>
                          <a:cs typeface="Arial" panose="020B0604020202020204" pitchFamily="34" charset="0"/>
                        </a:rPr>
                        <a:t>Jin et al (2012)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Korean study.</a:t>
                      </a:r>
                      <a:r>
                        <a:rPr lang="en-US" sz="900" b="0" baseline="0" dirty="0">
                          <a:latin typeface="Arial" panose="020B0604020202020204" pitchFamily="34" charset="0"/>
                          <a:ea typeface="Century Gothic" charset="0"/>
                          <a:cs typeface="Arial" panose="020B0604020202020204" pitchFamily="34" charset="0"/>
                        </a:rPr>
                        <a:t> Found that most infants were secure but followed by insecure resistant attachment.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The assessment</a:t>
                      </a:r>
                      <a:r>
                        <a:rPr lang="en-US" sz="900" b="0" baseline="0" dirty="0">
                          <a:latin typeface="Arial" panose="020B0604020202020204" pitchFamily="34" charset="0"/>
                          <a:ea typeface="Century Gothic" charset="0"/>
                          <a:cs typeface="Arial" panose="020B0604020202020204" pitchFamily="34" charset="0"/>
                        </a:rPr>
                        <a:t> of attachment was determined by the strange situation which can be accused of cultural bias as it’s designed by western researchers.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674033">
                <a:tc>
                  <a:txBody>
                    <a:bodyPr/>
                    <a:lstStyle/>
                    <a:p>
                      <a:r>
                        <a:rPr lang="en-US" sz="900" b="1" dirty="0">
                          <a:latin typeface="Arial" panose="020B0604020202020204" pitchFamily="34" charset="0"/>
                          <a:ea typeface="Century Gothic" charset="0"/>
                          <a:cs typeface="Arial" panose="020B0604020202020204" pitchFamily="34" charset="0"/>
                        </a:rPr>
                        <a:t>Bowlby (1944)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Used 44 juvenile thieves and found that 14/44 = affectionless psychopaths. 12/14 had experienced</a:t>
                      </a:r>
                      <a:r>
                        <a:rPr lang="en-US" sz="900" b="0" baseline="0" dirty="0">
                          <a:latin typeface="Arial" panose="020B0604020202020204" pitchFamily="34" charset="0"/>
                          <a:ea typeface="Century Gothic" charset="0"/>
                          <a:cs typeface="Arial" panose="020B0604020202020204" pitchFamily="34" charset="0"/>
                        </a:rPr>
                        <a:t> maternal deprivation.</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charset="0"/>
                        <a:buNone/>
                      </a:pPr>
                      <a:r>
                        <a:rPr lang="en-US" sz="900" b="0" dirty="0">
                          <a:latin typeface="Arial" panose="020B0604020202020204" pitchFamily="34" charset="0"/>
                          <a:ea typeface="Century Gothic" charset="0"/>
                          <a:cs typeface="Arial" panose="020B0604020202020204" pitchFamily="34" charset="0"/>
                        </a:rPr>
                        <a:t>Lewis (1954) replicated this</a:t>
                      </a:r>
                      <a:r>
                        <a:rPr lang="en-US" sz="900" b="0" baseline="0" dirty="0">
                          <a:latin typeface="Arial" panose="020B0604020202020204" pitchFamily="34" charset="0"/>
                          <a:ea typeface="Century Gothic" charset="0"/>
                          <a:cs typeface="Arial" panose="020B0604020202020204" pitchFamily="34" charset="0"/>
                        </a:rPr>
                        <a:t> exact study and found that maternal deprivation had no impact. </a:t>
                      </a:r>
                      <a:endParaRPr lang="en-US" sz="900" b="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11333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39872812"/>
              </p:ext>
            </p:extLst>
          </p:nvPr>
        </p:nvGraphicFramePr>
        <p:xfrm>
          <a:off x="1" y="-20782"/>
          <a:ext cx="12191999" cy="6866243"/>
        </p:xfrm>
        <a:graphic>
          <a:graphicData uri="http://schemas.openxmlformats.org/drawingml/2006/table">
            <a:tbl>
              <a:tblPr firstRow="1" bandRow="1">
                <a:tableStyleId>{7E9639D4-E3E2-4D34-9284-5A2195B3D0D7}</a:tableStyleId>
              </a:tblPr>
              <a:tblGrid>
                <a:gridCol w="1018308">
                  <a:extLst>
                    <a:ext uri="{9D8B030D-6E8A-4147-A177-3AD203B41FA5}">
                      <a16:colId xmlns:a16="http://schemas.microsoft.com/office/drawing/2014/main" val="20000"/>
                    </a:ext>
                  </a:extLst>
                </a:gridCol>
                <a:gridCol w="7180118">
                  <a:extLst>
                    <a:ext uri="{9D8B030D-6E8A-4147-A177-3AD203B41FA5}">
                      <a16:colId xmlns:a16="http://schemas.microsoft.com/office/drawing/2014/main" val="20001"/>
                    </a:ext>
                  </a:extLst>
                </a:gridCol>
                <a:gridCol w="3993573">
                  <a:extLst>
                    <a:ext uri="{9D8B030D-6E8A-4147-A177-3AD203B41FA5}">
                      <a16:colId xmlns:a16="http://schemas.microsoft.com/office/drawing/2014/main" val="20002"/>
                    </a:ext>
                  </a:extLst>
                </a:gridCol>
              </a:tblGrid>
              <a:tr h="457200">
                <a:tc gridSpan="3">
                  <a:txBody>
                    <a:bodyPr/>
                    <a:lstStyle/>
                    <a:p>
                      <a:pPr algn="ctr"/>
                      <a:r>
                        <a:rPr lang="en-GB" sz="1600" b="1" baseline="0" dirty="0">
                          <a:latin typeface="Arial" panose="020B0604020202020204" pitchFamily="34" charset="0"/>
                          <a:ea typeface="Century Gothic" charset="0"/>
                          <a:cs typeface="Arial" panose="020B0604020202020204" pitchFamily="34" charset="0"/>
                        </a:rPr>
                        <a:t>Attachment – Paper 1 – 24 marks </a:t>
                      </a:r>
                    </a:p>
                  </a:txBody>
                  <a:tcPr>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259773">
                <a:tc>
                  <a:txBody>
                    <a:bodyPr/>
                    <a:lstStyle/>
                    <a:p>
                      <a:pPr algn="ctr"/>
                      <a:endParaRPr lang="en-US" sz="11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Description (AO1)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Evaluation (AO3)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74435">
                <a:tc>
                  <a:txBody>
                    <a:bodyPr/>
                    <a:lstStyle/>
                    <a:p>
                      <a:r>
                        <a:rPr lang="en-US" sz="1100" b="1" i="0" dirty="0">
                          <a:latin typeface="Arial" panose="020B0604020202020204" pitchFamily="34" charset="0"/>
                          <a:ea typeface="Century Gothic" charset="0"/>
                          <a:cs typeface="Arial" panose="020B0604020202020204" pitchFamily="34" charset="0"/>
                        </a:rPr>
                        <a:t>Caregiver infant interactions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Babies have signals (social releasers) that let the caregiver know they are ready for interaction (occurs more around 3 months).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Reciprocity = when each person responds to the other and elicits a response from them. Both adult and baby can be reciprocal. Brazelton (1975) describes this as a dance because it’s like a couple dancing where each partner responds to the other partner’s moves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Interactional synchrony = performing the same action simultaneously (at the same time). Meltzoff &amp; Moore (1977) measured interactional synchrony in infants as young as 2 weeks old. An association between the gesture of the adult and behavior of the baby was found.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Isabella et al (1989) observed 30 mothers and infants together and found that high levels of synchrony were associated with better quality attachment.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Behaviours being measured may be hand movements or changes in expression which may not have meaning. It’s difficult to determine the extent of how meaningful this is in attachment. </a:t>
                      </a:r>
                    </a:p>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The studies took place in controlled environments with both mother and baby being filmed which could be analysed at a later date. This increases the reliability and validity of the studies.</a:t>
                      </a:r>
                    </a:p>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Feldman (2012) states that infant interactions describe behaviours but do not tell us the purpose of them meaning that it has little importance to research in attachment.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74435">
                <a:tc>
                  <a:txBody>
                    <a:bodyPr/>
                    <a:lstStyle/>
                    <a:p>
                      <a:r>
                        <a:rPr lang="en-US" sz="1100" b="1" i="0" dirty="0">
                          <a:latin typeface="Arial" panose="020B0604020202020204" pitchFamily="34" charset="0"/>
                          <a:ea typeface="Century Gothic" charset="0"/>
                          <a:cs typeface="Arial" panose="020B0604020202020204" pitchFamily="34" charset="0"/>
                        </a:rPr>
                        <a:t>Attachment figures &amp; the role of the father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rtl="0" fontAlgn="base">
                        <a:buFont typeface="Arial" panose="020B0604020202020204" pitchFamily="34" charset="0"/>
                        <a:buChar char="•"/>
                      </a:pPr>
                      <a:r>
                        <a:rPr lang="en-GB" sz="900" b="0" i="0" u="none" strike="noStrike" kern="1200" dirty="0">
                          <a:solidFill>
                            <a:schemeClr val="tx1"/>
                          </a:solidFill>
                          <a:effectLst/>
                          <a:latin typeface="Arial" panose="020B0604020202020204" pitchFamily="34" charset="0"/>
                          <a:ea typeface="+mn-ea"/>
                          <a:cs typeface="+mn-cs"/>
                        </a:rPr>
                        <a:t>Schaffer and Emerson (1964) found that majority of babies became attached to their mother first (around 7 months) </a:t>
                      </a:r>
                      <a:r>
                        <a:rPr lang="en-US" sz="900" b="0" i="0" u="none" strike="noStrike" kern="1200" dirty="0">
                          <a:solidFill>
                            <a:schemeClr val="tx1"/>
                          </a:solidFill>
                          <a:effectLst/>
                          <a:latin typeface="Arial" panose="020B0604020202020204" pitchFamily="34" charset="0"/>
                          <a:ea typeface="+mn-ea"/>
                          <a:cs typeface="+mn-cs"/>
                        </a:rPr>
                        <a:t>​</a:t>
                      </a:r>
                    </a:p>
                    <a:p>
                      <a:pPr marL="171450" indent="-171450" rtl="0" fontAlgn="base">
                        <a:buFont typeface="Arial" panose="020B0604020202020204" pitchFamily="34" charset="0"/>
                        <a:buChar char="•"/>
                      </a:pPr>
                      <a:r>
                        <a:rPr lang="en-GB" sz="900" b="0" i="0" u="none" strike="noStrike" kern="1200" dirty="0">
                          <a:solidFill>
                            <a:schemeClr val="tx1"/>
                          </a:solidFill>
                          <a:effectLst/>
                          <a:latin typeface="Arial" panose="020B0604020202020204" pitchFamily="34" charset="0"/>
                          <a:ea typeface="+mn-ea"/>
                          <a:cs typeface="+mn-cs"/>
                        </a:rPr>
                        <a:t>Then formed secondary attachments to other family members including the father (75% of cases) </a:t>
                      </a:r>
                    </a:p>
                    <a:p>
                      <a:pPr marL="0" indent="0" rtl="0" fontAlgn="base">
                        <a:buFont typeface="Arial" panose="020B0604020202020204" pitchFamily="34" charset="0"/>
                        <a:buNone/>
                      </a:pPr>
                      <a:r>
                        <a:rPr lang="en-GB" sz="900" b="0" i="0" u="none" strike="noStrike" kern="1200" dirty="0">
                          <a:solidFill>
                            <a:schemeClr val="tx1"/>
                          </a:solidFill>
                          <a:effectLst/>
                          <a:latin typeface="Arial" panose="020B0604020202020204" pitchFamily="34" charset="0"/>
                          <a:ea typeface="+mn-ea"/>
                          <a:cs typeface="+mn-cs"/>
                        </a:rPr>
                        <a:t>Role of the father: </a:t>
                      </a:r>
                    </a:p>
                    <a:p>
                      <a:pPr marL="171450" indent="-171450" rtl="0" fontAlgn="base">
                        <a:buFont typeface="Arial" panose="020B0604020202020204" pitchFamily="34" charset="0"/>
                        <a:buChar char="•"/>
                      </a:pPr>
                      <a:r>
                        <a:rPr lang="en-GB" sz="900" b="0" i="0" u="none" strike="noStrike" kern="1200" dirty="0">
                          <a:solidFill>
                            <a:schemeClr val="tx1"/>
                          </a:solidFill>
                          <a:effectLst/>
                          <a:latin typeface="Arial" panose="020B0604020202020204" pitchFamily="34" charset="0"/>
                          <a:ea typeface="+mn-ea"/>
                          <a:cs typeface="+mn-cs"/>
                        </a:rPr>
                        <a:t>Fathers are viewed as less sensitive than mothers and this could be due to biological differences and the influence of the hormone ‘oestrogen’ which promotes nurturing behaviour suggesting the role of the father is biologically determined.</a:t>
                      </a:r>
                    </a:p>
                    <a:p>
                      <a:pPr marL="171450" indent="-171450" rtl="0" fontAlgn="base">
                        <a:buFont typeface="Arial" panose="020B0604020202020204" pitchFamily="34" charset="0"/>
                        <a:buChar char="•"/>
                      </a:pPr>
                      <a:r>
                        <a:rPr lang="en-GB" sz="900" b="0" i="0" u="none" strike="noStrike" kern="1200" dirty="0">
                          <a:solidFill>
                            <a:schemeClr val="tx1"/>
                          </a:solidFill>
                          <a:effectLst/>
                          <a:latin typeface="Arial" panose="020B0604020202020204" pitchFamily="34" charset="0"/>
                          <a:ea typeface="+mn-ea"/>
                          <a:cs typeface="+mn-cs"/>
                        </a:rPr>
                        <a:t>Grossman (2002) carried out a longitudinal study looking at parents behaviour and attachment. They found that the quality of attachment with mothers was related to childhood attachments later on, but not the father. However, the quality of father’s play was related to attachment later on suggesting the father has the role of the play mate. </a:t>
                      </a:r>
                    </a:p>
                    <a:p>
                      <a:pPr marL="171450" indent="-171450" rtl="0" fontAlgn="base">
                        <a:buFont typeface="Arial" panose="020B0604020202020204" pitchFamily="34" charset="0"/>
                        <a:buChar char="•"/>
                      </a:pPr>
                      <a:r>
                        <a:rPr lang="en-GB" sz="900" b="0" i="0" u="none" strike="noStrike" kern="1200" baseline="0" dirty="0">
                          <a:solidFill>
                            <a:schemeClr val="tx1"/>
                          </a:solidFill>
                          <a:effectLst/>
                          <a:latin typeface="Arial" panose="020B0604020202020204" pitchFamily="34" charset="0"/>
                          <a:ea typeface="+mn-ea"/>
                          <a:cs typeface="+mn-cs"/>
                        </a:rPr>
                        <a:t>Field (1978) found that primary care giver fathers spent more time with the child and they eventually turned into the nurturing role model suggesting fathers can be a primary caregiver but it depends on responsiveness not gender. </a:t>
                      </a:r>
                      <a:endParaRPr lang="en-US" sz="1000" baseline="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Inconsistent findings on the father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Grossman (2002) found that fathers as secondary attachments had an important role but Golombok (2004) found that children in same sex families do not develop any differently to heterosexual families.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Fathers may not take on the ‘maternal’ role due to the social roles in society where they are viewed as the breadwinners. Additionally, they have less oestrogen which questions whether they are biological predisposed to be less maternal.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573288">
                <a:tc>
                  <a:txBody>
                    <a:bodyPr/>
                    <a:lstStyle/>
                    <a:p>
                      <a:pPr marL="0" marR="0" lvl="0" indent="0" algn="l">
                        <a:lnSpc>
                          <a:spcPct val="100000"/>
                        </a:lnSpc>
                        <a:spcBef>
                          <a:spcPts val="0"/>
                        </a:spcBef>
                        <a:spcAft>
                          <a:spcPts val="0"/>
                        </a:spcAft>
                        <a:buFontTx/>
                        <a:buNone/>
                      </a:pPr>
                      <a:r>
                        <a:rPr lang="en-US" sz="1100" b="1" i="0" dirty="0">
                          <a:latin typeface="Arial" panose="020B0604020202020204" pitchFamily="34" charset="0"/>
                          <a:ea typeface="Century Gothic" charset="0"/>
                          <a:cs typeface="Arial" panose="020B0604020202020204" pitchFamily="34" charset="0"/>
                        </a:rPr>
                        <a:t>Schaffer’s stages of attachment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charset="0"/>
                        <a:buChar char="•"/>
                      </a:pPr>
                      <a:r>
                        <a:rPr lang="en-US" sz="900" b="0" baseline="0" dirty="0">
                          <a:latin typeface="Arial" panose="020B0604020202020204" pitchFamily="34" charset="0"/>
                          <a:ea typeface="Century Gothic" charset="0"/>
                          <a:cs typeface="Arial" panose="020B0604020202020204" pitchFamily="34" charset="0"/>
                        </a:rPr>
                        <a:t>Schaffer &amp; Emerson investigated early attachments and the age they developed. They used 60 babies (31 m 29 f) all from Glasgow in working class families. The babies and mothers were visited every month for 1 year and once again at 18 months. Mothers were asked about whether the babies had shown stranger anxiety and separation anxiety. </a:t>
                      </a:r>
                    </a:p>
                    <a:p>
                      <a:pPr marL="171450" lvl="0" indent="-171450">
                        <a:buFont typeface="Arial" charset="0"/>
                        <a:buChar char="•"/>
                      </a:pPr>
                      <a:r>
                        <a:rPr lang="en-US" sz="900" b="0" baseline="0" dirty="0">
                          <a:latin typeface="Arial" panose="020B0604020202020204" pitchFamily="34" charset="0"/>
                          <a:ea typeface="Century Gothic" charset="0"/>
                          <a:cs typeface="Arial" panose="020B0604020202020204" pitchFamily="34" charset="0"/>
                        </a:rPr>
                        <a:t>Between 25-32 weeks, 50% showed separation anxiety towards one adult and it tended to be the caregiver who was reciprocal in their interactions (mostly the mother). By 40 weeks, 80% had multiple attachments. </a:t>
                      </a:r>
                    </a:p>
                    <a:p>
                      <a:pPr marL="171450" indent="-171450">
                        <a:buFont typeface="Arial" panose="020B0604020202020204" pitchFamily="34" charset="0"/>
                        <a:buChar char="•"/>
                      </a:pPr>
                      <a:r>
                        <a:rPr lang="en-GB" sz="900" b="1" i="0" u="none" strike="noStrike" kern="1200" dirty="0">
                          <a:solidFill>
                            <a:schemeClr val="tx1"/>
                          </a:solidFill>
                          <a:effectLst/>
                          <a:latin typeface="Arial" panose="020B0604020202020204" pitchFamily="34" charset="0"/>
                          <a:ea typeface="+mn-ea"/>
                          <a:cs typeface="+mn-cs"/>
                        </a:rPr>
                        <a:t>Asocial stage (0-6 weeks) </a:t>
                      </a:r>
                      <a:r>
                        <a:rPr lang="en-GB" sz="900" b="0" i="0" u="none" strike="noStrike" kern="1200" dirty="0">
                          <a:solidFill>
                            <a:schemeClr val="tx1"/>
                          </a:solidFill>
                          <a:effectLst/>
                          <a:latin typeface="Arial" panose="020B0604020202020204" pitchFamily="34" charset="0"/>
                          <a:ea typeface="+mn-ea"/>
                          <a:cs typeface="+mn-cs"/>
                        </a:rPr>
                        <a:t>= Similar responses to objects &amp; people. Preference for faces/ eyes.</a:t>
                      </a:r>
                    </a:p>
                    <a:p>
                      <a:pPr marL="171450" indent="-171450">
                        <a:buFont typeface="Arial" panose="020B0604020202020204" pitchFamily="34" charset="0"/>
                        <a:buChar char="•"/>
                      </a:pPr>
                      <a:r>
                        <a:rPr lang="en-GB" sz="900" b="1" i="0" u="none" strike="noStrike" kern="1200" dirty="0">
                          <a:solidFill>
                            <a:schemeClr val="tx1"/>
                          </a:solidFill>
                          <a:effectLst/>
                          <a:latin typeface="Arial" panose="020B0604020202020204" pitchFamily="34" charset="0"/>
                          <a:ea typeface="+mn-ea"/>
                          <a:cs typeface="+mn-cs"/>
                        </a:rPr>
                        <a:t>Indiscriminate attachments </a:t>
                      </a:r>
                      <a:r>
                        <a:rPr lang="en-GB" sz="900" b="0" i="0" u="none" strike="noStrike" kern="1200" dirty="0">
                          <a:solidFill>
                            <a:schemeClr val="tx1"/>
                          </a:solidFill>
                          <a:effectLst/>
                          <a:latin typeface="Arial" panose="020B0604020202020204" pitchFamily="34" charset="0"/>
                          <a:ea typeface="+mn-ea"/>
                          <a:cs typeface="+mn-cs"/>
                        </a:rPr>
                        <a:t>(6 weeks – 6 months) = Preference for human company. Ability to distinguish between people but comforted indiscriminately.</a:t>
                      </a:r>
                    </a:p>
                    <a:p>
                      <a:pPr marL="171450" indent="-171450">
                        <a:buFont typeface="Arial" panose="020B0604020202020204" pitchFamily="34" charset="0"/>
                        <a:buChar char="•"/>
                      </a:pPr>
                      <a:r>
                        <a:rPr lang="en-GB" sz="900" b="1" i="0" u="none" strike="noStrike" kern="1200" dirty="0">
                          <a:solidFill>
                            <a:schemeClr val="tx1"/>
                          </a:solidFill>
                          <a:effectLst/>
                          <a:latin typeface="Arial" panose="020B0604020202020204" pitchFamily="34" charset="0"/>
                          <a:ea typeface="+mn-ea"/>
                          <a:cs typeface="+mn-cs"/>
                        </a:rPr>
                        <a:t>Specific attachment </a:t>
                      </a:r>
                      <a:r>
                        <a:rPr lang="en-GB" sz="900" b="0" i="0" u="none" strike="noStrike" kern="1200" dirty="0">
                          <a:solidFill>
                            <a:schemeClr val="tx1"/>
                          </a:solidFill>
                          <a:effectLst/>
                          <a:latin typeface="Arial" panose="020B0604020202020204" pitchFamily="34" charset="0"/>
                          <a:ea typeface="+mn-ea"/>
                          <a:cs typeface="+mn-cs"/>
                        </a:rPr>
                        <a:t>(7 months +) = Infants show a preference for one caregiver, displaying separation and stranger anxiety. The baby looks to particular people for security, comfort and protection. </a:t>
                      </a:r>
                    </a:p>
                    <a:p>
                      <a:pPr marL="171450" indent="-171450">
                        <a:buFont typeface="Arial" panose="020B0604020202020204" pitchFamily="34" charset="0"/>
                        <a:buChar char="•"/>
                      </a:pPr>
                      <a:r>
                        <a:rPr lang="en-GB" sz="900" b="1" i="0" u="none" strike="noStrike" kern="1200" dirty="0">
                          <a:solidFill>
                            <a:schemeClr val="tx1"/>
                          </a:solidFill>
                          <a:effectLst/>
                          <a:latin typeface="Arial" panose="020B0604020202020204" pitchFamily="34" charset="0"/>
                          <a:ea typeface="+mn-ea"/>
                          <a:cs typeface="+mn-cs"/>
                        </a:rPr>
                        <a:t>Multiple attachment </a:t>
                      </a:r>
                      <a:r>
                        <a:rPr lang="en-GB" sz="900" b="0" i="0" u="none" strike="noStrike" kern="1200" dirty="0">
                          <a:solidFill>
                            <a:schemeClr val="tx1"/>
                          </a:solidFill>
                          <a:effectLst/>
                          <a:latin typeface="Arial" panose="020B0604020202020204" pitchFamily="34" charset="0"/>
                          <a:ea typeface="+mn-ea"/>
                          <a:cs typeface="+mn-cs"/>
                        </a:rPr>
                        <a:t>(10/11 months +) = Attachment behaviours are displayed towards several different people</a:t>
                      </a:r>
                      <a:endParaRPr lang="en-US" sz="900" b="0" baseline="0"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Schaffer &amp; Emerson study = good external validity (carried out in real homes), low generalizability (60 babies), high internal validity (due to longitudinal design) as participant variables are not so much of an issue.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Stages of attachment = issues with studying the asocial stage, it’s difficult to measure meaningful behavior when babies have poor co-ordination skills etc.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Most research states that babies attach to one person before multiple (Bowlby monotropy), however research into cultural variations state that babies can form multiple attachments before). This is valued in collectivist cultures.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573288">
                <a:tc>
                  <a:txBody>
                    <a:bodyPr/>
                    <a:lstStyle/>
                    <a:p>
                      <a:pPr marL="0" marR="0" lvl="0" indent="0" algn="l">
                        <a:lnSpc>
                          <a:spcPct val="100000"/>
                        </a:lnSpc>
                        <a:spcBef>
                          <a:spcPts val="0"/>
                        </a:spcBef>
                        <a:spcAft>
                          <a:spcPts val="0"/>
                        </a:spcAft>
                        <a:buFontTx/>
                        <a:buNone/>
                      </a:pPr>
                      <a:r>
                        <a:rPr lang="en-US" sz="1100" b="1" i="0" dirty="0">
                          <a:latin typeface="Arial" panose="020B0604020202020204" pitchFamily="34" charset="0"/>
                          <a:ea typeface="Century Gothic" charset="0"/>
                          <a:cs typeface="Arial" panose="020B0604020202020204" pitchFamily="34" charset="0"/>
                        </a:rPr>
                        <a:t>Animal studies of attachment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baseline="0" dirty="0">
                          <a:latin typeface="Arial" panose="020B0604020202020204" pitchFamily="34" charset="0"/>
                          <a:ea typeface="Century Gothic" charset="0"/>
                          <a:cs typeface="Arial" panose="020B0604020202020204" pitchFamily="34" charset="0"/>
                        </a:rPr>
                        <a:t>Lorenz’s research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a:latin typeface="Arial" panose="020B0604020202020204" pitchFamily="34" charset="0"/>
                          <a:ea typeface="Century Gothic" charset="0"/>
                          <a:cs typeface="Arial" panose="020B0604020202020204" pitchFamily="34" charset="0"/>
                        </a:rPr>
                        <a:t>Studied imprinting in a study of divided goose eggs. Half hatched with the mother and half with Lorenz. The incubator group followed Lorenz as he was the first thing they saw whereas the control group followed their mother. Lorenz identified a critical period which is a few hours and attachment must form if it’s to form at all.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a:latin typeface="Arial" panose="020B0604020202020204" pitchFamily="34" charset="0"/>
                          <a:ea typeface="Century Gothic" charset="0"/>
                          <a:cs typeface="Arial" panose="020B0604020202020204" pitchFamily="34" charset="0"/>
                        </a:rPr>
                        <a:t>Sexual imprinting = a peacock would show courtship behavior towards giant tortoises when they hatched with tortoises.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baseline="0" dirty="0">
                          <a:latin typeface="Arial" panose="020B0604020202020204" pitchFamily="34" charset="0"/>
                          <a:ea typeface="Century Gothic" charset="0"/>
                          <a:cs typeface="Arial" panose="020B0604020202020204" pitchFamily="34" charset="0"/>
                        </a:rPr>
                        <a:t>Harlow’s research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a:latin typeface="Arial" panose="020B0604020202020204" pitchFamily="34" charset="0"/>
                          <a:ea typeface="Century Gothic" charset="0"/>
                          <a:cs typeface="Arial" panose="020B0604020202020204" pitchFamily="34" charset="0"/>
                        </a:rPr>
                        <a:t>Studied whether attachment was based on comfort or food. Used 16 baby monkeys with 2 wired models (one provided comfort but no food and one provided food but no comfort). He found that baby monkeys cuddled the soft object rather than the food that kept them alive suggesting that comfort is a basis for attachment.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a:latin typeface="Arial" panose="020B0604020202020204" pitchFamily="34" charset="0"/>
                          <a:ea typeface="Century Gothic" charset="0"/>
                          <a:cs typeface="Arial" panose="020B0604020202020204" pitchFamily="34" charset="0"/>
                        </a:rPr>
                        <a:t>Found that maternally deprived monkeys were more aggressive, less sociable and even killed their offspring.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a:latin typeface="Arial" panose="020B0604020202020204" pitchFamily="34" charset="0"/>
                          <a:ea typeface="Century Gothic" charset="0"/>
                          <a:cs typeface="Arial" panose="020B0604020202020204" pitchFamily="34" charset="0"/>
                        </a:rPr>
                        <a:t>Believed in a critical period of 90 days.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The results and concept of attachment is not applicable to humans. Animals may have different attachment mechanisms which don’t apply to humans i.e. imprinting.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Guiton (1966) found that chickens imprinted on washing up gloves but eventually mated with chickens.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Harlow had high theoretical value and showed that comfort is a big factor in attachments and demonstrated the issues of maternal deprivation later in life.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Harlow's research has practical value and has helped social workers understanding neglect and zoo breeding programmes.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Harlow had ethical issues with suffering but is arguably justified.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085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11575"/>
          <a:ext cx="12191999" cy="6847575"/>
        </p:xfrm>
        <a:graphic>
          <a:graphicData uri="http://schemas.openxmlformats.org/drawingml/2006/table">
            <a:tbl>
              <a:tblPr firstRow="1" bandRow="1">
                <a:tableStyleId>{7E9639D4-E3E2-4D34-9284-5A2195B3D0D7}</a:tableStyleId>
              </a:tblPr>
              <a:tblGrid>
                <a:gridCol w="1122743">
                  <a:extLst>
                    <a:ext uri="{9D8B030D-6E8A-4147-A177-3AD203B41FA5}">
                      <a16:colId xmlns:a16="http://schemas.microsoft.com/office/drawing/2014/main" val="20000"/>
                    </a:ext>
                  </a:extLst>
                </a:gridCol>
                <a:gridCol w="7199453">
                  <a:extLst>
                    <a:ext uri="{9D8B030D-6E8A-4147-A177-3AD203B41FA5}">
                      <a16:colId xmlns:a16="http://schemas.microsoft.com/office/drawing/2014/main" val="20001"/>
                    </a:ext>
                  </a:extLst>
                </a:gridCol>
                <a:gridCol w="3869803">
                  <a:extLst>
                    <a:ext uri="{9D8B030D-6E8A-4147-A177-3AD203B41FA5}">
                      <a16:colId xmlns:a16="http://schemas.microsoft.com/office/drawing/2014/main" val="20002"/>
                    </a:ext>
                  </a:extLst>
                </a:gridCol>
              </a:tblGrid>
              <a:tr h="386811">
                <a:tc gridSpan="3">
                  <a:txBody>
                    <a:bodyPr/>
                    <a:lstStyle/>
                    <a:p>
                      <a:pPr algn="ctr"/>
                      <a:r>
                        <a:rPr lang="en-GB" sz="1600" b="1" baseline="0" dirty="0">
                          <a:latin typeface="Arial" panose="020B0604020202020204" pitchFamily="34" charset="0"/>
                          <a:ea typeface="Century Gothic" charset="0"/>
                          <a:cs typeface="Arial" panose="020B0604020202020204" pitchFamily="34" charset="0"/>
                        </a:rPr>
                        <a:t>Attachment – Paper 1 – 24 marks </a:t>
                      </a:r>
                    </a:p>
                  </a:txBody>
                  <a:tcPr>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257929">
                <a:tc>
                  <a:txBody>
                    <a:bodyPr/>
                    <a:lstStyle/>
                    <a:p>
                      <a:pPr algn="ctr"/>
                      <a:endParaRPr lang="en-US" sz="11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Description (AO1)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Evaluation (AO3)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22405">
                <a:tc>
                  <a:txBody>
                    <a:bodyPr/>
                    <a:lstStyle/>
                    <a:p>
                      <a:r>
                        <a:rPr lang="en-US" sz="1100" b="1" i="0" dirty="0">
                          <a:latin typeface="Arial" panose="020B0604020202020204" pitchFamily="34" charset="0"/>
                          <a:ea typeface="Century Gothic" charset="0"/>
                          <a:cs typeface="Arial" panose="020B0604020202020204" pitchFamily="34" charset="0"/>
                        </a:rPr>
                        <a:t>Explanations of attachment: Learning theory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Dollard &amp; Miller (1950)  emphasizes the importance of the caregiver as a provider of food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Classical conditioning = food is an UCS would produces a natural response of pleasure (UCR). A caregiver acts as a neutral stimulus. Over time, the caregiver (NS) is associated with food (UCS) which leads to pleasure (UCR). Eventually, the caregiver acts as the CS leading to a conditioned response of pleasure.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Operant conditioning = babies can cry for comfort which leads to a response of feeding meaning that the crying is reinforced. This acts as social suppressor behavior for the adult and acts as negative reinforcement because the unpleasant experience is being removed.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Learning theory draws on the concept of drive reduction. Hunger is a primary drive and attachment is therefore a secondary drive as a result.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The results from Lorenz’s study suggest that attachment  is not based on food as the geese were not fed before they imprinted. The monkey’s in Harlow’s study preferred the cloth mother suggesting comfort is more important than food. </a:t>
                      </a:r>
                    </a:p>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Schaffer &amp; Emerson’s study showed that babies develop primary attachments even though other carers did the feeding suggesting that food isn’t as important. </a:t>
                      </a:r>
                    </a:p>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This theory ignores infant-caregiver interactions as well as sensitivity of the caregiver therefore it ignores other factors.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593093">
                <a:tc>
                  <a:txBody>
                    <a:bodyPr/>
                    <a:lstStyle/>
                    <a:p>
                      <a:r>
                        <a:rPr lang="en-US" sz="1100" b="1" i="0" dirty="0">
                          <a:latin typeface="Arial" panose="020B0604020202020204" pitchFamily="34" charset="0"/>
                          <a:ea typeface="Century Gothic" charset="0"/>
                          <a:cs typeface="Arial" panose="020B0604020202020204" pitchFamily="34" charset="0"/>
                        </a:rPr>
                        <a:t>Explanations of attachment: Monotropy theory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Bowlby (1988) proposed an evolutionary explanation of ‘monotropy theory’ whereby attachment was an innate system that gave a survival advantage. Bowlby placed focus on one important attachment which is different to other attachments. He put forward 2 principles: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Law of continuity = the more constant and predictable the child’s care, the better quality attachment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Law of accumulated separation = effects of every separation add up and the safest dose is zero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Babies are born with social releasers that activate the attachment system in adults.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There is a critical period of around 2 years but later stated this was a sensitive period. If the child doesn’t form an attachment in 2 years, they will find it difficult to make one in the future.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A child forms a mental representation of their relationship with caregivers which is their internal working model. These affect children later in life.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Schaffer &amp; Emerson suggested that some babies formed multiple attachments at the same time as forming a single attachment.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Support for social releasers - Brazelton (1975) observed mothers and babies during their interactions. The mother was told to ignore the social releasers from the babies and they found that the babies eventually curled up and led motionless as a result.</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Bailey et al (2007) assessed 99 mothers with their babies on their attachment. They found that mothers reported poor attachments to their own mother supporting the internal working model.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593093">
                <a:tc>
                  <a:txBody>
                    <a:bodyPr/>
                    <a:lstStyle/>
                    <a:p>
                      <a:pPr marL="0" marR="0" lvl="0" indent="0" algn="l">
                        <a:lnSpc>
                          <a:spcPct val="100000"/>
                        </a:lnSpc>
                        <a:spcBef>
                          <a:spcPts val="0"/>
                        </a:spcBef>
                        <a:spcAft>
                          <a:spcPts val="0"/>
                        </a:spcAft>
                        <a:buFontTx/>
                        <a:buNone/>
                      </a:pPr>
                      <a:r>
                        <a:rPr lang="en-US" sz="1100" b="1" i="0" dirty="0">
                          <a:latin typeface="Arial" panose="020B0604020202020204" pitchFamily="34" charset="0"/>
                          <a:ea typeface="Century Gothic" charset="0"/>
                          <a:cs typeface="Arial" panose="020B0604020202020204" pitchFamily="34" charset="0"/>
                        </a:rPr>
                        <a:t>Ainsworth’s strange situation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buFont typeface="Arial" charset="0"/>
                        <a:buChar char="•"/>
                      </a:pPr>
                      <a:r>
                        <a:rPr lang="en-US" sz="900" dirty="0">
                          <a:latin typeface="Arial" panose="020B0604020202020204" pitchFamily="34" charset="0"/>
                          <a:ea typeface="Century Gothic" charset="0"/>
                          <a:cs typeface="Arial" panose="020B0604020202020204" pitchFamily="34" charset="0"/>
                        </a:rPr>
                        <a:t>The strange situation is an attachment assessment tool and is an observation, not an experiment as no IV was manipulated.</a:t>
                      </a:r>
                    </a:p>
                    <a:p>
                      <a:pPr marL="171450" lvl="0" indent="-171450">
                        <a:buFont typeface="Arial" charset="0"/>
                        <a:buChar char="•"/>
                      </a:pPr>
                      <a:r>
                        <a:rPr lang="en-US" sz="900" dirty="0">
                          <a:latin typeface="Arial" panose="020B0604020202020204" pitchFamily="34" charset="0"/>
                          <a:ea typeface="Century Gothic" charset="0"/>
                          <a:cs typeface="Arial" panose="020B0604020202020204" pitchFamily="34" charset="0"/>
                        </a:rPr>
                        <a:t>It’s a controlled observation that takes place in a lab setting with a two way mirror. </a:t>
                      </a:r>
                    </a:p>
                    <a:p>
                      <a:pPr marL="171450" lvl="0" indent="-171450">
                        <a:buFont typeface="Arial" charset="0"/>
                        <a:buChar char="•"/>
                      </a:pPr>
                      <a:r>
                        <a:rPr lang="en-US" sz="900" dirty="0">
                          <a:latin typeface="Arial" panose="020B0604020202020204" pitchFamily="34" charset="0"/>
                          <a:ea typeface="Century Gothic" charset="0"/>
                          <a:cs typeface="Arial" panose="020B0604020202020204" pitchFamily="34" charset="0"/>
                        </a:rPr>
                        <a:t>The behaviours measured are: Proximity seeking, exploration of secure base behavior, stranger anxiety, separation anxiety and response on reunion </a:t>
                      </a:r>
                    </a:p>
                    <a:p>
                      <a:pPr marL="171450" lvl="0" indent="-171450">
                        <a:buFont typeface="Arial" charset="0"/>
                        <a:buChar char="•"/>
                      </a:pPr>
                      <a:r>
                        <a:rPr lang="en-US" sz="900" b="1" baseline="0" dirty="0">
                          <a:latin typeface="Arial" panose="020B0604020202020204" pitchFamily="34" charset="0"/>
                          <a:ea typeface="Century Gothic" charset="0"/>
                          <a:cs typeface="Arial" panose="020B0604020202020204" pitchFamily="34" charset="0"/>
                        </a:rPr>
                        <a:t>Secure attachment (TYPE B) </a:t>
                      </a:r>
                      <a:r>
                        <a:rPr lang="en-US" sz="900" b="0" baseline="0" dirty="0">
                          <a:latin typeface="Arial" panose="020B0604020202020204" pitchFamily="34" charset="0"/>
                          <a:ea typeface="Century Gothic" charset="0"/>
                          <a:cs typeface="Arial" panose="020B0604020202020204" pitchFamily="34" charset="0"/>
                        </a:rPr>
                        <a:t>60-75% = good exploration and secure base behavior, moderate separation and stranger anxiety, accept comfort on reunion. </a:t>
                      </a:r>
                    </a:p>
                    <a:p>
                      <a:pPr marL="171450" lvl="0" indent="-171450">
                        <a:buFont typeface="Arial" charset="0"/>
                        <a:buChar char="•"/>
                      </a:pPr>
                      <a:r>
                        <a:rPr lang="en-US" sz="900" b="1" baseline="0" dirty="0">
                          <a:latin typeface="Arial" panose="020B0604020202020204" pitchFamily="34" charset="0"/>
                          <a:ea typeface="Century Gothic" charset="0"/>
                          <a:cs typeface="Arial" panose="020B0604020202020204" pitchFamily="34" charset="0"/>
                        </a:rPr>
                        <a:t>Insecure-avoidant attachment (TYPE A) </a:t>
                      </a:r>
                      <a:r>
                        <a:rPr lang="en-US" sz="900" b="0" baseline="0" dirty="0">
                          <a:latin typeface="Arial" panose="020B0604020202020204" pitchFamily="34" charset="0"/>
                          <a:ea typeface="Century Gothic" charset="0"/>
                          <a:cs typeface="Arial" panose="020B0604020202020204" pitchFamily="34" charset="0"/>
                        </a:rPr>
                        <a:t>20-25% = good exploration but no secure base behavior, very low stranger and separation anxiety and no comfort on reunion. </a:t>
                      </a:r>
                    </a:p>
                    <a:p>
                      <a:pPr marL="171450" lvl="0" indent="-171450">
                        <a:buFont typeface="Arial" charset="0"/>
                        <a:buChar char="•"/>
                      </a:pPr>
                      <a:r>
                        <a:rPr lang="en-US" sz="900" b="1" baseline="0" dirty="0">
                          <a:latin typeface="Arial" panose="020B0604020202020204" pitchFamily="34" charset="0"/>
                          <a:ea typeface="Century Gothic" charset="0"/>
                          <a:cs typeface="Arial" panose="020B0604020202020204" pitchFamily="34" charset="0"/>
                        </a:rPr>
                        <a:t>Insecure-resistant attachment (TYPE C) </a:t>
                      </a:r>
                      <a:r>
                        <a:rPr lang="en-US" sz="900" b="0" baseline="0" dirty="0">
                          <a:latin typeface="Arial" panose="020B0604020202020204" pitchFamily="34" charset="0"/>
                          <a:ea typeface="Century Gothic" charset="0"/>
                          <a:cs typeface="Arial" panose="020B0604020202020204" pitchFamily="34" charset="0"/>
                        </a:rPr>
                        <a:t>3% = low exploration but high secure base behavior, high stranger and separation anxiety and resist comfort on reunion.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Good inter-rater reliability as most observers agreed on the attachment types suggesting it was measured reliably.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Good reliability as behavioural categories were established in the observation i.e. stranger anxiety.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Attachment type established by the strange situation is predictive of later development as secure babies have better outcomes than insecure babies.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Culturally biased assessment tool – cultural differences in childhood mean children  and caregivers respond differently. This means that a western tool was used to assess other cultures.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593093">
                <a:tc>
                  <a:txBody>
                    <a:bodyPr/>
                    <a:lstStyle/>
                    <a:p>
                      <a:pPr marL="0" marR="0" lvl="0" indent="0" algn="l">
                        <a:lnSpc>
                          <a:spcPct val="100000"/>
                        </a:lnSpc>
                        <a:spcBef>
                          <a:spcPts val="0"/>
                        </a:spcBef>
                        <a:spcAft>
                          <a:spcPts val="0"/>
                        </a:spcAft>
                        <a:buFontTx/>
                        <a:buNone/>
                      </a:pPr>
                      <a:r>
                        <a:rPr lang="en-US" sz="1100" b="1" i="0" dirty="0">
                          <a:latin typeface="Arial" panose="020B0604020202020204" pitchFamily="34" charset="0"/>
                          <a:ea typeface="Century Gothic" charset="0"/>
                          <a:cs typeface="Arial" panose="020B0604020202020204" pitchFamily="34" charset="0"/>
                        </a:rPr>
                        <a:t>Cultural variations of attachment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a:latin typeface="Arial" panose="020B0604020202020204" pitchFamily="34" charset="0"/>
                          <a:ea typeface="Century Gothic" charset="0"/>
                          <a:cs typeface="Arial" panose="020B0604020202020204" pitchFamily="34" charset="0"/>
                        </a:rPr>
                        <a:t>Van Ijzendoorn (1988) conducted a meta-analysis using 32 studies (from 8 countries, 15 in the USA and 1990 children) of attachment where the strange situation assessed attachment types.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a:latin typeface="Arial" panose="020B0604020202020204" pitchFamily="34" charset="0"/>
                          <a:ea typeface="Century Gothic" charset="0"/>
                          <a:cs typeface="Arial" panose="020B0604020202020204" pitchFamily="34" charset="0"/>
                        </a:rPr>
                        <a:t>They found that secure attachment was the most popular attachment type, insecure avoidant was higher in Germany and insecure resistant was higher in Japan. Variations between results of studies within the same country were 150% higher than those between countries.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a:latin typeface="Arial" panose="020B0604020202020204" pitchFamily="34" charset="0"/>
                          <a:ea typeface="Century Gothic" charset="0"/>
                          <a:cs typeface="Arial" panose="020B0604020202020204" pitchFamily="34" charset="0"/>
                        </a:rPr>
                        <a:t>Simonella et al (2014) conducted a study in Italy and found that 50% of attachments were secure with 36% insecure avoidant. This is due to mothers working longer hours.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a:latin typeface="Arial" panose="020B0604020202020204" pitchFamily="34" charset="0"/>
                          <a:ea typeface="Century Gothic" charset="0"/>
                          <a:cs typeface="Arial" panose="020B0604020202020204" pitchFamily="34" charset="0"/>
                        </a:rPr>
                        <a:t>Jin et al (2012) conducted a study in Korea and found that secure attachment was higher but children were more likely to be insecure resistant than avoidant. This could be due to similar child rearing styles with emphasis on families.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a:latin typeface="Arial" panose="020B0604020202020204" pitchFamily="34" charset="0"/>
                          <a:ea typeface="Century Gothic" charset="0"/>
                          <a:cs typeface="Arial" panose="020B0604020202020204" pitchFamily="34" charset="0"/>
                        </a:rPr>
                        <a:t>Culture can affect attachment styles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Meta analyses mean that large samples of studies were analysed increasing generalizability.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The samples may be unrepresentative of culture as the comparisons were between countries not cultures and as there are many different cultures within one country, it’s not generalizable.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The assessment tool was the strange situation which may be accused of imposed etic as the assessment was designed by western researchers/culture and used to assess another culture. The results would then be based off a western standard.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3241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 y="11575"/>
          <a:ext cx="12191999" cy="6874887"/>
        </p:xfrm>
        <a:graphic>
          <a:graphicData uri="http://schemas.openxmlformats.org/drawingml/2006/table">
            <a:tbl>
              <a:tblPr firstRow="1" bandRow="1">
                <a:tableStyleId>{7E9639D4-E3E2-4D34-9284-5A2195B3D0D7}</a:tableStyleId>
              </a:tblPr>
              <a:tblGrid>
                <a:gridCol w="1122743">
                  <a:extLst>
                    <a:ext uri="{9D8B030D-6E8A-4147-A177-3AD203B41FA5}">
                      <a16:colId xmlns:a16="http://schemas.microsoft.com/office/drawing/2014/main" val="20000"/>
                    </a:ext>
                  </a:extLst>
                </a:gridCol>
                <a:gridCol w="7199453">
                  <a:extLst>
                    <a:ext uri="{9D8B030D-6E8A-4147-A177-3AD203B41FA5}">
                      <a16:colId xmlns:a16="http://schemas.microsoft.com/office/drawing/2014/main" val="20001"/>
                    </a:ext>
                  </a:extLst>
                </a:gridCol>
                <a:gridCol w="3869803">
                  <a:extLst>
                    <a:ext uri="{9D8B030D-6E8A-4147-A177-3AD203B41FA5}">
                      <a16:colId xmlns:a16="http://schemas.microsoft.com/office/drawing/2014/main" val="20002"/>
                    </a:ext>
                  </a:extLst>
                </a:gridCol>
              </a:tblGrid>
              <a:tr h="354405">
                <a:tc gridSpan="3">
                  <a:txBody>
                    <a:bodyPr/>
                    <a:lstStyle/>
                    <a:p>
                      <a:pPr algn="ctr"/>
                      <a:r>
                        <a:rPr lang="en-GB" sz="1600" b="1" baseline="0" dirty="0">
                          <a:latin typeface="Arial" panose="020B0604020202020204" pitchFamily="34" charset="0"/>
                          <a:ea typeface="Century Gothic" charset="0"/>
                          <a:cs typeface="Arial" panose="020B0604020202020204" pitchFamily="34" charset="0"/>
                        </a:rPr>
                        <a:t>Attachment – Paper 1 – 24 marks </a:t>
                      </a:r>
                    </a:p>
                  </a:txBody>
                  <a:tcPr>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02454">
                <a:tc>
                  <a:txBody>
                    <a:bodyPr/>
                    <a:lstStyle/>
                    <a:p>
                      <a:pPr algn="ctr"/>
                      <a:endParaRPr lang="en-US" sz="1100" b="1" dirty="0">
                        <a:latin typeface="Arial" panose="020B0604020202020204" pitchFamily="34" charset="0"/>
                        <a:ea typeface="Century Gothic"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Description (AO1)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Arial" panose="020B0604020202020204" pitchFamily="34" charset="0"/>
                          <a:ea typeface="Century Gothic" charset="0"/>
                          <a:cs typeface="Arial" panose="020B0604020202020204" pitchFamily="34" charset="0"/>
                        </a:rPr>
                        <a:t>Evaluation (AO3)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883380">
                <a:tc>
                  <a:txBody>
                    <a:bodyPr/>
                    <a:lstStyle/>
                    <a:p>
                      <a:r>
                        <a:rPr lang="en-US" sz="1100" b="1" i="0" dirty="0">
                          <a:latin typeface="Arial" panose="020B0604020202020204" pitchFamily="34" charset="0"/>
                          <a:ea typeface="Century Gothic" charset="0"/>
                          <a:cs typeface="Arial" panose="020B0604020202020204" pitchFamily="34" charset="0"/>
                        </a:rPr>
                        <a:t>Bowlby’s theory of maternal deprivation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Bowlby (1951) separation means the child isn’t in the presence of the primary attachment figure. Deprivation means the child is completely without the caregiver. Extended separations can lead to harm.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Critical period = first 30 months of life is critical to forming attachments </a:t>
                      </a:r>
                      <a:br>
                        <a:rPr lang="en-US" sz="900" baseline="0" dirty="0">
                          <a:latin typeface="Arial" panose="020B0604020202020204" pitchFamily="34" charset="0"/>
                          <a:ea typeface="Century Gothic" charset="0"/>
                          <a:cs typeface="Arial" panose="020B0604020202020204" pitchFamily="34" charset="0"/>
                        </a:rPr>
                      </a:br>
                      <a:endParaRPr lang="en-US" sz="900" baseline="0" dirty="0">
                        <a:latin typeface="Arial" panose="020B0604020202020204" pitchFamily="34" charset="0"/>
                        <a:ea typeface="Century Gothic" charset="0"/>
                        <a:cs typeface="Arial" panose="020B0604020202020204" pitchFamily="34" charset="0"/>
                      </a:endParaRPr>
                    </a:p>
                    <a:p>
                      <a:pPr marL="0" indent="0">
                        <a:buFont typeface="Arial" panose="020B0604020202020204" pitchFamily="34" charset="0"/>
                        <a:buNone/>
                      </a:pPr>
                      <a:r>
                        <a:rPr lang="en-US" sz="900" baseline="0" dirty="0">
                          <a:latin typeface="Arial" panose="020B0604020202020204" pitchFamily="34" charset="0"/>
                          <a:ea typeface="Century Gothic" charset="0"/>
                          <a:cs typeface="Arial" panose="020B0604020202020204" pitchFamily="34" charset="0"/>
                        </a:rPr>
                        <a:t>Maternal deprivation and effects on development: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Intellectual development = if children were deprived of maternal care for too long during the critical period, they would suffer from a low IQ. Goldfarb (1947) found lower IQ in children in institutions than those in foster care.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Emotional development = children would experience affectionless psychopathy which is the inability to feel guilt or strong emotions for others. This has been linked to criminality as people cannot feel remorse for their actions.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Bowlby Juvenile thieves = examined the link between affectionless psychopathy and maternal deprivation. Bowlby used 44 criminal teenagers and were interviewed for signs of affectionless psychopathy. Their families were also interviewed.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Bowlby found 14/44 were affectionless psychopaths. 12/14 had prolonged separation from their mothers in the critical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Bowlby used sources as evidence for maternal deprivation including studies of children who experienced world war 2. These orphans may have be traumatized and this could be the reason they developed affectionless psychopathy. </a:t>
                      </a:r>
                    </a:p>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Bowlby made his own assessment for affectionless psychopathy which may be biased. </a:t>
                      </a:r>
                    </a:p>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Lewis (1954) replicated the 44 thieves study with 500 young people. They found that early separation did not predict criminality or difficulty with relationships. </a:t>
                      </a:r>
                    </a:p>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Harlow showed how maternally deprived monkeys developed issues later in life. </a:t>
                      </a:r>
                    </a:p>
                    <a:p>
                      <a:pPr marL="171450" marR="0" lvl="0" indent="-171450" algn="l" rtl="0" eaLnBrk="1" fontAlgn="auto" latinLnBrk="0" hangingPunct="1">
                        <a:lnSpc>
                          <a:spcPct val="100000"/>
                        </a:lnSpc>
                        <a:spcBef>
                          <a:spcPts val="0"/>
                        </a:spcBef>
                        <a:spcAft>
                          <a:spcPts val="0"/>
                        </a:spcAft>
                        <a:buFont typeface="Arial" charset="0"/>
                        <a:buChar char="•"/>
                      </a:pPr>
                      <a:r>
                        <a:rPr lang="en-US" sz="900" baseline="0" dirty="0">
                          <a:latin typeface="Arial" panose="020B0604020202020204" pitchFamily="34" charset="0"/>
                          <a:ea typeface="Century Gothic" charset="0"/>
                          <a:cs typeface="Arial" panose="020B0604020202020204" pitchFamily="34" charset="0"/>
                        </a:rPr>
                        <a:t>Research has shown that the ‘critical’ period is more of a  ‘sensitive’ period as children can be rehabilitated.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048648">
                <a:tc>
                  <a:txBody>
                    <a:bodyPr/>
                    <a:lstStyle/>
                    <a:p>
                      <a:r>
                        <a:rPr lang="en-US" sz="1100" b="1" i="0" dirty="0">
                          <a:latin typeface="Arial" panose="020B0604020202020204" pitchFamily="34" charset="0"/>
                          <a:ea typeface="Century Gothic" charset="0"/>
                          <a:cs typeface="Arial" panose="020B0604020202020204" pitchFamily="34" charset="0"/>
                        </a:rPr>
                        <a:t>Romanian orphan studies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Rutter (2011) followed a group of 165 Romanian orphans in Britain to see whether care could make up for experience. Physical and emotional development was assessed at ages 4, 6, 11 and 15. They had a control group of 52 UK children.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When adoptees first arrived they showed signs of delayed IQ. At 11, the average IQ of children adopted before 6 months was 102 compared to 86 between 6 months &amp; 2 years. Children adopted after 6 months showed disinhibited attachment (attention seeking, clinginess and showing attachment indiscriminately to multiple people). </a:t>
                      </a:r>
                    </a:p>
                    <a:p>
                      <a:pPr marL="171450" indent="-171450">
                        <a:buFont typeface="Arial" panose="020B0604020202020204" pitchFamily="34" charset="0"/>
                        <a:buChar char="•"/>
                      </a:pPr>
                      <a:endParaRPr lang="en-US" sz="900" baseline="0" dirty="0">
                        <a:latin typeface="Arial" panose="020B0604020202020204" pitchFamily="34" charset="0"/>
                        <a:ea typeface="Century Gothic" charset="0"/>
                        <a:cs typeface="Arial" panose="020B0604020202020204" pitchFamily="34" charset="0"/>
                      </a:endParaRP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Zeanah et al (2005) – The Bucharest early intervention project – assessed attachment in 95 children aged 12-31 months who had spent time in institutional care. They compared them to 50 children not in institutions and used the strange situation to assess attachment. They found that 74% of the control group was securely attached compared to 19% of the institution group. 65% were also displayed disorganized attachment. </a:t>
                      </a:r>
                    </a:p>
                    <a:p>
                      <a:pPr marL="171450" indent="-171450">
                        <a:buFont typeface="Arial" panose="020B0604020202020204" pitchFamily="34" charset="0"/>
                        <a:buChar char="•"/>
                      </a:pPr>
                      <a:endParaRPr lang="en-US" sz="900" baseline="0" dirty="0">
                        <a:latin typeface="Arial" panose="020B0604020202020204" pitchFamily="34" charset="0"/>
                        <a:ea typeface="Century Gothic" charset="0"/>
                        <a:cs typeface="Arial" panose="020B0604020202020204" pitchFamily="34" charset="0"/>
                      </a:endParaRP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Disinhibited attachment = effect of being in institutions. They are affectionate to strangers and this may be a result of moving from family to family and it’s therefore an adaptive mechanism. </a:t>
                      </a:r>
                    </a:p>
                    <a:p>
                      <a:pPr marL="171450" indent="-171450">
                        <a:buFont typeface="Arial" panose="020B0604020202020204" pitchFamily="34" charset="0"/>
                        <a:buChar char="•"/>
                      </a:pPr>
                      <a:r>
                        <a:rPr lang="en-US" sz="900" baseline="0" dirty="0">
                          <a:latin typeface="Arial" panose="020B0604020202020204" pitchFamily="34" charset="0"/>
                          <a:ea typeface="Century Gothic" charset="0"/>
                          <a:cs typeface="Arial" panose="020B0604020202020204" pitchFamily="34" charset="0"/>
                        </a:rPr>
                        <a:t>Mental retardation = most children showed mental retardation but this improved if they were adopted before 6 months.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Studies have led to real life application with better standards in institutions. E.g. smaller number of caregivers for children or having a key worker for one child.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There are confounding participant variables in previous orphan studies as some children experienced trauma. In Romanian orphan studies, it’s possible to study institutionalization without these variables increasing internal validity. </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The conditions of the Romanian orphans were poor therefore the results cannot be applied to understanding the impact of better quality care. E.g. orphanages had poor standards of care therefore these situation variables reduce generalizability.</a:t>
                      </a:r>
                    </a:p>
                    <a:p>
                      <a:pPr marL="171450" indent="-171450">
                        <a:buFont typeface="Arial" charset="0"/>
                        <a:buChar char="•"/>
                      </a:pPr>
                      <a:r>
                        <a:rPr lang="en-US" sz="900" baseline="0" dirty="0">
                          <a:latin typeface="Arial" panose="020B0604020202020204" pitchFamily="34" charset="0"/>
                          <a:ea typeface="Century Gothic" charset="0"/>
                          <a:cs typeface="Arial" panose="020B0604020202020204" pitchFamily="34" charset="0"/>
                        </a:rPr>
                        <a:t>Children were not randomly assigned to conditions therefore may suffer from confounding variables.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018680">
                <a:tc>
                  <a:txBody>
                    <a:bodyPr/>
                    <a:lstStyle/>
                    <a:p>
                      <a:pPr marL="0" marR="0" lvl="0" indent="0" algn="l">
                        <a:lnSpc>
                          <a:spcPct val="100000"/>
                        </a:lnSpc>
                        <a:spcBef>
                          <a:spcPts val="0"/>
                        </a:spcBef>
                        <a:spcAft>
                          <a:spcPts val="0"/>
                        </a:spcAft>
                        <a:buFontTx/>
                        <a:buNone/>
                      </a:pPr>
                      <a:r>
                        <a:rPr lang="en-US" sz="1100" b="1" i="0" dirty="0">
                          <a:latin typeface="Arial" panose="020B0604020202020204" pitchFamily="34" charset="0"/>
                          <a:ea typeface="Century Gothic" charset="0"/>
                          <a:cs typeface="Arial" panose="020B0604020202020204" pitchFamily="34" charset="0"/>
                        </a:rPr>
                        <a:t>Early attachment on later relationships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buFont typeface="Arial" charset="0"/>
                        <a:buNone/>
                      </a:pPr>
                      <a:r>
                        <a:rPr lang="en-US" sz="900" b="0" baseline="0" dirty="0">
                          <a:latin typeface="Arial" panose="020B0604020202020204" pitchFamily="34" charset="0"/>
                          <a:ea typeface="Century Gothic" charset="0"/>
                          <a:cs typeface="Arial" panose="020B0604020202020204" pitchFamily="34" charset="0"/>
                        </a:rPr>
                        <a:t>Internal working models </a:t>
                      </a:r>
                    </a:p>
                    <a:p>
                      <a:pPr marL="171450" lvl="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The quality of attachment creates a template for future attachment. Secure attachments seek out healthy relationships, insecure-avoidant are uninvolved and less emotionally close and insecure-resistant as controlling and argumentative.</a:t>
                      </a:r>
                    </a:p>
                    <a:p>
                      <a:pPr marL="0" lvl="0" indent="0">
                        <a:buFont typeface="Arial" charset="0"/>
                        <a:buNone/>
                      </a:pPr>
                      <a:r>
                        <a:rPr lang="en-US" sz="900" b="0" baseline="0" dirty="0">
                          <a:latin typeface="Arial" panose="020B0604020202020204" pitchFamily="34" charset="0"/>
                          <a:ea typeface="Century Gothic" charset="0"/>
                          <a:cs typeface="Arial" panose="020B0604020202020204" pitchFamily="34" charset="0"/>
                        </a:rPr>
                        <a:t>Relationships in later childhood </a:t>
                      </a:r>
                    </a:p>
                    <a:p>
                      <a:pPr marL="171450" lvl="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Secure attachments form better quality friendships whereas insecure children have friendship difficulties. Secure children were less likely to be involved with bullying, insecure-avoidant were likely to be victims of bullying and insecure-resistant were more likely to be bullies. </a:t>
                      </a:r>
                    </a:p>
                    <a:p>
                      <a:pPr marL="0" lvl="0" indent="0">
                        <a:buFont typeface="Arial" charset="0"/>
                        <a:buNone/>
                      </a:pPr>
                      <a:r>
                        <a:rPr lang="en-US" sz="900" b="0" baseline="0" dirty="0">
                          <a:latin typeface="Arial" panose="020B0604020202020204" pitchFamily="34" charset="0"/>
                          <a:ea typeface="Century Gothic" charset="0"/>
                          <a:cs typeface="Arial" panose="020B0604020202020204" pitchFamily="34" charset="0"/>
                        </a:rPr>
                        <a:t>Relationships in adulthood with romantic partners </a:t>
                      </a:r>
                    </a:p>
                    <a:p>
                      <a:pPr marL="171450" lvl="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Secure attachment led to healthy relationships, insecure resistant had difficulty maintaining relationships and insecure avoidant had intimacy struggles. </a:t>
                      </a:r>
                    </a:p>
                    <a:p>
                      <a:pPr marL="171450" lvl="0" indent="-171450">
                        <a:buFont typeface="Arial" panose="020B0604020202020204" pitchFamily="34" charset="0"/>
                        <a:buChar char="•"/>
                      </a:pPr>
                      <a:r>
                        <a:rPr lang="en-US" sz="900" b="0" baseline="0" dirty="0">
                          <a:latin typeface="Arial" panose="020B0604020202020204" pitchFamily="34" charset="0"/>
                          <a:ea typeface="Century Gothic" charset="0"/>
                          <a:cs typeface="Arial" panose="020B0604020202020204" pitchFamily="34" charset="0"/>
                        </a:rPr>
                        <a:t>Hazan &amp; Shaver (1987) analysed 620 replies to a love quiz. 56% respondents were identified as securely attached, 25% insecure-avoidant and 19% insecure-resistant. Those with secure were more likely to have successful relationships, avoidant had jealousy and fear of intimacy. </a:t>
                      </a:r>
                    </a:p>
                    <a:p>
                      <a:pPr marL="0" lvl="0" indent="0">
                        <a:buFont typeface="Arial" charset="0"/>
                        <a:buNone/>
                      </a:pPr>
                      <a:r>
                        <a:rPr lang="en-US" sz="900" b="0" baseline="0" dirty="0">
                          <a:latin typeface="Arial" panose="020B0604020202020204" pitchFamily="34" charset="0"/>
                          <a:ea typeface="Century Gothic" charset="0"/>
                          <a:cs typeface="Arial" panose="020B0604020202020204" pitchFamily="34" charset="0"/>
                        </a:rPr>
                        <a:t>Relationships in adulthood as a parent </a:t>
                      </a:r>
                    </a:p>
                    <a:p>
                      <a:pPr marL="171450" lvl="0" indent="-171450">
                        <a:buFont typeface="Arial" charset="0"/>
                        <a:buChar char="•"/>
                      </a:pPr>
                      <a:r>
                        <a:rPr lang="en-US" sz="900" b="0" baseline="0" dirty="0">
                          <a:latin typeface="Arial" panose="020B0604020202020204" pitchFamily="34" charset="0"/>
                          <a:ea typeface="Century Gothic" charset="0"/>
                          <a:cs typeface="Arial" panose="020B0604020202020204" pitchFamily="34" charset="0"/>
                        </a:rPr>
                        <a:t>People based their parenting off their own experience and therefore internal working models are passed through generations. Bailey (2007) found that women had the same attachment type as their mothers.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McCarthy (1999) support continuity of internal working models however Zimmerman (2000) found little relationship between quality of infant and adolescent attachment.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Studies have the issue of validity as people were interviewed years later in their life. This could be bias from social desirability or poor memory and as a result they may recall false information.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Parenting style could be another factor that influences attachment type and relationships in the future.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The child’s temperament may influence both infant attachment and quality of relationships later in life.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900" b="0" baseline="0" dirty="0">
                          <a:latin typeface="Arial" panose="020B0604020202020204" pitchFamily="34" charset="0"/>
                          <a:ea typeface="Century Gothic" charset="0"/>
                          <a:cs typeface="Arial" panose="020B0604020202020204" pitchFamily="34" charset="0"/>
                        </a:rPr>
                        <a:t>Internal working models are not conscious and we are unaware of how they influence us. As a result, using a self-report method (conscious) to recall internal working models (unconscious) is invalid.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83443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3922</Words>
  <Application>Microsoft Office PowerPoint</Application>
  <PresentationFormat>Widescreen</PresentationFormat>
  <Paragraphs>201</Paragraphs>
  <Slides>4</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Sherwood</dc:creator>
  <cp:lastModifiedBy>Vanessa Evagora</cp:lastModifiedBy>
  <cp:revision>7</cp:revision>
  <dcterms:created xsi:type="dcterms:W3CDTF">2020-11-14T20:34:06Z</dcterms:created>
  <dcterms:modified xsi:type="dcterms:W3CDTF">2022-01-05T22:03:46Z</dcterms:modified>
</cp:coreProperties>
</file>