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5"/>
  </p:notesMasterIdLst>
  <p:sldIdLst>
    <p:sldId id="256" r:id="rId2"/>
    <p:sldId id="257" r:id="rId3"/>
    <p:sldId id="258"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586"/>
    <p:restoredTop sz="94686"/>
  </p:normalViewPr>
  <p:slideViewPr>
    <p:cSldViewPr snapToGrid="0" snapToObjects="1">
      <p:cViewPr varScale="1">
        <p:scale>
          <a:sx n="114" d="100"/>
          <a:sy n="114" d="100"/>
        </p:scale>
        <p:origin x="438"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8DBA4FE-17D3-A84E-AEAA-3F377097ECE0}" type="doc">
      <dgm:prSet loTypeId="urn:microsoft.com/office/officeart/2005/8/layout/process2" loCatId="" qsTypeId="urn:microsoft.com/office/officeart/2005/8/quickstyle/simple1" qsCatId="simple" csTypeId="urn:microsoft.com/office/officeart/2005/8/colors/accent0_1" csCatId="mainScheme" phldr="1"/>
      <dgm:spPr/>
    </dgm:pt>
    <dgm:pt modelId="{7300E68F-D4BC-E54F-8AB8-61BC77CD1F69}">
      <dgm:prSet phldrT="[Text]" custT="1"/>
      <dgm:spPr/>
      <dgm:t>
        <a:bodyPr/>
        <a:lstStyle/>
        <a:p>
          <a:r>
            <a:rPr lang="en-US" sz="900" dirty="0">
              <a:latin typeface="Arial" panose="020B0604020202020204" pitchFamily="34" charset="0"/>
              <a:ea typeface="Century Gothic" charset="0"/>
              <a:cs typeface="Arial" panose="020B0604020202020204" pitchFamily="34" charset="0"/>
            </a:rPr>
            <a:t>1879:Wilhelm Wundt opens the first lab experiment in Germany.</a:t>
          </a:r>
        </a:p>
      </dgm:t>
    </dgm:pt>
    <dgm:pt modelId="{4A4B6777-0B29-A942-8661-5C92E1D04750}" type="parTrans" cxnId="{9B45BBF7-4AA6-A945-9ABB-26ED8087E4A9}">
      <dgm:prSet/>
      <dgm:spPr/>
      <dgm:t>
        <a:bodyPr/>
        <a:lstStyle/>
        <a:p>
          <a:endParaRPr lang="en-US" sz="900">
            <a:latin typeface="Century Gothic" charset="0"/>
            <a:ea typeface="Century Gothic" charset="0"/>
            <a:cs typeface="Century Gothic" charset="0"/>
          </a:endParaRPr>
        </a:p>
      </dgm:t>
    </dgm:pt>
    <dgm:pt modelId="{49680D01-CC94-3C47-8BE7-EAFEA7D97426}" type="sibTrans" cxnId="{9B45BBF7-4AA6-A945-9ABB-26ED8087E4A9}">
      <dgm:prSet custT="1"/>
      <dgm:spPr/>
      <dgm:t>
        <a:bodyPr/>
        <a:lstStyle/>
        <a:p>
          <a:endParaRPr lang="en-US" sz="900" dirty="0">
            <a:latin typeface="Arial" panose="020B0604020202020204" pitchFamily="34" charset="0"/>
            <a:ea typeface="Century Gothic" charset="0"/>
            <a:cs typeface="Arial" panose="020B0604020202020204" pitchFamily="34" charset="0"/>
          </a:endParaRPr>
        </a:p>
      </dgm:t>
    </dgm:pt>
    <dgm:pt modelId="{CF90FBD0-2288-6549-A735-A7BF4C4FCBF7}">
      <dgm:prSet phldrT="[Text]" custT="1"/>
      <dgm:spPr/>
      <dgm:t>
        <a:bodyPr/>
        <a:lstStyle/>
        <a:p>
          <a:r>
            <a:rPr lang="en-US" sz="900" dirty="0">
              <a:latin typeface="Arial" panose="020B0604020202020204" pitchFamily="34" charset="0"/>
              <a:ea typeface="Century Gothic" charset="0"/>
              <a:cs typeface="Arial" panose="020B0604020202020204" pitchFamily="34" charset="0"/>
            </a:rPr>
            <a:t>1900: Freud establishes the psychodynamic approach with the development of psychoanalysis.</a:t>
          </a:r>
        </a:p>
      </dgm:t>
    </dgm:pt>
    <dgm:pt modelId="{79982F86-16F7-8F4C-802A-733F7A53A9EE}" type="parTrans" cxnId="{7567DECB-4C35-9B4B-826F-2B2BBBDD2557}">
      <dgm:prSet/>
      <dgm:spPr/>
      <dgm:t>
        <a:bodyPr/>
        <a:lstStyle/>
        <a:p>
          <a:endParaRPr lang="en-US" sz="900">
            <a:latin typeface="Century Gothic" charset="0"/>
            <a:ea typeface="Century Gothic" charset="0"/>
            <a:cs typeface="Century Gothic" charset="0"/>
          </a:endParaRPr>
        </a:p>
      </dgm:t>
    </dgm:pt>
    <dgm:pt modelId="{1B394F24-5D73-CD4F-BBC4-98BDB9356A82}" type="sibTrans" cxnId="{7567DECB-4C35-9B4B-826F-2B2BBBDD2557}">
      <dgm:prSet custT="1"/>
      <dgm:spPr/>
      <dgm:t>
        <a:bodyPr/>
        <a:lstStyle/>
        <a:p>
          <a:endParaRPr lang="en-US" sz="900" dirty="0">
            <a:latin typeface="Arial" panose="020B0604020202020204" pitchFamily="34" charset="0"/>
            <a:ea typeface="Century Gothic" charset="0"/>
            <a:cs typeface="Arial" panose="020B0604020202020204" pitchFamily="34" charset="0"/>
          </a:endParaRPr>
        </a:p>
      </dgm:t>
    </dgm:pt>
    <dgm:pt modelId="{4D6F7D83-C8F2-5640-BF8F-D97CD7AA7544}">
      <dgm:prSet phldrT="[Text]" custT="1"/>
      <dgm:spPr/>
      <dgm:t>
        <a:bodyPr/>
        <a:lstStyle/>
        <a:p>
          <a:r>
            <a:rPr lang="en-US" sz="900" dirty="0">
              <a:latin typeface="Arial" panose="020B0604020202020204" pitchFamily="34" charset="0"/>
              <a:ea typeface="Century Gothic" charset="0"/>
              <a:cs typeface="Arial" panose="020B0604020202020204" pitchFamily="34" charset="0"/>
            </a:rPr>
            <a:t>1913: John Watson establishes the behaviourist approach. </a:t>
          </a:r>
        </a:p>
      </dgm:t>
    </dgm:pt>
    <dgm:pt modelId="{2F2118F7-5DD3-F14A-A03F-A88C8D9BBE78}" type="parTrans" cxnId="{FEB799F4-0A7B-CE40-ABCB-12E60C46F6CC}">
      <dgm:prSet/>
      <dgm:spPr/>
      <dgm:t>
        <a:bodyPr/>
        <a:lstStyle/>
        <a:p>
          <a:endParaRPr lang="en-US" sz="900">
            <a:latin typeface="Century Gothic" charset="0"/>
            <a:ea typeface="Century Gothic" charset="0"/>
            <a:cs typeface="Century Gothic" charset="0"/>
          </a:endParaRPr>
        </a:p>
      </dgm:t>
    </dgm:pt>
    <dgm:pt modelId="{A3450058-8422-4E42-AD8A-C27BC6B20A0C}" type="sibTrans" cxnId="{FEB799F4-0A7B-CE40-ABCB-12E60C46F6CC}">
      <dgm:prSet custT="1"/>
      <dgm:spPr/>
      <dgm:t>
        <a:bodyPr/>
        <a:lstStyle/>
        <a:p>
          <a:endParaRPr lang="en-US" sz="900" dirty="0">
            <a:latin typeface="Arial" panose="020B0604020202020204" pitchFamily="34" charset="0"/>
            <a:ea typeface="Century Gothic" charset="0"/>
            <a:cs typeface="Arial" panose="020B0604020202020204" pitchFamily="34" charset="0"/>
          </a:endParaRPr>
        </a:p>
      </dgm:t>
    </dgm:pt>
    <dgm:pt modelId="{E3FA261B-EFF0-AB49-9736-4C61FF308524}">
      <dgm:prSet phldrT="[Text]" custT="1"/>
      <dgm:spPr/>
      <dgm:t>
        <a:bodyPr/>
        <a:lstStyle/>
        <a:p>
          <a:r>
            <a:rPr lang="en-US" sz="900" dirty="0">
              <a:latin typeface="Arial" panose="020B0604020202020204" pitchFamily="34" charset="0"/>
              <a:ea typeface="Century Gothic" charset="0"/>
              <a:cs typeface="Arial" panose="020B0604020202020204" pitchFamily="34" charset="0"/>
            </a:rPr>
            <a:t>1950: Carl Rogers and Maslow develop the humanistic approach rejecting behaviourism and psychodynamic approaches.</a:t>
          </a:r>
        </a:p>
      </dgm:t>
    </dgm:pt>
    <dgm:pt modelId="{CD295C2B-59AD-2F42-944D-D5762E550A6F}" type="parTrans" cxnId="{AE9FE2A0-58A7-9346-AD7A-8BC1A40384E8}">
      <dgm:prSet/>
      <dgm:spPr/>
      <dgm:t>
        <a:bodyPr/>
        <a:lstStyle/>
        <a:p>
          <a:endParaRPr lang="en-US" sz="900">
            <a:latin typeface="Century Gothic" charset="0"/>
            <a:ea typeface="Century Gothic" charset="0"/>
            <a:cs typeface="Century Gothic" charset="0"/>
          </a:endParaRPr>
        </a:p>
      </dgm:t>
    </dgm:pt>
    <dgm:pt modelId="{C01DCFF9-4D6F-9644-9411-A557363D1162}" type="sibTrans" cxnId="{AE9FE2A0-58A7-9346-AD7A-8BC1A40384E8}">
      <dgm:prSet custT="1"/>
      <dgm:spPr/>
      <dgm:t>
        <a:bodyPr/>
        <a:lstStyle/>
        <a:p>
          <a:endParaRPr lang="en-US" sz="900" dirty="0">
            <a:latin typeface="Arial" panose="020B0604020202020204" pitchFamily="34" charset="0"/>
            <a:ea typeface="Century Gothic" charset="0"/>
            <a:cs typeface="Arial" panose="020B0604020202020204" pitchFamily="34" charset="0"/>
          </a:endParaRPr>
        </a:p>
      </dgm:t>
    </dgm:pt>
    <dgm:pt modelId="{EBFB96A0-FC5E-F846-97B4-2C5F0F6A313D}">
      <dgm:prSet phldrT="[Text]" custT="1"/>
      <dgm:spPr/>
      <dgm:t>
        <a:bodyPr/>
        <a:lstStyle/>
        <a:p>
          <a:r>
            <a:rPr lang="en-US" sz="900" dirty="0">
              <a:latin typeface="Arial" panose="020B0604020202020204" pitchFamily="34" charset="0"/>
              <a:ea typeface="Century Gothic" charset="0"/>
              <a:cs typeface="Arial" panose="020B0604020202020204" pitchFamily="34" charset="0"/>
            </a:rPr>
            <a:t>1960: The cognitive approach is developed in a more scientific way than Wundt's methods.</a:t>
          </a:r>
        </a:p>
      </dgm:t>
    </dgm:pt>
    <dgm:pt modelId="{0F5231C8-A1C0-BB46-AA3C-86C4F91D8F09}" type="parTrans" cxnId="{5766C4A4-078E-FB4E-BF91-F785923C3918}">
      <dgm:prSet/>
      <dgm:spPr/>
      <dgm:t>
        <a:bodyPr/>
        <a:lstStyle/>
        <a:p>
          <a:endParaRPr lang="en-US" sz="900">
            <a:latin typeface="Century Gothic" charset="0"/>
            <a:ea typeface="Century Gothic" charset="0"/>
            <a:cs typeface="Century Gothic" charset="0"/>
          </a:endParaRPr>
        </a:p>
      </dgm:t>
    </dgm:pt>
    <dgm:pt modelId="{8A4C2548-D3D4-8443-A27C-0D8109983A5D}" type="sibTrans" cxnId="{5766C4A4-078E-FB4E-BF91-F785923C3918}">
      <dgm:prSet custT="1"/>
      <dgm:spPr/>
      <dgm:t>
        <a:bodyPr/>
        <a:lstStyle/>
        <a:p>
          <a:endParaRPr lang="en-US" sz="900" dirty="0">
            <a:latin typeface="Arial" panose="020B0604020202020204" pitchFamily="34" charset="0"/>
            <a:ea typeface="Century Gothic" charset="0"/>
            <a:cs typeface="Arial" panose="020B0604020202020204" pitchFamily="34" charset="0"/>
          </a:endParaRPr>
        </a:p>
      </dgm:t>
    </dgm:pt>
    <dgm:pt modelId="{A2308C22-5D73-2A45-A042-147B94D66800}">
      <dgm:prSet phldrT="[Text]" custT="1"/>
      <dgm:spPr/>
      <dgm:t>
        <a:bodyPr/>
        <a:lstStyle/>
        <a:p>
          <a:r>
            <a:rPr lang="en-US" sz="900" dirty="0">
              <a:latin typeface="Arial" panose="020B0604020202020204" pitchFamily="34" charset="0"/>
              <a:ea typeface="Century Gothic" charset="0"/>
              <a:cs typeface="Arial" panose="020B0604020202020204" pitchFamily="34" charset="0"/>
            </a:rPr>
            <a:t>1960: Albert Bandura establishes the social learning theory which branches between the cognitive and behaviourist approach. </a:t>
          </a:r>
        </a:p>
      </dgm:t>
    </dgm:pt>
    <dgm:pt modelId="{05737A43-3309-0C47-BA8C-DD9DD7761DB0}" type="parTrans" cxnId="{998AC4E2-6819-D64E-ACFD-61815DCEF0FE}">
      <dgm:prSet/>
      <dgm:spPr/>
      <dgm:t>
        <a:bodyPr/>
        <a:lstStyle/>
        <a:p>
          <a:endParaRPr lang="en-US" sz="900">
            <a:latin typeface="Century Gothic" charset="0"/>
            <a:ea typeface="Century Gothic" charset="0"/>
            <a:cs typeface="Century Gothic" charset="0"/>
          </a:endParaRPr>
        </a:p>
      </dgm:t>
    </dgm:pt>
    <dgm:pt modelId="{A8DCC2C6-EBFD-F144-B08D-C9EDDD7CB266}" type="sibTrans" cxnId="{998AC4E2-6819-D64E-ACFD-61815DCEF0FE}">
      <dgm:prSet custT="1"/>
      <dgm:spPr/>
      <dgm:t>
        <a:bodyPr/>
        <a:lstStyle/>
        <a:p>
          <a:endParaRPr lang="en-US" sz="900" dirty="0">
            <a:latin typeface="Arial" panose="020B0604020202020204" pitchFamily="34" charset="0"/>
            <a:ea typeface="Century Gothic" charset="0"/>
            <a:cs typeface="Arial" panose="020B0604020202020204" pitchFamily="34" charset="0"/>
          </a:endParaRPr>
        </a:p>
      </dgm:t>
    </dgm:pt>
    <dgm:pt modelId="{FD5DB1B5-5B7A-A143-B9EA-F72A13C0E2CE}">
      <dgm:prSet phldrT="[Text]" custT="1"/>
      <dgm:spPr/>
      <dgm:t>
        <a:bodyPr/>
        <a:lstStyle/>
        <a:p>
          <a:r>
            <a:rPr lang="en-US" sz="900" dirty="0">
              <a:latin typeface="Arial" panose="020B0604020202020204" pitchFamily="34" charset="0"/>
              <a:ea typeface="Century Gothic" charset="0"/>
              <a:cs typeface="Arial" panose="020B0604020202020204" pitchFamily="34" charset="0"/>
            </a:rPr>
            <a:t>1980: The biological approach is established</a:t>
          </a:r>
        </a:p>
      </dgm:t>
    </dgm:pt>
    <dgm:pt modelId="{7F4C7F47-7525-DB4E-BC5E-A19165A55D61}" type="parTrans" cxnId="{C48E9550-7799-F044-9085-ADD5D2458AE2}">
      <dgm:prSet/>
      <dgm:spPr/>
      <dgm:t>
        <a:bodyPr/>
        <a:lstStyle/>
        <a:p>
          <a:endParaRPr lang="en-US" sz="900">
            <a:latin typeface="Century Gothic" charset="0"/>
            <a:ea typeface="Century Gothic" charset="0"/>
            <a:cs typeface="Century Gothic" charset="0"/>
          </a:endParaRPr>
        </a:p>
      </dgm:t>
    </dgm:pt>
    <dgm:pt modelId="{97C4050E-C17B-8F46-B1E5-159F791CCAFB}" type="sibTrans" cxnId="{C48E9550-7799-F044-9085-ADD5D2458AE2}">
      <dgm:prSet custT="1"/>
      <dgm:spPr/>
      <dgm:t>
        <a:bodyPr/>
        <a:lstStyle/>
        <a:p>
          <a:endParaRPr lang="en-US" sz="900" dirty="0">
            <a:latin typeface="Arial" panose="020B0604020202020204" pitchFamily="34" charset="0"/>
            <a:ea typeface="Century Gothic" charset="0"/>
            <a:cs typeface="Arial" panose="020B0604020202020204" pitchFamily="34" charset="0"/>
          </a:endParaRPr>
        </a:p>
      </dgm:t>
    </dgm:pt>
    <dgm:pt modelId="{54662E14-6FA5-754E-BBEA-2FFD82B9AC71}">
      <dgm:prSet phldrT="[Text]" custT="1"/>
      <dgm:spPr/>
      <dgm:t>
        <a:bodyPr/>
        <a:lstStyle/>
        <a:p>
          <a:r>
            <a:rPr lang="en-US" sz="900" dirty="0">
              <a:latin typeface="Arial" panose="020B0604020202020204" pitchFamily="34" charset="0"/>
              <a:ea typeface="Century Gothic" charset="0"/>
              <a:cs typeface="Arial" panose="020B0604020202020204" pitchFamily="34" charset="0"/>
            </a:rPr>
            <a:t>2000's+: cognitive neuroscience is developed to bridge cognitive and biological approaches</a:t>
          </a:r>
        </a:p>
      </dgm:t>
    </dgm:pt>
    <dgm:pt modelId="{8C3DFE14-8B52-1B44-AB15-FA42A20F2FD8}" type="parTrans" cxnId="{B14E967E-F0BD-724D-80CE-FA4DC2E36DD7}">
      <dgm:prSet/>
      <dgm:spPr/>
      <dgm:t>
        <a:bodyPr/>
        <a:lstStyle/>
        <a:p>
          <a:endParaRPr lang="en-US" sz="900">
            <a:latin typeface="Century Gothic" charset="0"/>
            <a:ea typeface="Century Gothic" charset="0"/>
            <a:cs typeface="Century Gothic" charset="0"/>
          </a:endParaRPr>
        </a:p>
      </dgm:t>
    </dgm:pt>
    <dgm:pt modelId="{0932EA8D-AFFF-9445-B1B8-3C108A5658D1}" type="sibTrans" cxnId="{B14E967E-F0BD-724D-80CE-FA4DC2E36DD7}">
      <dgm:prSet/>
      <dgm:spPr/>
      <dgm:t>
        <a:bodyPr/>
        <a:lstStyle/>
        <a:p>
          <a:endParaRPr lang="en-US" sz="900">
            <a:latin typeface="Century Gothic" charset="0"/>
            <a:ea typeface="Century Gothic" charset="0"/>
            <a:cs typeface="Century Gothic" charset="0"/>
          </a:endParaRPr>
        </a:p>
      </dgm:t>
    </dgm:pt>
    <dgm:pt modelId="{7A4C79DC-56F7-CD46-AE1D-73C48ACE0FDA}" type="pres">
      <dgm:prSet presAssocID="{28DBA4FE-17D3-A84E-AEAA-3F377097ECE0}" presName="linearFlow" presStyleCnt="0">
        <dgm:presLayoutVars>
          <dgm:resizeHandles val="exact"/>
        </dgm:presLayoutVars>
      </dgm:prSet>
      <dgm:spPr/>
    </dgm:pt>
    <dgm:pt modelId="{21B71EC6-FE0A-174E-9AC9-54623320C627}" type="pres">
      <dgm:prSet presAssocID="{7300E68F-D4BC-E54F-8AB8-61BC77CD1F69}" presName="node" presStyleLbl="node1" presStyleIdx="0" presStyleCnt="8">
        <dgm:presLayoutVars>
          <dgm:bulletEnabled val="1"/>
        </dgm:presLayoutVars>
      </dgm:prSet>
      <dgm:spPr/>
    </dgm:pt>
    <dgm:pt modelId="{6DDB97B8-3A5D-8549-8BE5-49ACE8B6DE44}" type="pres">
      <dgm:prSet presAssocID="{49680D01-CC94-3C47-8BE7-EAFEA7D97426}" presName="sibTrans" presStyleLbl="sibTrans2D1" presStyleIdx="0" presStyleCnt="7"/>
      <dgm:spPr/>
    </dgm:pt>
    <dgm:pt modelId="{86554A2B-E842-BB4E-BBFF-83E70CFCA313}" type="pres">
      <dgm:prSet presAssocID="{49680D01-CC94-3C47-8BE7-EAFEA7D97426}" presName="connectorText" presStyleLbl="sibTrans2D1" presStyleIdx="0" presStyleCnt="7"/>
      <dgm:spPr/>
    </dgm:pt>
    <dgm:pt modelId="{0576ABF9-E686-B449-AFFB-C263A37BD34B}" type="pres">
      <dgm:prSet presAssocID="{CF90FBD0-2288-6549-A735-A7BF4C4FCBF7}" presName="node" presStyleLbl="node1" presStyleIdx="1" presStyleCnt="8">
        <dgm:presLayoutVars>
          <dgm:bulletEnabled val="1"/>
        </dgm:presLayoutVars>
      </dgm:prSet>
      <dgm:spPr/>
    </dgm:pt>
    <dgm:pt modelId="{A9B630E3-3AB4-3E4F-B914-8CAAD5CC6FE3}" type="pres">
      <dgm:prSet presAssocID="{1B394F24-5D73-CD4F-BBC4-98BDB9356A82}" presName="sibTrans" presStyleLbl="sibTrans2D1" presStyleIdx="1" presStyleCnt="7"/>
      <dgm:spPr/>
    </dgm:pt>
    <dgm:pt modelId="{9FD9A0E5-24DB-074A-BD30-3D3096198204}" type="pres">
      <dgm:prSet presAssocID="{1B394F24-5D73-CD4F-BBC4-98BDB9356A82}" presName="connectorText" presStyleLbl="sibTrans2D1" presStyleIdx="1" presStyleCnt="7"/>
      <dgm:spPr/>
    </dgm:pt>
    <dgm:pt modelId="{EC1832E7-F0B1-FF4E-9AD1-73E7E63AB9C6}" type="pres">
      <dgm:prSet presAssocID="{4D6F7D83-C8F2-5640-BF8F-D97CD7AA7544}" presName="node" presStyleLbl="node1" presStyleIdx="2" presStyleCnt="8">
        <dgm:presLayoutVars>
          <dgm:bulletEnabled val="1"/>
        </dgm:presLayoutVars>
      </dgm:prSet>
      <dgm:spPr/>
    </dgm:pt>
    <dgm:pt modelId="{5D2B4818-E504-B34A-9592-B11C5101EDF5}" type="pres">
      <dgm:prSet presAssocID="{A3450058-8422-4E42-AD8A-C27BC6B20A0C}" presName="sibTrans" presStyleLbl="sibTrans2D1" presStyleIdx="2" presStyleCnt="7"/>
      <dgm:spPr/>
    </dgm:pt>
    <dgm:pt modelId="{258BA6E2-F0BB-8D47-81B7-41C8A9942DB7}" type="pres">
      <dgm:prSet presAssocID="{A3450058-8422-4E42-AD8A-C27BC6B20A0C}" presName="connectorText" presStyleLbl="sibTrans2D1" presStyleIdx="2" presStyleCnt="7"/>
      <dgm:spPr/>
    </dgm:pt>
    <dgm:pt modelId="{8D8900CD-019C-8749-AF14-6ACDEA012F8C}" type="pres">
      <dgm:prSet presAssocID="{E3FA261B-EFF0-AB49-9736-4C61FF308524}" presName="node" presStyleLbl="node1" presStyleIdx="3" presStyleCnt="8">
        <dgm:presLayoutVars>
          <dgm:bulletEnabled val="1"/>
        </dgm:presLayoutVars>
      </dgm:prSet>
      <dgm:spPr/>
    </dgm:pt>
    <dgm:pt modelId="{7D21E4FC-97F5-8046-9116-9E5822715298}" type="pres">
      <dgm:prSet presAssocID="{C01DCFF9-4D6F-9644-9411-A557363D1162}" presName="sibTrans" presStyleLbl="sibTrans2D1" presStyleIdx="3" presStyleCnt="7"/>
      <dgm:spPr/>
    </dgm:pt>
    <dgm:pt modelId="{B5DBC86F-9260-0A42-9BB8-FB79569E2CAB}" type="pres">
      <dgm:prSet presAssocID="{C01DCFF9-4D6F-9644-9411-A557363D1162}" presName="connectorText" presStyleLbl="sibTrans2D1" presStyleIdx="3" presStyleCnt="7"/>
      <dgm:spPr/>
    </dgm:pt>
    <dgm:pt modelId="{9542BCD9-F2E4-234E-B4FF-3D010D57AACA}" type="pres">
      <dgm:prSet presAssocID="{EBFB96A0-FC5E-F846-97B4-2C5F0F6A313D}" presName="node" presStyleLbl="node1" presStyleIdx="4" presStyleCnt="8">
        <dgm:presLayoutVars>
          <dgm:bulletEnabled val="1"/>
        </dgm:presLayoutVars>
      </dgm:prSet>
      <dgm:spPr/>
    </dgm:pt>
    <dgm:pt modelId="{853B458E-40DF-214C-8497-769DE4A37B95}" type="pres">
      <dgm:prSet presAssocID="{8A4C2548-D3D4-8443-A27C-0D8109983A5D}" presName="sibTrans" presStyleLbl="sibTrans2D1" presStyleIdx="4" presStyleCnt="7"/>
      <dgm:spPr/>
    </dgm:pt>
    <dgm:pt modelId="{245977E2-3FAB-6046-B81E-9C02D549D0A1}" type="pres">
      <dgm:prSet presAssocID="{8A4C2548-D3D4-8443-A27C-0D8109983A5D}" presName="connectorText" presStyleLbl="sibTrans2D1" presStyleIdx="4" presStyleCnt="7"/>
      <dgm:spPr/>
    </dgm:pt>
    <dgm:pt modelId="{4AED8F1F-1D87-874C-B737-E28246CBBB25}" type="pres">
      <dgm:prSet presAssocID="{A2308C22-5D73-2A45-A042-147B94D66800}" presName="node" presStyleLbl="node1" presStyleIdx="5" presStyleCnt="8">
        <dgm:presLayoutVars>
          <dgm:bulletEnabled val="1"/>
        </dgm:presLayoutVars>
      </dgm:prSet>
      <dgm:spPr/>
    </dgm:pt>
    <dgm:pt modelId="{CF38DFEC-CBA6-004B-B450-4678389A6208}" type="pres">
      <dgm:prSet presAssocID="{A8DCC2C6-EBFD-F144-B08D-C9EDDD7CB266}" presName="sibTrans" presStyleLbl="sibTrans2D1" presStyleIdx="5" presStyleCnt="7"/>
      <dgm:spPr/>
    </dgm:pt>
    <dgm:pt modelId="{3477BB0F-FDB7-E94B-A94D-3AA41C138540}" type="pres">
      <dgm:prSet presAssocID="{A8DCC2C6-EBFD-F144-B08D-C9EDDD7CB266}" presName="connectorText" presStyleLbl="sibTrans2D1" presStyleIdx="5" presStyleCnt="7"/>
      <dgm:spPr/>
    </dgm:pt>
    <dgm:pt modelId="{E16185BF-45E5-1141-A17B-1D11C15EAC75}" type="pres">
      <dgm:prSet presAssocID="{FD5DB1B5-5B7A-A143-B9EA-F72A13C0E2CE}" presName="node" presStyleLbl="node1" presStyleIdx="6" presStyleCnt="8">
        <dgm:presLayoutVars>
          <dgm:bulletEnabled val="1"/>
        </dgm:presLayoutVars>
      </dgm:prSet>
      <dgm:spPr/>
    </dgm:pt>
    <dgm:pt modelId="{FEA21E6F-BB7E-1C45-A4E3-2104B2F5AF08}" type="pres">
      <dgm:prSet presAssocID="{97C4050E-C17B-8F46-B1E5-159F791CCAFB}" presName="sibTrans" presStyleLbl="sibTrans2D1" presStyleIdx="6" presStyleCnt="7"/>
      <dgm:spPr/>
    </dgm:pt>
    <dgm:pt modelId="{9036D5D6-7BE0-5049-BF89-B699B6102C65}" type="pres">
      <dgm:prSet presAssocID="{97C4050E-C17B-8F46-B1E5-159F791CCAFB}" presName="connectorText" presStyleLbl="sibTrans2D1" presStyleIdx="6" presStyleCnt="7"/>
      <dgm:spPr/>
    </dgm:pt>
    <dgm:pt modelId="{C06E8A55-EEDA-B340-94FF-E1FBD7EFBC3E}" type="pres">
      <dgm:prSet presAssocID="{54662E14-6FA5-754E-BBEA-2FFD82B9AC71}" presName="node" presStyleLbl="node1" presStyleIdx="7" presStyleCnt="8">
        <dgm:presLayoutVars>
          <dgm:bulletEnabled val="1"/>
        </dgm:presLayoutVars>
      </dgm:prSet>
      <dgm:spPr/>
    </dgm:pt>
  </dgm:ptLst>
  <dgm:cxnLst>
    <dgm:cxn modelId="{F9C3C409-A736-E04B-88A7-44074F80EC61}" type="presOf" srcId="{A3450058-8422-4E42-AD8A-C27BC6B20A0C}" destId="{258BA6E2-F0BB-8D47-81B7-41C8A9942DB7}" srcOrd="1" destOrd="0" presId="urn:microsoft.com/office/officeart/2005/8/layout/process2"/>
    <dgm:cxn modelId="{18D64B14-1BEC-4448-BBD3-F9FF0FFCA4BD}" type="presOf" srcId="{A2308C22-5D73-2A45-A042-147B94D66800}" destId="{4AED8F1F-1D87-874C-B737-E28246CBBB25}" srcOrd="0" destOrd="0" presId="urn:microsoft.com/office/officeart/2005/8/layout/process2"/>
    <dgm:cxn modelId="{A40E0915-4D39-7B45-A60E-D774260DC407}" type="presOf" srcId="{49680D01-CC94-3C47-8BE7-EAFEA7D97426}" destId="{6DDB97B8-3A5D-8549-8BE5-49ACE8B6DE44}" srcOrd="0" destOrd="0" presId="urn:microsoft.com/office/officeart/2005/8/layout/process2"/>
    <dgm:cxn modelId="{A1A7FD2B-97C0-7A46-9884-20FFE47E886B}" type="presOf" srcId="{8A4C2548-D3D4-8443-A27C-0D8109983A5D}" destId="{853B458E-40DF-214C-8497-769DE4A37B95}" srcOrd="0" destOrd="0" presId="urn:microsoft.com/office/officeart/2005/8/layout/process2"/>
    <dgm:cxn modelId="{34AB8D2E-546A-5C4D-93CF-3C8FF4EBF74F}" type="presOf" srcId="{E3FA261B-EFF0-AB49-9736-4C61FF308524}" destId="{8D8900CD-019C-8749-AF14-6ACDEA012F8C}" srcOrd="0" destOrd="0" presId="urn:microsoft.com/office/officeart/2005/8/layout/process2"/>
    <dgm:cxn modelId="{C81B2C32-C05F-004C-B8CE-FBC382B36A28}" type="presOf" srcId="{A8DCC2C6-EBFD-F144-B08D-C9EDDD7CB266}" destId="{CF38DFEC-CBA6-004B-B450-4678389A6208}" srcOrd="0" destOrd="0" presId="urn:microsoft.com/office/officeart/2005/8/layout/process2"/>
    <dgm:cxn modelId="{BDE8BC35-2EB6-9148-82B2-B42685EC0FD4}" type="presOf" srcId="{1B394F24-5D73-CD4F-BBC4-98BDB9356A82}" destId="{A9B630E3-3AB4-3E4F-B914-8CAAD5CC6FE3}" srcOrd="0" destOrd="0" presId="urn:microsoft.com/office/officeart/2005/8/layout/process2"/>
    <dgm:cxn modelId="{2F42F539-E2C5-F741-A3E3-1C9759C61A4F}" type="presOf" srcId="{EBFB96A0-FC5E-F846-97B4-2C5F0F6A313D}" destId="{9542BCD9-F2E4-234E-B4FF-3D010D57AACA}" srcOrd="0" destOrd="0" presId="urn:microsoft.com/office/officeart/2005/8/layout/process2"/>
    <dgm:cxn modelId="{A46FBD3F-A948-2644-A6BD-67150FABD9D7}" type="presOf" srcId="{7300E68F-D4BC-E54F-8AB8-61BC77CD1F69}" destId="{21B71EC6-FE0A-174E-9AC9-54623320C627}" srcOrd="0" destOrd="0" presId="urn:microsoft.com/office/officeart/2005/8/layout/process2"/>
    <dgm:cxn modelId="{F52ACB4B-C375-194F-81EF-7799C526C5F6}" type="presOf" srcId="{8A4C2548-D3D4-8443-A27C-0D8109983A5D}" destId="{245977E2-3FAB-6046-B81E-9C02D549D0A1}" srcOrd="1" destOrd="0" presId="urn:microsoft.com/office/officeart/2005/8/layout/process2"/>
    <dgm:cxn modelId="{C48E9550-7799-F044-9085-ADD5D2458AE2}" srcId="{28DBA4FE-17D3-A84E-AEAA-3F377097ECE0}" destId="{FD5DB1B5-5B7A-A143-B9EA-F72A13C0E2CE}" srcOrd="6" destOrd="0" parTransId="{7F4C7F47-7525-DB4E-BC5E-A19165A55D61}" sibTransId="{97C4050E-C17B-8F46-B1E5-159F791CCAFB}"/>
    <dgm:cxn modelId="{48118253-3CFE-2E42-88E9-DCFE9947EFAD}" type="presOf" srcId="{CF90FBD0-2288-6549-A735-A7BF4C4FCBF7}" destId="{0576ABF9-E686-B449-AFFB-C263A37BD34B}" srcOrd="0" destOrd="0" presId="urn:microsoft.com/office/officeart/2005/8/layout/process2"/>
    <dgm:cxn modelId="{486E8F7C-2D2A-164C-917F-AB37AD44106C}" type="presOf" srcId="{FD5DB1B5-5B7A-A143-B9EA-F72A13C0E2CE}" destId="{E16185BF-45E5-1141-A17B-1D11C15EAC75}" srcOrd="0" destOrd="0" presId="urn:microsoft.com/office/officeart/2005/8/layout/process2"/>
    <dgm:cxn modelId="{B14E967E-F0BD-724D-80CE-FA4DC2E36DD7}" srcId="{28DBA4FE-17D3-A84E-AEAA-3F377097ECE0}" destId="{54662E14-6FA5-754E-BBEA-2FFD82B9AC71}" srcOrd="7" destOrd="0" parTransId="{8C3DFE14-8B52-1B44-AB15-FA42A20F2FD8}" sibTransId="{0932EA8D-AFFF-9445-B1B8-3C108A5658D1}"/>
    <dgm:cxn modelId="{59BCE67E-75DE-5245-ABE9-920D6E3D2530}" type="presOf" srcId="{A8DCC2C6-EBFD-F144-B08D-C9EDDD7CB266}" destId="{3477BB0F-FDB7-E94B-A94D-3AA41C138540}" srcOrd="1" destOrd="0" presId="urn:microsoft.com/office/officeart/2005/8/layout/process2"/>
    <dgm:cxn modelId="{BCDB5388-4D2E-684F-880A-726C65058895}" type="presOf" srcId="{C01DCFF9-4D6F-9644-9411-A557363D1162}" destId="{7D21E4FC-97F5-8046-9116-9E5822715298}" srcOrd="0" destOrd="0" presId="urn:microsoft.com/office/officeart/2005/8/layout/process2"/>
    <dgm:cxn modelId="{CCAF2389-9EE5-984B-94A7-2D136548952E}" type="presOf" srcId="{49680D01-CC94-3C47-8BE7-EAFEA7D97426}" destId="{86554A2B-E842-BB4E-BBFF-83E70CFCA313}" srcOrd="1" destOrd="0" presId="urn:microsoft.com/office/officeart/2005/8/layout/process2"/>
    <dgm:cxn modelId="{4465BC8C-5A23-EF42-9462-B8D2D2AE22C1}" type="presOf" srcId="{28DBA4FE-17D3-A84E-AEAA-3F377097ECE0}" destId="{7A4C79DC-56F7-CD46-AE1D-73C48ACE0FDA}" srcOrd="0" destOrd="0" presId="urn:microsoft.com/office/officeart/2005/8/layout/process2"/>
    <dgm:cxn modelId="{AE9FE2A0-58A7-9346-AD7A-8BC1A40384E8}" srcId="{28DBA4FE-17D3-A84E-AEAA-3F377097ECE0}" destId="{E3FA261B-EFF0-AB49-9736-4C61FF308524}" srcOrd="3" destOrd="0" parTransId="{CD295C2B-59AD-2F42-944D-D5762E550A6F}" sibTransId="{C01DCFF9-4D6F-9644-9411-A557363D1162}"/>
    <dgm:cxn modelId="{5766C4A4-078E-FB4E-BF91-F785923C3918}" srcId="{28DBA4FE-17D3-A84E-AEAA-3F377097ECE0}" destId="{EBFB96A0-FC5E-F846-97B4-2C5F0F6A313D}" srcOrd="4" destOrd="0" parTransId="{0F5231C8-A1C0-BB46-AA3C-86C4F91D8F09}" sibTransId="{8A4C2548-D3D4-8443-A27C-0D8109983A5D}"/>
    <dgm:cxn modelId="{66A016AE-C3E2-BE46-A9B4-F2AC7B921320}" type="presOf" srcId="{97C4050E-C17B-8F46-B1E5-159F791CCAFB}" destId="{9036D5D6-7BE0-5049-BF89-B699B6102C65}" srcOrd="1" destOrd="0" presId="urn:microsoft.com/office/officeart/2005/8/layout/process2"/>
    <dgm:cxn modelId="{A405C3AF-AB21-F34B-9B3B-A01B9AFA2B85}" type="presOf" srcId="{54662E14-6FA5-754E-BBEA-2FFD82B9AC71}" destId="{C06E8A55-EEDA-B340-94FF-E1FBD7EFBC3E}" srcOrd="0" destOrd="0" presId="urn:microsoft.com/office/officeart/2005/8/layout/process2"/>
    <dgm:cxn modelId="{55B0CEAF-0873-EE47-B6AD-C6CC8AC96190}" type="presOf" srcId="{4D6F7D83-C8F2-5640-BF8F-D97CD7AA7544}" destId="{EC1832E7-F0B1-FF4E-9AD1-73E7E63AB9C6}" srcOrd="0" destOrd="0" presId="urn:microsoft.com/office/officeart/2005/8/layout/process2"/>
    <dgm:cxn modelId="{F57ECDB3-E56C-D94E-A7DB-00C82EFC788F}" type="presOf" srcId="{97C4050E-C17B-8F46-B1E5-159F791CCAFB}" destId="{FEA21E6F-BB7E-1C45-A4E3-2104B2F5AF08}" srcOrd="0" destOrd="0" presId="urn:microsoft.com/office/officeart/2005/8/layout/process2"/>
    <dgm:cxn modelId="{0362BEB5-0E36-5341-B9BE-66E59A7E2136}" type="presOf" srcId="{A3450058-8422-4E42-AD8A-C27BC6B20A0C}" destId="{5D2B4818-E504-B34A-9592-B11C5101EDF5}" srcOrd="0" destOrd="0" presId="urn:microsoft.com/office/officeart/2005/8/layout/process2"/>
    <dgm:cxn modelId="{44CD40C6-4455-1F4B-9C93-7AA730E2C713}" type="presOf" srcId="{1B394F24-5D73-CD4F-BBC4-98BDB9356A82}" destId="{9FD9A0E5-24DB-074A-BD30-3D3096198204}" srcOrd="1" destOrd="0" presId="urn:microsoft.com/office/officeart/2005/8/layout/process2"/>
    <dgm:cxn modelId="{7567DECB-4C35-9B4B-826F-2B2BBBDD2557}" srcId="{28DBA4FE-17D3-A84E-AEAA-3F377097ECE0}" destId="{CF90FBD0-2288-6549-A735-A7BF4C4FCBF7}" srcOrd="1" destOrd="0" parTransId="{79982F86-16F7-8F4C-802A-733F7A53A9EE}" sibTransId="{1B394F24-5D73-CD4F-BBC4-98BDB9356A82}"/>
    <dgm:cxn modelId="{998AC4E2-6819-D64E-ACFD-61815DCEF0FE}" srcId="{28DBA4FE-17D3-A84E-AEAA-3F377097ECE0}" destId="{A2308C22-5D73-2A45-A042-147B94D66800}" srcOrd="5" destOrd="0" parTransId="{05737A43-3309-0C47-BA8C-DD9DD7761DB0}" sibTransId="{A8DCC2C6-EBFD-F144-B08D-C9EDDD7CB266}"/>
    <dgm:cxn modelId="{0E4339F0-7FED-2149-9881-AB877B80DC7C}" type="presOf" srcId="{C01DCFF9-4D6F-9644-9411-A557363D1162}" destId="{B5DBC86F-9260-0A42-9BB8-FB79569E2CAB}" srcOrd="1" destOrd="0" presId="urn:microsoft.com/office/officeart/2005/8/layout/process2"/>
    <dgm:cxn modelId="{FEB799F4-0A7B-CE40-ABCB-12E60C46F6CC}" srcId="{28DBA4FE-17D3-A84E-AEAA-3F377097ECE0}" destId="{4D6F7D83-C8F2-5640-BF8F-D97CD7AA7544}" srcOrd="2" destOrd="0" parTransId="{2F2118F7-5DD3-F14A-A03F-A88C8D9BBE78}" sibTransId="{A3450058-8422-4E42-AD8A-C27BC6B20A0C}"/>
    <dgm:cxn modelId="{9B45BBF7-4AA6-A945-9ABB-26ED8087E4A9}" srcId="{28DBA4FE-17D3-A84E-AEAA-3F377097ECE0}" destId="{7300E68F-D4BC-E54F-8AB8-61BC77CD1F69}" srcOrd="0" destOrd="0" parTransId="{4A4B6777-0B29-A942-8661-5C92E1D04750}" sibTransId="{49680D01-CC94-3C47-8BE7-EAFEA7D97426}"/>
    <dgm:cxn modelId="{416A9FFD-E564-1043-AFDD-95B1596494B1}" type="presParOf" srcId="{7A4C79DC-56F7-CD46-AE1D-73C48ACE0FDA}" destId="{21B71EC6-FE0A-174E-9AC9-54623320C627}" srcOrd="0" destOrd="0" presId="urn:microsoft.com/office/officeart/2005/8/layout/process2"/>
    <dgm:cxn modelId="{18B2B049-0D09-0B48-A086-3418FC7E88E6}" type="presParOf" srcId="{7A4C79DC-56F7-CD46-AE1D-73C48ACE0FDA}" destId="{6DDB97B8-3A5D-8549-8BE5-49ACE8B6DE44}" srcOrd="1" destOrd="0" presId="urn:microsoft.com/office/officeart/2005/8/layout/process2"/>
    <dgm:cxn modelId="{0B2D9737-C06E-EE44-9BA9-038EEF739C57}" type="presParOf" srcId="{6DDB97B8-3A5D-8549-8BE5-49ACE8B6DE44}" destId="{86554A2B-E842-BB4E-BBFF-83E70CFCA313}" srcOrd="0" destOrd="0" presId="urn:microsoft.com/office/officeart/2005/8/layout/process2"/>
    <dgm:cxn modelId="{0C6F82ED-A6D0-F946-AB03-A09D64311236}" type="presParOf" srcId="{7A4C79DC-56F7-CD46-AE1D-73C48ACE0FDA}" destId="{0576ABF9-E686-B449-AFFB-C263A37BD34B}" srcOrd="2" destOrd="0" presId="urn:microsoft.com/office/officeart/2005/8/layout/process2"/>
    <dgm:cxn modelId="{09C910C8-DB3A-3B45-AE6C-7CAC65130EBB}" type="presParOf" srcId="{7A4C79DC-56F7-CD46-AE1D-73C48ACE0FDA}" destId="{A9B630E3-3AB4-3E4F-B914-8CAAD5CC6FE3}" srcOrd="3" destOrd="0" presId="urn:microsoft.com/office/officeart/2005/8/layout/process2"/>
    <dgm:cxn modelId="{80619528-441E-D443-AB0C-17D4487D661F}" type="presParOf" srcId="{A9B630E3-3AB4-3E4F-B914-8CAAD5CC6FE3}" destId="{9FD9A0E5-24DB-074A-BD30-3D3096198204}" srcOrd="0" destOrd="0" presId="urn:microsoft.com/office/officeart/2005/8/layout/process2"/>
    <dgm:cxn modelId="{F3DFF11C-3D88-0E4A-93D6-A8493418EECE}" type="presParOf" srcId="{7A4C79DC-56F7-CD46-AE1D-73C48ACE0FDA}" destId="{EC1832E7-F0B1-FF4E-9AD1-73E7E63AB9C6}" srcOrd="4" destOrd="0" presId="urn:microsoft.com/office/officeart/2005/8/layout/process2"/>
    <dgm:cxn modelId="{06FF0DB2-5D88-1F4D-BF05-467F153FF0DD}" type="presParOf" srcId="{7A4C79DC-56F7-CD46-AE1D-73C48ACE0FDA}" destId="{5D2B4818-E504-B34A-9592-B11C5101EDF5}" srcOrd="5" destOrd="0" presId="urn:microsoft.com/office/officeart/2005/8/layout/process2"/>
    <dgm:cxn modelId="{FCA97247-50C1-7345-94DA-5F7A90993FCA}" type="presParOf" srcId="{5D2B4818-E504-B34A-9592-B11C5101EDF5}" destId="{258BA6E2-F0BB-8D47-81B7-41C8A9942DB7}" srcOrd="0" destOrd="0" presId="urn:microsoft.com/office/officeart/2005/8/layout/process2"/>
    <dgm:cxn modelId="{F7D741FC-05AD-1647-9F6D-248DE3EBF21C}" type="presParOf" srcId="{7A4C79DC-56F7-CD46-AE1D-73C48ACE0FDA}" destId="{8D8900CD-019C-8749-AF14-6ACDEA012F8C}" srcOrd="6" destOrd="0" presId="urn:microsoft.com/office/officeart/2005/8/layout/process2"/>
    <dgm:cxn modelId="{FBA633CD-842E-9541-AF8A-1C4C8AF53E2C}" type="presParOf" srcId="{7A4C79DC-56F7-CD46-AE1D-73C48ACE0FDA}" destId="{7D21E4FC-97F5-8046-9116-9E5822715298}" srcOrd="7" destOrd="0" presId="urn:microsoft.com/office/officeart/2005/8/layout/process2"/>
    <dgm:cxn modelId="{0B90D4D4-C207-3B44-B92B-0C1E12D00075}" type="presParOf" srcId="{7D21E4FC-97F5-8046-9116-9E5822715298}" destId="{B5DBC86F-9260-0A42-9BB8-FB79569E2CAB}" srcOrd="0" destOrd="0" presId="urn:microsoft.com/office/officeart/2005/8/layout/process2"/>
    <dgm:cxn modelId="{70DE491C-A095-964E-B7B1-D7F624B8F621}" type="presParOf" srcId="{7A4C79DC-56F7-CD46-AE1D-73C48ACE0FDA}" destId="{9542BCD9-F2E4-234E-B4FF-3D010D57AACA}" srcOrd="8" destOrd="0" presId="urn:microsoft.com/office/officeart/2005/8/layout/process2"/>
    <dgm:cxn modelId="{C81A61EA-74D6-6246-A191-4AF3F411EB24}" type="presParOf" srcId="{7A4C79DC-56F7-CD46-AE1D-73C48ACE0FDA}" destId="{853B458E-40DF-214C-8497-769DE4A37B95}" srcOrd="9" destOrd="0" presId="urn:microsoft.com/office/officeart/2005/8/layout/process2"/>
    <dgm:cxn modelId="{817BB6F5-BD66-4444-ACAA-7EE62775C27A}" type="presParOf" srcId="{853B458E-40DF-214C-8497-769DE4A37B95}" destId="{245977E2-3FAB-6046-B81E-9C02D549D0A1}" srcOrd="0" destOrd="0" presId="urn:microsoft.com/office/officeart/2005/8/layout/process2"/>
    <dgm:cxn modelId="{053278E7-A64C-DA49-831D-55A88B81B939}" type="presParOf" srcId="{7A4C79DC-56F7-CD46-AE1D-73C48ACE0FDA}" destId="{4AED8F1F-1D87-874C-B737-E28246CBBB25}" srcOrd="10" destOrd="0" presId="urn:microsoft.com/office/officeart/2005/8/layout/process2"/>
    <dgm:cxn modelId="{27F4C44A-5B56-B747-99D5-6F2A00DC116D}" type="presParOf" srcId="{7A4C79DC-56F7-CD46-AE1D-73C48ACE0FDA}" destId="{CF38DFEC-CBA6-004B-B450-4678389A6208}" srcOrd="11" destOrd="0" presId="urn:microsoft.com/office/officeart/2005/8/layout/process2"/>
    <dgm:cxn modelId="{B4AAD3DE-58F2-FA46-80B2-C21DD04149EF}" type="presParOf" srcId="{CF38DFEC-CBA6-004B-B450-4678389A6208}" destId="{3477BB0F-FDB7-E94B-A94D-3AA41C138540}" srcOrd="0" destOrd="0" presId="urn:microsoft.com/office/officeart/2005/8/layout/process2"/>
    <dgm:cxn modelId="{1B71DFC9-D792-D24D-BEC3-2E047C01983A}" type="presParOf" srcId="{7A4C79DC-56F7-CD46-AE1D-73C48ACE0FDA}" destId="{E16185BF-45E5-1141-A17B-1D11C15EAC75}" srcOrd="12" destOrd="0" presId="urn:microsoft.com/office/officeart/2005/8/layout/process2"/>
    <dgm:cxn modelId="{B77A3174-CEE9-4E4D-A2C6-8088F6A46091}" type="presParOf" srcId="{7A4C79DC-56F7-CD46-AE1D-73C48ACE0FDA}" destId="{FEA21E6F-BB7E-1C45-A4E3-2104B2F5AF08}" srcOrd="13" destOrd="0" presId="urn:microsoft.com/office/officeart/2005/8/layout/process2"/>
    <dgm:cxn modelId="{FE42E352-5036-294C-AF88-8019C937503C}" type="presParOf" srcId="{FEA21E6F-BB7E-1C45-A4E3-2104B2F5AF08}" destId="{9036D5D6-7BE0-5049-BF89-B699B6102C65}" srcOrd="0" destOrd="0" presId="urn:microsoft.com/office/officeart/2005/8/layout/process2"/>
    <dgm:cxn modelId="{E1DCFC32-4320-844F-81CB-81B0C32A3103}" type="presParOf" srcId="{7A4C79DC-56F7-CD46-AE1D-73C48ACE0FDA}" destId="{C06E8A55-EEDA-B340-94FF-E1FBD7EFBC3E}" srcOrd="14" destOrd="0" presId="urn:microsoft.com/office/officeart/2005/8/layout/process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1B71EC6-FE0A-174E-9AC9-54623320C627}">
      <dsp:nvSpPr>
        <dsp:cNvPr id="0" name=""/>
        <dsp:cNvSpPr/>
      </dsp:nvSpPr>
      <dsp:spPr>
        <a:xfrm>
          <a:off x="427270" y="4597"/>
          <a:ext cx="2180759" cy="545189"/>
        </a:xfrm>
        <a:prstGeom prst="roundRect">
          <a:avLst>
            <a:gd name="adj" fmla="val 10000"/>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dirty="0">
              <a:latin typeface="Arial" panose="020B0604020202020204" pitchFamily="34" charset="0"/>
              <a:ea typeface="Century Gothic" charset="0"/>
              <a:cs typeface="Arial" panose="020B0604020202020204" pitchFamily="34" charset="0"/>
            </a:rPr>
            <a:t>1879:Wilhelm Wundt opens the first lab experiment in Germany.</a:t>
          </a:r>
        </a:p>
      </dsp:txBody>
      <dsp:txXfrm>
        <a:off x="443238" y="20565"/>
        <a:ext cx="2148823" cy="513253"/>
      </dsp:txXfrm>
    </dsp:sp>
    <dsp:sp modelId="{6DDB97B8-3A5D-8549-8BE5-49ACE8B6DE44}">
      <dsp:nvSpPr>
        <dsp:cNvPr id="0" name=""/>
        <dsp:cNvSpPr/>
      </dsp:nvSpPr>
      <dsp:spPr>
        <a:xfrm rot="5400000">
          <a:off x="1415426" y="563416"/>
          <a:ext cx="204446" cy="245335"/>
        </a:xfrm>
        <a:prstGeom prst="rightArrow">
          <a:avLst>
            <a:gd name="adj1" fmla="val 60000"/>
            <a:gd name="adj2" fmla="val 50000"/>
          </a:avLst>
        </a:prstGeom>
        <a:solidFill>
          <a:schemeClr val="dk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00050">
            <a:lnSpc>
              <a:spcPct val="90000"/>
            </a:lnSpc>
            <a:spcBef>
              <a:spcPct val="0"/>
            </a:spcBef>
            <a:spcAft>
              <a:spcPct val="35000"/>
            </a:spcAft>
            <a:buNone/>
          </a:pPr>
          <a:endParaRPr lang="en-US" sz="900" kern="1200" dirty="0">
            <a:latin typeface="Arial" panose="020B0604020202020204" pitchFamily="34" charset="0"/>
            <a:ea typeface="Century Gothic" charset="0"/>
            <a:cs typeface="Arial" panose="020B0604020202020204" pitchFamily="34" charset="0"/>
          </a:endParaRPr>
        </a:p>
      </dsp:txBody>
      <dsp:txXfrm rot="-5400000">
        <a:off x="1444049" y="583860"/>
        <a:ext cx="147201" cy="143112"/>
      </dsp:txXfrm>
    </dsp:sp>
    <dsp:sp modelId="{0576ABF9-E686-B449-AFFB-C263A37BD34B}">
      <dsp:nvSpPr>
        <dsp:cNvPr id="0" name=""/>
        <dsp:cNvSpPr/>
      </dsp:nvSpPr>
      <dsp:spPr>
        <a:xfrm>
          <a:off x="427270" y="822382"/>
          <a:ext cx="2180759" cy="545189"/>
        </a:xfrm>
        <a:prstGeom prst="roundRect">
          <a:avLst>
            <a:gd name="adj" fmla="val 10000"/>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dirty="0">
              <a:latin typeface="Arial" panose="020B0604020202020204" pitchFamily="34" charset="0"/>
              <a:ea typeface="Century Gothic" charset="0"/>
              <a:cs typeface="Arial" panose="020B0604020202020204" pitchFamily="34" charset="0"/>
            </a:rPr>
            <a:t>1900: Freud establishes the psychodynamic approach with the development of psychoanalysis.</a:t>
          </a:r>
        </a:p>
      </dsp:txBody>
      <dsp:txXfrm>
        <a:off x="443238" y="838350"/>
        <a:ext cx="2148823" cy="513253"/>
      </dsp:txXfrm>
    </dsp:sp>
    <dsp:sp modelId="{A9B630E3-3AB4-3E4F-B914-8CAAD5CC6FE3}">
      <dsp:nvSpPr>
        <dsp:cNvPr id="0" name=""/>
        <dsp:cNvSpPr/>
      </dsp:nvSpPr>
      <dsp:spPr>
        <a:xfrm rot="5400000">
          <a:off x="1415426" y="1381201"/>
          <a:ext cx="204446" cy="245335"/>
        </a:xfrm>
        <a:prstGeom prst="rightArrow">
          <a:avLst>
            <a:gd name="adj1" fmla="val 60000"/>
            <a:gd name="adj2" fmla="val 50000"/>
          </a:avLst>
        </a:prstGeom>
        <a:solidFill>
          <a:schemeClr val="dk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00050">
            <a:lnSpc>
              <a:spcPct val="90000"/>
            </a:lnSpc>
            <a:spcBef>
              <a:spcPct val="0"/>
            </a:spcBef>
            <a:spcAft>
              <a:spcPct val="35000"/>
            </a:spcAft>
            <a:buNone/>
          </a:pPr>
          <a:endParaRPr lang="en-US" sz="900" kern="1200" dirty="0">
            <a:latin typeface="Arial" panose="020B0604020202020204" pitchFamily="34" charset="0"/>
            <a:ea typeface="Century Gothic" charset="0"/>
            <a:cs typeface="Arial" panose="020B0604020202020204" pitchFamily="34" charset="0"/>
          </a:endParaRPr>
        </a:p>
      </dsp:txBody>
      <dsp:txXfrm rot="-5400000">
        <a:off x="1444049" y="1401645"/>
        <a:ext cx="147201" cy="143112"/>
      </dsp:txXfrm>
    </dsp:sp>
    <dsp:sp modelId="{EC1832E7-F0B1-FF4E-9AD1-73E7E63AB9C6}">
      <dsp:nvSpPr>
        <dsp:cNvPr id="0" name=""/>
        <dsp:cNvSpPr/>
      </dsp:nvSpPr>
      <dsp:spPr>
        <a:xfrm>
          <a:off x="427270" y="1640167"/>
          <a:ext cx="2180759" cy="545189"/>
        </a:xfrm>
        <a:prstGeom prst="roundRect">
          <a:avLst>
            <a:gd name="adj" fmla="val 10000"/>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dirty="0">
              <a:latin typeface="Arial" panose="020B0604020202020204" pitchFamily="34" charset="0"/>
              <a:ea typeface="Century Gothic" charset="0"/>
              <a:cs typeface="Arial" panose="020B0604020202020204" pitchFamily="34" charset="0"/>
            </a:rPr>
            <a:t>1913: John Watson establishes the behaviourist approach. </a:t>
          </a:r>
        </a:p>
      </dsp:txBody>
      <dsp:txXfrm>
        <a:off x="443238" y="1656135"/>
        <a:ext cx="2148823" cy="513253"/>
      </dsp:txXfrm>
    </dsp:sp>
    <dsp:sp modelId="{5D2B4818-E504-B34A-9592-B11C5101EDF5}">
      <dsp:nvSpPr>
        <dsp:cNvPr id="0" name=""/>
        <dsp:cNvSpPr/>
      </dsp:nvSpPr>
      <dsp:spPr>
        <a:xfrm rot="5400000">
          <a:off x="1415426" y="2198986"/>
          <a:ext cx="204446" cy="245335"/>
        </a:xfrm>
        <a:prstGeom prst="rightArrow">
          <a:avLst>
            <a:gd name="adj1" fmla="val 60000"/>
            <a:gd name="adj2" fmla="val 50000"/>
          </a:avLst>
        </a:prstGeom>
        <a:solidFill>
          <a:schemeClr val="dk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00050">
            <a:lnSpc>
              <a:spcPct val="90000"/>
            </a:lnSpc>
            <a:spcBef>
              <a:spcPct val="0"/>
            </a:spcBef>
            <a:spcAft>
              <a:spcPct val="35000"/>
            </a:spcAft>
            <a:buNone/>
          </a:pPr>
          <a:endParaRPr lang="en-US" sz="900" kern="1200" dirty="0">
            <a:latin typeface="Arial" panose="020B0604020202020204" pitchFamily="34" charset="0"/>
            <a:ea typeface="Century Gothic" charset="0"/>
            <a:cs typeface="Arial" panose="020B0604020202020204" pitchFamily="34" charset="0"/>
          </a:endParaRPr>
        </a:p>
      </dsp:txBody>
      <dsp:txXfrm rot="-5400000">
        <a:off x="1444049" y="2219430"/>
        <a:ext cx="147201" cy="143112"/>
      </dsp:txXfrm>
    </dsp:sp>
    <dsp:sp modelId="{8D8900CD-019C-8749-AF14-6ACDEA012F8C}">
      <dsp:nvSpPr>
        <dsp:cNvPr id="0" name=""/>
        <dsp:cNvSpPr/>
      </dsp:nvSpPr>
      <dsp:spPr>
        <a:xfrm>
          <a:off x="427270" y="2457952"/>
          <a:ext cx="2180759" cy="545189"/>
        </a:xfrm>
        <a:prstGeom prst="roundRect">
          <a:avLst>
            <a:gd name="adj" fmla="val 10000"/>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dirty="0">
              <a:latin typeface="Arial" panose="020B0604020202020204" pitchFamily="34" charset="0"/>
              <a:ea typeface="Century Gothic" charset="0"/>
              <a:cs typeface="Arial" panose="020B0604020202020204" pitchFamily="34" charset="0"/>
            </a:rPr>
            <a:t>1950: Carl Rogers and Maslow develop the humanistic approach rejecting behaviourism and psychodynamic approaches.</a:t>
          </a:r>
        </a:p>
      </dsp:txBody>
      <dsp:txXfrm>
        <a:off x="443238" y="2473920"/>
        <a:ext cx="2148823" cy="513253"/>
      </dsp:txXfrm>
    </dsp:sp>
    <dsp:sp modelId="{7D21E4FC-97F5-8046-9116-9E5822715298}">
      <dsp:nvSpPr>
        <dsp:cNvPr id="0" name=""/>
        <dsp:cNvSpPr/>
      </dsp:nvSpPr>
      <dsp:spPr>
        <a:xfrm rot="5400000">
          <a:off x="1415426" y="3016771"/>
          <a:ext cx="204446" cy="245335"/>
        </a:xfrm>
        <a:prstGeom prst="rightArrow">
          <a:avLst>
            <a:gd name="adj1" fmla="val 60000"/>
            <a:gd name="adj2" fmla="val 50000"/>
          </a:avLst>
        </a:prstGeom>
        <a:solidFill>
          <a:schemeClr val="dk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00050">
            <a:lnSpc>
              <a:spcPct val="90000"/>
            </a:lnSpc>
            <a:spcBef>
              <a:spcPct val="0"/>
            </a:spcBef>
            <a:spcAft>
              <a:spcPct val="35000"/>
            </a:spcAft>
            <a:buNone/>
          </a:pPr>
          <a:endParaRPr lang="en-US" sz="900" kern="1200" dirty="0">
            <a:latin typeface="Arial" panose="020B0604020202020204" pitchFamily="34" charset="0"/>
            <a:ea typeface="Century Gothic" charset="0"/>
            <a:cs typeface="Arial" panose="020B0604020202020204" pitchFamily="34" charset="0"/>
          </a:endParaRPr>
        </a:p>
      </dsp:txBody>
      <dsp:txXfrm rot="-5400000">
        <a:off x="1444049" y="3037215"/>
        <a:ext cx="147201" cy="143112"/>
      </dsp:txXfrm>
    </dsp:sp>
    <dsp:sp modelId="{9542BCD9-F2E4-234E-B4FF-3D010D57AACA}">
      <dsp:nvSpPr>
        <dsp:cNvPr id="0" name=""/>
        <dsp:cNvSpPr/>
      </dsp:nvSpPr>
      <dsp:spPr>
        <a:xfrm>
          <a:off x="427270" y="3275736"/>
          <a:ext cx="2180759" cy="545189"/>
        </a:xfrm>
        <a:prstGeom prst="roundRect">
          <a:avLst>
            <a:gd name="adj" fmla="val 10000"/>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dirty="0">
              <a:latin typeface="Arial" panose="020B0604020202020204" pitchFamily="34" charset="0"/>
              <a:ea typeface="Century Gothic" charset="0"/>
              <a:cs typeface="Arial" panose="020B0604020202020204" pitchFamily="34" charset="0"/>
            </a:rPr>
            <a:t>1960: The cognitive approach is developed in a more scientific way than Wundt's methods.</a:t>
          </a:r>
        </a:p>
      </dsp:txBody>
      <dsp:txXfrm>
        <a:off x="443238" y="3291704"/>
        <a:ext cx="2148823" cy="513253"/>
      </dsp:txXfrm>
    </dsp:sp>
    <dsp:sp modelId="{853B458E-40DF-214C-8497-769DE4A37B95}">
      <dsp:nvSpPr>
        <dsp:cNvPr id="0" name=""/>
        <dsp:cNvSpPr/>
      </dsp:nvSpPr>
      <dsp:spPr>
        <a:xfrm rot="5400000">
          <a:off x="1415426" y="3834556"/>
          <a:ext cx="204446" cy="245335"/>
        </a:xfrm>
        <a:prstGeom prst="rightArrow">
          <a:avLst>
            <a:gd name="adj1" fmla="val 60000"/>
            <a:gd name="adj2" fmla="val 50000"/>
          </a:avLst>
        </a:prstGeom>
        <a:solidFill>
          <a:schemeClr val="dk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00050">
            <a:lnSpc>
              <a:spcPct val="90000"/>
            </a:lnSpc>
            <a:spcBef>
              <a:spcPct val="0"/>
            </a:spcBef>
            <a:spcAft>
              <a:spcPct val="35000"/>
            </a:spcAft>
            <a:buNone/>
          </a:pPr>
          <a:endParaRPr lang="en-US" sz="900" kern="1200" dirty="0">
            <a:latin typeface="Arial" panose="020B0604020202020204" pitchFamily="34" charset="0"/>
            <a:ea typeface="Century Gothic" charset="0"/>
            <a:cs typeface="Arial" panose="020B0604020202020204" pitchFamily="34" charset="0"/>
          </a:endParaRPr>
        </a:p>
      </dsp:txBody>
      <dsp:txXfrm rot="-5400000">
        <a:off x="1444049" y="3855000"/>
        <a:ext cx="147201" cy="143112"/>
      </dsp:txXfrm>
    </dsp:sp>
    <dsp:sp modelId="{4AED8F1F-1D87-874C-B737-E28246CBBB25}">
      <dsp:nvSpPr>
        <dsp:cNvPr id="0" name=""/>
        <dsp:cNvSpPr/>
      </dsp:nvSpPr>
      <dsp:spPr>
        <a:xfrm>
          <a:off x="427270" y="4093521"/>
          <a:ext cx="2180759" cy="545189"/>
        </a:xfrm>
        <a:prstGeom prst="roundRect">
          <a:avLst>
            <a:gd name="adj" fmla="val 10000"/>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dirty="0">
              <a:latin typeface="Arial" panose="020B0604020202020204" pitchFamily="34" charset="0"/>
              <a:ea typeface="Century Gothic" charset="0"/>
              <a:cs typeface="Arial" panose="020B0604020202020204" pitchFamily="34" charset="0"/>
            </a:rPr>
            <a:t>1960: Albert Bandura establishes the social learning theory which branches between the cognitive and behaviourist approach. </a:t>
          </a:r>
        </a:p>
      </dsp:txBody>
      <dsp:txXfrm>
        <a:off x="443238" y="4109489"/>
        <a:ext cx="2148823" cy="513253"/>
      </dsp:txXfrm>
    </dsp:sp>
    <dsp:sp modelId="{CF38DFEC-CBA6-004B-B450-4678389A6208}">
      <dsp:nvSpPr>
        <dsp:cNvPr id="0" name=""/>
        <dsp:cNvSpPr/>
      </dsp:nvSpPr>
      <dsp:spPr>
        <a:xfrm rot="5400000">
          <a:off x="1415426" y="4652341"/>
          <a:ext cx="204446" cy="245335"/>
        </a:xfrm>
        <a:prstGeom prst="rightArrow">
          <a:avLst>
            <a:gd name="adj1" fmla="val 60000"/>
            <a:gd name="adj2" fmla="val 50000"/>
          </a:avLst>
        </a:prstGeom>
        <a:solidFill>
          <a:schemeClr val="dk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00050">
            <a:lnSpc>
              <a:spcPct val="90000"/>
            </a:lnSpc>
            <a:spcBef>
              <a:spcPct val="0"/>
            </a:spcBef>
            <a:spcAft>
              <a:spcPct val="35000"/>
            </a:spcAft>
            <a:buNone/>
          </a:pPr>
          <a:endParaRPr lang="en-US" sz="900" kern="1200" dirty="0">
            <a:latin typeface="Arial" panose="020B0604020202020204" pitchFamily="34" charset="0"/>
            <a:ea typeface="Century Gothic" charset="0"/>
            <a:cs typeface="Arial" panose="020B0604020202020204" pitchFamily="34" charset="0"/>
          </a:endParaRPr>
        </a:p>
      </dsp:txBody>
      <dsp:txXfrm rot="-5400000">
        <a:off x="1444049" y="4672785"/>
        <a:ext cx="147201" cy="143112"/>
      </dsp:txXfrm>
    </dsp:sp>
    <dsp:sp modelId="{E16185BF-45E5-1141-A17B-1D11C15EAC75}">
      <dsp:nvSpPr>
        <dsp:cNvPr id="0" name=""/>
        <dsp:cNvSpPr/>
      </dsp:nvSpPr>
      <dsp:spPr>
        <a:xfrm>
          <a:off x="427270" y="4911306"/>
          <a:ext cx="2180759" cy="545189"/>
        </a:xfrm>
        <a:prstGeom prst="roundRect">
          <a:avLst>
            <a:gd name="adj" fmla="val 10000"/>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dirty="0">
              <a:latin typeface="Arial" panose="020B0604020202020204" pitchFamily="34" charset="0"/>
              <a:ea typeface="Century Gothic" charset="0"/>
              <a:cs typeface="Arial" panose="020B0604020202020204" pitchFamily="34" charset="0"/>
            </a:rPr>
            <a:t>1980: The biological approach is established</a:t>
          </a:r>
        </a:p>
      </dsp:txBody>
      <dsp:txXfrm>
        <a:off x="443238" y="4927274"/>
        <a:ext cx="2148823" cy="513253"/>
      </dsp:txXfrm>
    </dsp:sp>
    <dsp:sp modelId="{FEA21E6F-BB7E-1C45-A4E3-2104B2F5AF08}">
      <dsp:nvSpPr>
        <dsp:cNvPr id="0" name=""/>
        <dsp:cNvSpPr/>
      </dsp:nvSpPr>
      <dsp:spPr>
        <a:xfrm rot="5400000">
          <a:off x="1415426" y="5470126"/>
          <a:ext cx="204446" cy="245335"/>
        </a:xfrm>
        <a:prstGeom prst="rightArrow">
          <a:avLst>
            <a:gd name="adj1" fmla="val 60000"/>
            <a:gd name="adj2" fmla="val 50000"/>
          </a:avLst>
        </a:prstGeom>
        <a:solidFill>
          <a:schemeClr val="dk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00050">
            <a:lnSpc>
              <a:spcPct val="90000"/>
            </a:lnSpc>
            <a:spcBef>
              <a:spcPct val="0"/>
            </a:spcBef>
            <a:spcAft>
              <a:spcPct val="35000"/>
            </a:spcAft>
            <a:buNone/>
          </a:pPr>
          <a:endParaRPr lang="en-US" sz="900" kern="1200" dirty="0">
            <a:latin typeface="Arial" panose="020B0604020202020204" pitchFamily="34" charset="0"/>
            <a:ea typeface="Century Gothic" charset="0"/>
            <a:cs typeface="Arial" panose="020B0604020202020204" pitchFamily="34" charset="0"/>
          </a:endParaRPr>
        </a:p>
      </dsp:txBody>
      <dsp:txXfrm rot="-5400000">
        <a:off x="1444049" y="5490570"/>
        <a:ext cx="147201" cy="143112"/>
      </dsp:txXfrm>
    </dsp:sp>
    <dsp:sp modelId="{C06E8A55-EEDA-B340-94FF-E1FBD7EFBC3E}">
      <dsp:nvSpPr>
        <dsp:cNvPr id="0" name=""/>
        <dsp:cNvSpPr/>
      </dsp:nvSpPr>
      <dsp:spPr>
        <a:xfrm>
          <a:off x="427270" y="5729091"/>
          <a:ext cx="2180759" cy="545189"/>
        </a:xfrm>
        <a:prstGeom prst="roundRect">
          <a:avLst>
            <a:gd name="adj" fmla="val 10000"/>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dirty="0">
              <a:latin typeface="Arial" panose="020B0604020202020204" pitchFamily="34" charset="0"/>
              <a:ea typeface="Century Gothic" charset="0"/>
              <a:cs typeface="Arial" panose="020B0604020202020204" pitchFamily="34" charset="0"/>
            </a:rPr>
            <a:t>2000's+: cognitive neuroscience is developed to bridge cognitive and biological approaches</a:t>
          </a:r>
        </a:p>
      </dsp:txBody>
      <dsp:txXfrm>
        <a:off x="443238" y="5745059"/>
        <a:ext cx="2148823" cy="513253"/>
      </dsp:txXfrm>
    </dsp:sp>
  </dsp:spTree>
</dsp:drawing>
</file>

<file path=ppt/diagrams/layout1.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atin typeface="Arial" panose="020B0604020202020204" pitchFamily="34" charset="0"/>
              </a:defRPr>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atin typeface="Arial" panose="020B0604020202020204" pitchFamily="34" charset="0"/>
              </a:defRPr>
            </a:lvl1pPr>
          </a:lstStyle>
          <a:p>
            <a:fld id="{9FD4ABF7-8086-064F-A1BE-F856B22A3E43}" type="datetimeFigureOut">
              <a:rPr lang="en-US" smtClean="0"/>
              <a:pPr/>
              <a:t>1/5/2022</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atin typeface="Arial" panose="020B0604020202020204" pitchFamily="34" charset="0"/>
              </a:defRPr>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atin typeface="Arial" panose="020B0604020202020204" pitchFamily="34" charset="0"/>
              </a:defRPr>
            </a:lvl1pPr>
          </a:lstStyle>
          <a:p>
            <a:fld id="{F4DA2E08-9C6A-6A44-91C4-F30F5CCD704A}" type="slidenum">
              <a:rPr lang="en-US" smtClean="0"/>
              <a:pPr/>
              <a:t>‹#›</a:t>
            </a:fld>
            <a:endParaRPr lang="en-US" dirty="0"/>
          </a:p>
        </p:txBody>
      </p:sp>
    </p:spTree>
    <p:extLst>
      <p:ext uri="{BB962C8B-B14F-4D97-AF65-F5344CB8AC3E}">
        <p14:creationId xmlns:p14="http://schemas.microsoft.com/office/powerpoint/2010/main" val="5047772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Arial" panose="020B0604020202020204" pitchFamily="34" charset="0"/>
        <a:ea typeface="+mn-ea"/>
        <a:cs typeface="+mn-cs"/>
      </a:defRPr>
    </a:lvl1pPr>
    <a:lvl2pPr marL="457200" algn="l" defTabSz="914400" rtl="0" eaLnBrk="1" latinLnBrk="0" hangingPunct="1">
      <a:defRPr sz="1200" kern="1200">
        <a:solidFill>
          <a:schemeClr val="tx1"/>
        </a:solidFill>
        <a:latin typeface="Arial" panose="020B0604020202020204" pitchFamily="34" charset="0"/>
        <a:ea typeface="+mn-ea"/>
        <a:cs typeface="+mn-cs"/>
      </a:defRPr>
    </a:lvl2pPr>
    <a:lvl3pPr marL="914400" algn="l" defTabSz="914400" rtl="0" eaLnBrk="1" latinLnBrk="0" hangingPunct="1">
      <a:defRPr sz="1200" kern="1200">
        <a:solidFill>
          <a:schemeClr val="tx1"/>
        </a:solidFill>
        <a:latin typeface="Arial" panose="020B0604020202020204" pitchFamily="34" charset="0"/>
        <a:ea typeface="+mn-ea"/>
        <a:cs typeface="+mn-cs"/>
      </a:defRPr>
    </a:lvl3pPr>
    <a:lvl4pPr marL="1371600" algn="l" defTabSz="914400" rtl="0" eaLnBrk="1" latinLnBrk="0" hangingPunct="1">
      <a:defRPr sz="1200" kern="1200">
        <a:solidFill>
          <a:schemeClr val="tx1"/>
        </a:solidFill>
        <a:latin typeface="Arial" panose="020B0604020202020204" pitchFamily="34" charset="0"/>
        <a:ea typeface="+mn-ea"/>
        <a:cs typeface="+mn-cs"/>
      </a:defRPr>
    </a:lvl4pPr>
    <a:lvl5pPr marL="1828800" algn="l" defTabSz="914400" rtl="0" eaLnBrk="1" latinLnBrk="0" hangingPunct="1">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6EBBCBF-D8AA-DF40-A83C-851DFC4F600C}" type="slidenum">
              <a:rPr lang="en-US" smtClean="0"/>
              <a:t>1</a:t>
            </a:fld>
            <a:endParaRPr lang="en-US" dirty="0"/>
          </a:p>
        </p:txBody>
      </p:sp>
    </p:spTree>
    <p:extLst>
      <p:ext uri="{BB962C8B-B14F-4D97-AF65-F5344CB8AC3E}">
        <p14:creationId xmlns:p14="http://schemas.microsoft.com/office/powerpoint/2010/main" val="10953237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F8F7E16B-5BEF-6948-A8F2-C944F366B7A4}" type="datetimeFigureOut">
              <a:rPr lang="en-US" smtClean="0"/>
              <a:t>1/5/2022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0C9FFCC-1768-C14B-8EC3-2DAF275F7462}" type="slidenum">
              <a:rPr lang="en-US" smtClean="0"/>
              <a:t>‹#›</a:t>
            </a:fld>
            <a:endParaRPr lang="en-US" dirty="0"/>
          </a:p>
        </p:txBody>
      </p:sp>
    </p:spTree>
    <p:extLst>
      <p:ext uri="{BB962C8B-B14F-4D97-AF65-F5344CB8AC3E}">
        <p14:creationId xmlns:p14="http://schemas.microsoft.com/office/powerpoint/2010/main" val="7640936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8F7E16B-5BEF-6948-A8F2-C944F366B7A4}" type="datetimeFigureOut">
              <a:rPr lang="en-US" smtClean="0"/>
              <a:t>1/5/2022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0C9FFCC-1768-C14B-8EC3-2DAF275F7462}" type="slidenum">
              <a:rPr lang="en-US" smtClean="0"/>
              <a:t>‹#›</a:t>
            </a:fld>
            <a:endParaRPr lang="en-US" dirty="0"/>
          </a:p>
        </p:txBody>
      </p:sp>
    </p:spTree>
    <p:extLst>
      <p:ext uri="{BB962C8B-B14F-4D97-AF65-F5344CB8AC3E}">
        <p14:creationId xmlns:p14="http://schemas.microsoft.com/office/powerpoint/2010/main" val="14990023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8F7E16B-5BEF-6948-A8F2-C944F366B7A4}" type="datetimeFigureOut">
              <a:rPr lang="en-US" smtClean="0"/>
              <a:t>1/5/2022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0C9FFCC-1768-C14B-8EC3-2DAF275F7462}" type="slidenum">
              <a:rPr lang="en-US" smtClean="0"/>
              <a:t>‹#›</a:t>
            </a:fld>
            <a:endParaRPr lang="en-US" dirty="0"/>
          </a:p>
        </p:txBody>
      </p:sp>
    </p:spTree>
    <p:extLst>
      <p:ext uri="{BB962C8B-B14F-4D97-AF65-F5344CB8AC3E}">
        <p14:creationId xmlns:p14="http://schemas.microsoft.com/office/powerpoint/2010/main" val="16011612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8F7E16B-5BEF-6948-A8F2-C944F366B7A4}" type="datetimeFigureOut">
              <a:rPr lang="en-US" smtClean="0"/>
              <a:t>1/5/2022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0C9FFCC-1768-C14B-8EC3-2DAF275F7462}" type="slidenum">
              <a:rPr lang="en-US" smtClean="0"/>
              <a:t>‹#›</a:t>
            </a:fld>
            <a:endParaRPr lang="en-US" dirty="0"/>
          </a:p>
        </p:txBody>
      </p:sp>
    </p:spTree>
    <p:extLst>
      <p:ext uri="{BB962C8B-B14F-4D97-AF65-F5344CB8AC3E}">
        <p14:creationId xmlns:p14="http://schemas.microsoft.com/office/powerpoint/2010/main" val="1704723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8F7E16B-5BEF-6948-A8F2-C944F366B7A4}" type="datetimeFigureOut">
              <a:rPr lang="en-US" smtClean="0"/>
              <a:t>1/5/2022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0C9FFCC-1768-C14B-8EC3-2DAF275F7462}" type="slidenum">
              <a:rPr lang="en-US" smtClean="0"/>
              <a:t>‹#›</a:t>
            </a:fld>
            <a:endParaRPr lang="en-US" dirty="0"/>
          </a:p>
        </p:txBody>
      </p:sp>
    </p:spTree>
    <p:extLst>
      <p:ext uri="{BB962C8B-B14F-4D97-AF65-F5344CB8AC3E}">
        <p14:creationId xmlns:p14="http://schemas.microsoft.com/office/powerpoint/2010/main" val="3861727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8F7E16B-5BEF-6948-A8F2-C944F366B7A4}" type="datetimeFigureOut">
              <a:rPr lang="en-US" smtClean="0"/>
              <a:t>1/5/2022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0C9FFCC-1768-C14B-8EC3-2DAF275F7462}" type="slidenum">
              <a:rPr lang="en-US" smtClean="0"/>
              <a:t>‹#›</a:t>
            </a:fld>
            <a:endParaRPr lang="en-US" dirty="0"/>
          </a:p>
        </p:txBody>
      </p:sp>
    </p:spTree>
    <p:extLst>
      <p:ext uri="{BB962C8B-B14F-4D97-AF65-F5344CB8AC3E}">
        <p14:creationId xmlns:p14="http://schemas.microsoft.com/office/powerpoint/2010/main" val="7105002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8F7E16B-5BEF-6948-A8F2-C944F366B7A4}" type="datetimeFigureOut">
              <a:rPr lang="en-US" smtClean="0"/>
              <a:t>1/5/2022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E0C9FFCC-1768-C14B-8EC3-2DAF275F7462}" type="slidenum">
              <a:rPr lang="en-US" smtClean="0"/>
              <a:t>‹#›</a:t>
            </a:fld>
            <a:endParaRPr lang="en-US" dirty="0"/>
          </a:p>
        </p:txBody>
      </p:sp>
    </p:spTree>
    <p:extLst>
      <p:ext uri="{BB962C8B-B14F-4D97-AF65-F5344CB8AC3E}">
        <p14:creationId xmlns:p14="http://schemas.microsoft.com/office/powerpoint/2010/main" val="13693975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8F7E16B-5BEF-6948-A8F2-C944F366B7A4}" type="datetimeFigureOut">
              <a:rPr lang="en-US" smtClean="0"/>
              <a:t>1/5/2022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E0C9FFCC-1768-C14B-8EC3-2DAF275F7462}" type="slidenum">
              <a:rPr lang="en-US" smtClean="0"/>
              <a:t>‹#›</a:t>
            </a:fld>
            <a:endParaRPr lang="en-US" dirty="0"/>
          </a:p>
        </p:txBody>
      </p:sp>
    </p:spTree>
    <p:extLst>
      <p:ext uri="{BB962C8B-B14F-4D97-AF65-F5344CB8AC3E}">
        <p14:creationId xmlns:p14="http://schemas.microsoft.com/office/powerpoint/2010/main" val="8824115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8F7E16B-5BEF-6948-A8F2-C944F366B7A4}" type="datetimeFigureOut">
              <a:rPr lang="en-US" smtClean="0"/>
              <a:t>1/5/2022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E0C9FFCC-1768-C14B-8EC3-2DAF275F7462}" type="slidenum">
              <a:rPr lang="en-US" smtClean="0"/>
              <a:t>‹#›</a:t>
            </a:fld>
            <a:endParaRPr lang="en-US" dirty="0"/>
          </a:p>
        </p:txBody>
      </p:sp>
    </p:spTree>
    <p:extLst>
      <p:ext uri="{BB962C8B-B14F-4D97-AF65-F5344CB8AC3E}">
        <p14:creationId xmlns:p14="http://schemas.microsoft.com/office/powerpoint/2010/main" val="1691067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8F7E16B-5BEF-6948-A8F2-C944F366B7A4}" type="datetimeFigureOut">
              <a:rPr lang="en-US" smtClean="0"/>
              <a:t>1/5/2022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0C9FFCC-1768-C14B-8EC3-2DAF275F7462}" type="slidenum">
              <a:rPr lang="en-US" smtClean="0"/>
              <a:t>‹#›</a:t>
            </a:fld>
            <a:endParaRPr lang="en-US" dirty="0"/>
          </a:p>
        </p:txBody>
      </p:sp>
    </p:spTree>
    <p:extLst>
      <p:ext uri="{BB962C8B-B14F-4D97-AF65-F5344CB8AC3E}">
        <p14:creationId xmlns:p14="http://schemas.microsoft.com/office/powerpoint/2010/main" val="10566688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8F7E16B-5BEF-6948-A8F2-C944F366B7A4}" type="datetimeFigureOut">
              <a:rPr lang="en-US" smtClean="0"/>
              <a:t>1/5/2022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0C9FFCC-1768-C14B-8EC3-2DAF275F7462}" type="slidenum">
              <a:rPr lang="en-US" smtClean="0"/>
              <a:t>‹#›</a:t>
            </a:fld>
            <a:endParaRPr lang="en-US" dirty="0"/>
          </a:p>
        </p:txBody>
      </p:sp>
    </p:spTree>
    <p:extLst>
      <p:ext uri="{BB962C8B-B14F-4D97-AF65-F5344CB8AC3E}">
        <p14:creationId xmlns:p14="http://schemas.microsoft.com/office/powerpoint/2010/main" val="18907487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latin typeface="Arial" panose="020B0604020202020204" pitchFamily="34" charset="0"/>
              </a:defRPr>
            </a:lvl1pPr>
          </a:lstStyle>
          <a:p>
            <a:fld id="{F8F7E16B-5BEF-6948-A8F2-C944F366B7A4}" type="datetimeFigureOut">
              <a:rPr lang="en-US" smtClean="0"/>
              <a:pPr/>
              <a:t>1/5/2022</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latin typeface="Arial" panose="020B0604020202020204" pitchFamily="34" charset="0"/>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latin typeface="Arial" panose="020B0604020202020204" pitchFamily="34" charset="0"/>
              </a:defRPr>
            </a:lvl1pPr>
          </a:lstStyle>
          <a:p>
            <a:fld id="{E0C9FFCC-1768-C14B-8EC3-2DAF275F7462}" type="slidenum">
              <a:rPr lang="en-US" smtClean="0"/>
              <a:pPr/>
              <a:t>‹#›</a:t>
            </a:fld>
            <a:endParaRPr lang="en-US" dirty="0"/>
          </a:p>
        </p:txBody>
      </p:sp>
    </p:spTree>
    <p:extLst>
      <p:ext uri="{BB962C8B-B14F-4D97-AF65-F5344CB8AC3E}">
        <p14:creationId xmlns:p14="http://schemas.microsoft.com/office/powerpoint/2010/main" val="19939457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Arial" panose="020B0604020202020204" pitchFamily="34" charset="0"/>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Arial" panose="020B0604020202020204" pitchFamily="34" charset="0"/>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Arial" panose="020B0604020202020204" pitchFamily="34" charset="0"/>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Arial" panose="020B0604020202020204" pitchFamily="34" charset="0"/>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Arial" panose="020B0604020202020204" pitchFamily="34" charset="0"/>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Arial" panose="020B0604020202020204" pitchFamily="34" charset="0"/>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1" y="1"/>
          <a:ext cx="1796526" cy="4215608"/>
        </p:xfrm>
        <a:graphic>
          <a:graphicData uri="http://schemas.openxmlformats.org/drawingml/2006/table">
            <a:tbl>
              <a:tblPr firstRow="1" bandRow="1">
                <a:tableStyleId>{7E9639D4-E3E2-4D34-9284-5A2195B3D0D7}</a:tableStyleId>
              </a:tblPr>
              <a:tblGrid>
                <a:gridCol w="1796526">
                  <a:extLst>
                    <a:ext uri="{9D8B030D-6E8A-4147-A177-3AD203B41FA5}">
                      <a16:colId xmlns:a16="http://schemas.microsoft.com/office/drawing/2014/main" val="20000"/>
                    </a:ext>
                  </a:extLst>
                </a:gridCol>
              </a:tblGrid>
              <a:tr h="771531">
                <a:tc>
                  <a:txBody>
                    <a:bodyPr/>
                    <a:lstStyle/>
                    <a:p>
                      <a:pPr algn="ctr"/>
                      <a:r>
                        <a:rPr lang="en-US" sz="1200" b="1" dirty="0">
                          <a:latin typeface="Arial" panose="020B0604020202020204" pitchFamily="34" charset="0"/>
                          <a:ea typeface="Century Gothic" charset="0"/>
                          <a:cs typeface="Arial" panose="020B0604020202020204" pitchFamily="34" charset="0"/>
                        </a:rPr>
                        <a:t>Approaches</a:t>
                      </a:r>
                    </a:p>
                    <a:p>
                      <a:pPr algn="ctr"/>
                      <a:r>
                        <a:rPr lang="en-US" sz="1200" b="1" baseline="0" dirty="0">
                          <a:latin typeface="Arial" panose="020B0604020202020204" pitchFamily="34" charset="0"/>
                          <a:ea typeface="Century Gothic" charset="0"/>
                          <a:cs typeface="Arial" panose="020B0604020202020204" pitchFamily="34" charset="0"/>
                        </a:rPr>
                        <a:t>Paper 2 </a:t>
                      </a:r>
                    </a:p>
                    <a:p>
                      <a:pPr algn="ctr"/>
                      <a:r>
                        <a:rPr lang="en-US" sz="1200" b="1" baseline="0" dirty="0">
                          <a:latin typeface="Arial" panose="020B0604020202020204" pitchFamily="34" charset="0"/>
                          <a:ea typeface="Century Gothic" charset="0"/>
                          <a:cs typeface="Arial" panose="020B0604020202020204" pitchFamily="34" charset="0"/>
                        </a:rPr>
                        <a:t>24 marks  </a:t>
                      </a:r>
                    </a:p>
                    <a:p>
                      <a:pPr algn="ctr"/>
                      <a:r>
                        <a:rPr lang="en-US" sz="1200" b="1" dirty="0">
                          <a:latin typeface="Arial" panose="020B0604020202020204" pitchFamily="34" charset="0"/>
                          <a:ea typeface="Century Gothic" charset="0"/>
                          <a:cs typeface="Arial" panose="020B0604020202020204" pitchFamily="34" charset="0"/>
                        </a:rPr>
                        <a:t>Topic outline</a:t>
                      </a:r>
                    </a:p>
                  </a:txBody>
                  <a:tcPr>
                    <a:lnB w="12700" cap="flat" cmpd="sng" algn="ctr">
                      <a:solidFill>
                        <a:schemeClr val="tx1"/>
                      </a:solidFill>
                      <a:prstDash val="solid"/>
                      <a:round/>
                      <a:headEnd type="none" w="med" len="med"/>
                      <a:tailEnd type="none" w="med" len="med"/>
                    </a:lnB>
                    <a:solidFill>
                      <a:schemeClr val="accent4">
                        <a:lumMod val="75000"/>
                      </a:schemeClr>
                    </a:solidFill>
                  </a:tcPr>
                </a:tc>
                <a:extLst>
                  <a:ext uri="{0D108BD9-81ED-4DB2-BD59-A6C34878D82A}">
                    <a16:rowId xmlns:a16="http://schemas.microsoft.com/office/drawing/2014/main" val="10000"/>
                  </a:ext>
                </a:extLst>
              </a:tr>
              <a:tr h="424081">
                <a:tc>
                  <a:txBody>
                    <a:bodyPr/>
                    <a:lstStyle/>
                    <a:p>
                      <a:pPr algn="ctr"/>
                      <a:r>
                        <a:rPr lang="en-US" sz="900" b="1" dirty="0">
                          <a:latin typeface="Arial" panose="020B0604020202020204" pitchFamily="34" charset="0"/>
                          <a:ea typeface="Century Gothic" charset="0"/>
                          <a:cs typeface="Arial" panose="020B0604020202020204" pitchFamily="34" charset="0"/>
                        </a:rPr>
                        <a:t>Origins of Psychology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424081">
                <a:tc>
                  <a:txBody>
                    <a:bodyPr/>
                    <a:lstStyle/>
                    <a:p>
                      <a:pPr algn="ctr"/>
                      <a:r>
                        <a:rPr lang="en-US" sz="900" b="1" dirty="0">
                          <a:latin typeface="Arial" panose="020B0604020202020204" pitchFamily="34" charset="0"/>
                          <a:ea typeface="Century Gothic" charset="0"/>
                          <a:cs typeface="Arial" panose="020B0604020202020204" pitchFamily="34" charset="0"/>
                        </a:rPr>
                        <a:t>The learning</a:t>
                      </a:r>
                      <a:r>
                        <a:rPr lang="en-US" sz="900" b="1" baseline="0" dirty="0">
                          <a:latin typeface="Arial" panose="020B0604020202020204" pitchFamily="34" charset="0"/>
                          <a:ea typeface="Century Gothic" charset="0"/>
                          <a:cs typeface="Arial" panose="020B0604020202020204" pitchFamily="34" charset="0"/>
                        </a:rPr>
                        <a:t> approach: Behaviourism</a:t>
                      </a:r>
                      <a:endParaRPr lang="en-US" sz="900" b="1" dirty="0">
                        <a:latin typeface="Arial" panose="020B0604020202020204" pitchFamily="34" charset="0"/>
                        <a:ea typeface="Century Gothic"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424081">
                <a:tc>
                  <a:txBody>
                    <a:bodyPr/>
                    <a:lstStyle/>
                    <a:p>
                      <a:pPr algn="ctr"/>
                      <a:r>
                        <a:rPr lang="en-US" sz="900" b="1" dirty="0">
                          <a:latin typeface="Arial" panose="020B0604020202020204" pitchFamily="34" charset="0"/>
                          <a:ea typeface="Century Gothic" charset="0"/>
                          <a:cs typeface="Arial" panose="020B0604020202020204" pitchFamily="34" charset="0"/>
                        </a:rPr>
                        <a:t>The learning approach:</a:t>
                      </a:r>
                      <a:r>
                        <a:rPr lang="en-US" sz="900" b="1" baseline="0" dirty="0">
                          <a:latin typeface="Arial" panose="020B0604020202020204" pitchFamily="34" charset="0"/>
                          <a:ea typeface="Century Gothic" charset="0"/>
                          <a:cs typeface="Arial" panose="020B0604020202020204" pitchFamily="34" charset="0"/>
                        </a:rPr>
                        <a:t> Social learning theory</a:t>
                      </a:r>
                      <a:endParaRPr lang="en-US" sz="900" b="1" dirty="0">
                        <a:latin typeface="Arial" panose="020B0604020202020204" pitchFamily="34" charset="0"/>
                        <a:ea typeface="Century Gothic"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424081">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900" b="1" dirty="0">
                          <a:latin typeface="Arial" panose="020B0604020202020204" pitchFamily="34" charset="0"/>
                          <a:ea typeface="Century Gothic" charset="0"/>
                          <a:cs typeface="Arial" panose="020B0604020202020204" pitchFamily="34" charset="0"/>
                        </a:rPr>
                        <a:t>The cognitive approach</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r h="424081">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900" b="1" dirty="0">
                          <a:latin typeface="Arial" panose="020B0604020202020204" pitchFamily="34" charset="0"/>
                          <a:ea typeface="Century Gothic" charset="0"/>
                          <a:cs typeface="Arial" panose="020B0604020202020204" pitchFamily="34" charset="0"/>
                        </a:rPr>
                        <a:t>The biological approach</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5"/>
                  </a:ext>
                </a:extLst>
              </a:tr>
              <a:tr h="424081">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900" b="1" dirty="0">
                          <a:latin typeface="Arial" panose="020B0604020202020204" pitchFamily="34" charset="0"/>
                          <a:ea typeface="Century Gothic" charset="0"/>
                          <a:cs typeface="Arial" panose="020B0604020202020204" pitchFamily="34" charset="0"/>
                        </a:rPr>
                        <a:t>The psychodynami</a:t>
                      </a:r>
                      <a:r>
                        <a:rPr lang="en-US" sz="900" b="1" baseline="0" dirty="0">
                          <a:latin typeface="Arial" panose="020B0604020202020204" pitchFamily="34" charset="0"/>
                          <a:ea typeface="Century Gothic" charset="0"/>
                          <a:cs typeface="Arial" panose="020B0604020202020204" pitchFamily="34" charset="0"/>
                        </a:rPr>
                        <a:t>c approach</a:t>
                      </a:r>
                      <a:endParaRPr lang="en-US" sz="900" b="1" dirty="0">
                        <a:latin typeface="Arial" panose="020B0604020202020204" pitchFamily="34" charset="0"/>
                        <a:ea typeface="Century Gothic"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6"/>
                  </a:ext>
                </a:extLst>
              </a:tr>
              <a:tr h="424081">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900" b="1" dirty="0">
                          <a:latin typeface="Arial" panose="020B0604020202020204" pitchFamily="34" charset="0"/>
                          <a:ea typeface="Century Gothic" charset="0"/>
                          <a:cs typeface="Arial" panose="020B0604020202020204" pitchFamily="34" charset="0"/>
                        </a:rPr>
                        <a:t>The</a:t>
                      </a:r>
                      <a:r>
                        <a:rPr lang="en-US" sz="900" b="1" baseline="0" dirty="0">
                          <a:latin typeface="Arial" panose="020B0604020202020204" pitchFamily="34" charset="0"/>
                          <a:ea typeface="Century Gothic" charset="0"/>
                          <a:cs typeface="Arial" panose="020B0604020202020204" pitchFamily="34" charset="0"/>
                        </a:rPr>
                        <a:t> h</a:t>
                      </a:r>
                      <a:r>
                        <a:rPr lang="en-US" sz="900" b="1" dirty="0">
                          <a:latin typeface="Arial" panose="020B0604020202020204" pitchFamily="34" charset="0"/>
                          <a:ea typeface="Century Gothic" charset="0"/>
                          <a:cs typeface="Arial" panose="020B0604020202020204" pitchFamily="34" charset="0"/>
                        </a:rPr>
                        <a:t>umanistic</a:t>
                      </a:r>
                      <a:r>
                        <a:rPr lang="en-US" sz="900" b="1" baseline="0" dirty="0">
                          <a:latin typeface="Arial" panose="020B0604020202020204" pitchFamily="34" charset="0"/>
                          <a:ea typeface="Century Gothic" charset="0"/>
                          <a:cs typeface="Arial" panose="020B0604020202020204" pitchFamily="34" charset="0"/>
                        </a:rPr>
                        <a:t> approach</a:t>
                      </a:r>
                      <a:endParaRPr lang="en-US" sz="900" b="1" dirty="0">
                        <a:latin typeface="Arial" panose="020B0604020202020204" pitchFamily="34" charset="0"/>
                        <a:ea typeface="Century Gothic"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7"/>
                  </a:ext>
                </a:extLst>
              </a:tr>
              <a:tr h="424081">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900" b="1" dirty="0">
                          <a:latin typeface="Arial" panose="020B0604020202020204" pitchFamily="34" charset="0"/>
                          <a:ea typeface="Century Gothic" charset="0"/>
                          <a:cs typeface="Arial" panose="020B0604020202020204" pitchFamily="34" charset="0"/>
                        </a:rPr>
                        <a:t>Comparison of approaches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8"/>
                  </a:ext>
                </a:extLst>
              </a:tr>
            </a:tbl>
          </a:graphicData>
        </a:graphic>
      </p:graphicFrame>
      <p:graphicFrame>
        <p:nvGraphicFramePr>
          <p:cNvPr id="6" name="Table 5"/>
          <p:cNvGraphicFramePr>
            <a:graphicFrameLocks noGrp="1"/>
          </p:cNvGraphicFramePr>
          <p:nvPr/>
        </p:nvGraphicFramePr>
        <p:xfrm>
          <a:off x="1796526" y="2"/>
          <a:ext cx="5710402" cy="6860841"/>
        </p:xfrm>
        <a:graphic>
          <a:graphicData uri="http://schemas.openxmlformats.org/drawingml/2006/table">
            <a:tbl>
              <a:tblPr firstRow="1" bandRow="1">
                <a:tableStyleId>{7E9639D4-E3E2-4D34-9284-5A2195B3D0D7}</a:tableStyleId>
              </a:tblPr>
              <a:tblGrid>
                <a:gridCol w="1340374">
                  <a:extLst>
                    <a:ext uri="{9D8B030D-6E8A-4147-A177-3AD203B41FA5}">
                      <a16:colId xmlns:a16="http://schemas.microsoft.com/office/drawing/2014/main" val="20000"/>
                    </a:ext>
                  </a:extLst>
                </a:gridCol>
                <a:gridCol w="4370028">
                  <a:extLst>
                    <a:ext uri="{9D8B030D-6E8A-4147-A177-3AD203B41FA5}">
                      <a16:colId xmlns:a16="http://schemas.microsoft.com/office/drawing/2014/main" val="20001"/>
                    </a:ext>
                  </a:extLst>
                </a:gridCol>
              </a:tblGrid>
              <a:tr h="334987">
                <a:tc gridSpan="2">
                  <a:txBody>
                    <a:bodyPr/>
                    <a:lstStyle/>
                    <a:p>
                      <a:pPr algn="l"/>
                      <a:r>
                        <a:rPr lang="en-US" sz="1600" b="1" dirty="0">
                          <a:latin typeface="Arial" panose="020B0604020202020204" pitchFamily="34" charset="0"/>
                          <a:ea typeface="Century Gothic" charset="0"/>
                          <a:cs typeface="Arial" panose="020B0604020202020204" pitchFamily="34" charset="0"/>
                        </a:rPr>
                        <a:t>Key terms</a:t>
                      </a:r>
                    </a:p>
                  </a:txBody>
                  <a:tcPr>
                    <a:lnB w="12700" cap="flat" cmpd="sng" algn="ctr">
                      <a:solidFill>
                        <a:schemeClr val="tx1"/>
                      </a:solidFill>
                      <a:prstDash val="solid"/>
                      <a:round/>
                      <a:headEnd type="none" w="med" len="med"/>
                      <a:tailEnd type="none" w="med" len="med"/>
                    </a:lnB>
                    <a:solidFill>
                      <a:schemeClr val="accent4">
                        <a:lumMod val="75000"/>
                      </a:schemeClr>
                    </a:solidFill>
                  </a:tcPr>
                </a:tc>
                <a:tc hMerge="1">
                  <a:txBody>
                    <a:bodyPr/>
                    <a:lstStyle/>
                    <a:p>
                      <a:endParaRPr lang="en-US"/>
                    </a:p>
                  </a:txBody>
                  <a:tcPr/>
                </a:tc>
                <a:extLst>
                  <a:ext uri="{0D108BD9-81ED-4DB2-BD59-A6C34878D82A}">
                    <a16:rowId xmlns:a16="http://schemas.microsoft.com/office/drawing/2014/main" val="10000"/>
                  </a:ext>
                </a:extLst>
              </a:tr>
              <a:tr h="323404">
                <a:tc>
                  <a:txBody>
                    <a:bodyPr/>
                    <a:lstStyle/>
                    <a:p>
                      <a:pPr algn="l"/>
                      <a:r>
                        <a:rPr lang="en-US" sz="900" b="1" dirty="0">
                          <a:latin typeface="Arial" panose="020B0604020202020204" pitchFamily="34" charset="0"/>
                          <a:ea typeface="Century Gothic" charset="0"/>
                          <a:cs typeface="Arial" panose="020B0604020202020204" pitchFamily="34" charset="0"/>
                        </a:rPr>
                        <a:t>Psychology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en-US" sz="900" b="0" dirty="0">
                          <a:latin typeface="Arial" panose="020B0604020202020204" pitchFamily="34" charset="0"/>
                          <a:ea typeface="Century Gothic" charset="0"/>
                          <a:cs typeface="Arial" panose="020B0604020202020204" pitchFamily="34" charset="0"/>
                        </a:rPr>
                        <a:t>The scientific study of the mind and functions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323404">
                <a:tc>
                  <a:txBody>
                    <a:bodyPr/>
                    <a:lstStyle/>
                    <a:p>
                      <a:r>
                        <a:rPr lang="en-US" sz="900" b="1" dirty="0">
                          <a:latin typeface="Arial" panose="020B0604020202020204" pitchFamily="34" charset="0"/>
                          <a:ea typeface="Century Gothic" charset="0"/>
                          <a:cs typeface="Arial" panose="020B0604020202020204" pitchFamily="34" charset="0"/>
                        </a:rPr>
                        <a:t>Science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0" algn="l">
                        <a:buFont typeface="Arial" charset="0"/>
                        <a:buNone/>
                      </a:pPr>
                      <a:r>
                        <a:rPr lang="en-US" sz="900" b="0" baseline="0" dirty="0">
                          <a:latin typeface="Arial" panose="020B0604020202020204" pitchFamily="34" charset="0"/>
                          <a:ea typeface="Century Gothic" charset="0"/>
                          <a:cs typeface="Arial" panose="020B0604020202020204" pitchFamily="34" charset="0"/>
                        </a:rPr>
                        <a:t>Acquiring knowledge through systematic and objective investigation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323404">
                <a:tc>
                  <a:txBody>
                    <a:bodyPr/>
                    <a:lstStyle/>
                    <a:p>
                      <a:r>
                        <a:rPr lang="en-US" sz="900" b="1" dirty="0">
                          <a:latin typeface="Arial" panose="020B0604020202020204" pitchFamily="34" charset="0"/>
                          <a:ea typeface="Century Gothic" charset="0"/>
                          <a:cs typeface="Arial" panose="020B0604020202020204" pitchFamily="34" charset="0"/>
                        </a:rPr>
                        <a:t>Introspection</a:t>
                      </a:r>
                      <a:r>
                        <a:rPr lang="en-US" sz="900" b="1" baseline="0" dirty="0">
                          <a:latin typeface="Arial" panose="020B0604020202020204" pitchFamily="34" charset="0"/>
                          <a:ea typeface="Century Gothic" charset="0"/>
                          <a:cs typeface="Arial" panose="020B0604020202020204" pitchFamily="34" charset="0"/>
                        </a:rPr>
                        <a:t> </a:t>
                      </a:r>
                      <a:endParaRPr lang="en-US" sz="900" b="1" dirty="0">
                        <a:latin typeface="Arial" panose="020B0604020202020204" pitchFamily="34" charset="0"/>
                        <a:ea typeface="Century Gothic"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0" algn="l">
                        <a:buFont typeface="Arial" charset="0"/>
                        <a:buNone/>
                      </a:pPr>
                      <a:r>
                        <a:rPr lang="en-US" sz="900" b="0" baseline="0" dirty="0">
                          <a:latin typeface="Arial" panose="020B0604020202020204" pitchFamily="34" charset="0"/>
                          <a:ea typeface="Century Gothic" charset="0"/>
                          <a:cs typeface="Arial" panose="020B0604020202020204" pitchFamily="34" charset="0"/>
                        </a:rPr>
                        <a:t>A method used to study the mind by breaking up conscious awareness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36544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900" b="1" dirty="0">
                          <a:latin typeface="Arial" panose="020B0604020202020204" pitchFamily="34" charset="0"/>
                          <a:ea typeface="Century Gothic" charset="0"/>
                          <a:cs typeface="Arial" panose="020B0604020202020204" pitchFamily="34" charset="0"/>
                        </a:rPr>
                        <a:t>Behaviourist approach</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0" algn="l">
                        <a:buFont typeface="Arial" charset="0"/>
                        <a:buNone/>
                      </a:pPr>
                      <a:r>
                        <a:rPr lang="en-US" sz="900" b="0" baseline="0" dirty="0">
                          <a:latin typeface="Arial" panose="020B0604020202020204" pitchFamily="34" charset="0"/>
                          <a:ea typeface="Century Gothic" charset="0"/>
                          <a:cs typeface="Arial" panose="020B0604020202020204" pitchFamily="34" charset="0"/>
                        </a:rPr>
                        <a:t>Explaining behaviour in terms of what’s observable in terms of learning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r h="36544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900" b="1" dirty="0">
                          <a:latin typeface="Arial" panose="020B0604020202020204" pitchFamily="34" charset="0"/>
                          <a:ea typeface="Century Gothic" charset="0"/>
                          <a:cs typeface="Arial" panose="020B0604020202020204" pitchFamily="34" charset="0"/>
                        </a:rPr>
                        <a:t>Classical conditioning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0" algn="l">
                        <a:buFont typeface="Arial" charset="0"/>
                        <a:buNone/>
                      </a:pPr>
                      <a:r>
                        <a:rPr lang="en-US" sz="900" b="0" baseline="0" dirty="0">
                          <a:latin typeface="Arial" panose="020B0604020202020204" pitchFamily="34" charset="0"/>
                          <a:ea typeface="Century Gothic" charset="0"/>
                          <a:cs typeface="Arial" panose="020B0604020202020204" pitchFamily="34" charset="0"/>
                        </a:rPr>
                        <a:t>Learning through association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5"/>
                  </a:ext>
                </a:extLst>
              </a:tr>
              <a:tr h="365441">
                <a:tc>
                  <a:txBody>
                    <a:bodyPr/>
                    <a:lstStyle/>
                    <a:p>
                      <a:r>
                        <a:rPr lang="en-US" sz="900" b="1" dirty="0">
                          <a:latin typeface="Arial" panose="020B0604020202020204" pitchFamily="34" charset="0"/>
                          <a:ea typeface="Century Gothic" charset="0"/>
                          <a:cs typeface="Arial" panose="020B0604020202020204" pitchFamily="34" charset="0"/>
                        </a:rPr>
                        <a:t>Operant conditioning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0" algn="l">
                        <a:buFont typeface="Arial" charset="0"/>
                        <a:buNone/>
                      </a:pPr>
                      <a:r>
                        <a:rPr lang="en-US" sz="900" b="0" dirty="0">
                          <a:latin typeface="Arial" panose="020B0604020202020204" pitchFamily="34" charset="0"/>
                          <a:ea typeface="Century Gothic" charset="0"/>
                          <a:cs typeface="Arial" panose="020B0604020202020204" pitchFamily="34" charset="0"/>
                        </a:rPr>
                        <a:t>Learning through consequences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6"/>
                  </a:ext>
                </a:extLst>
              </a:tr>
              <a:tr h="323404">
                <a:tc>
                  <a:txBody>
                    <a:bodyPr/>
                    <a:lstStyle/>
                    <a:p>
                      <a:r>
                        <a:rPr lang="en-US" sz="900" b="1" dirty="0">
                          <a:latin typeface="Arial" panose="020B0604020202020204" pitchFamily="34" charset="0"/>
                          <a:ea typeface="Century Gothic" charset="0"/>
                          <a:cs typeface="Arial" panose="020B0604020202020204" pitchFamily="34" charset="0"/>
                        </a:rPr>
                        <a:t>Reinforcement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0" algn="l">
                        <a:buFont typeface="Arial" charset="0"/>
                        <a:buNone/>
                      </a:pPr>
                      <a:r>
                        <a:rPr lang="en-US" sz="900" b="0" dirty="0">
                          <a:latin typeface="Arial" panose="020B0604020202020204" pitchFamily="34" charset="0"/>
                          <a:ea typeface="Century Gothic" charset="0"/>
                          <a:cs typeface="Arial" panose="020B0604020202020204" pitchFamily="34" charset="0"/>
                        </a:rPr>
                        <a:t>Increases the likelihood</a:t>
                      </a:r>
                      <a:r>
                        <a:rPr lang="en-US" sz="900" b="0" baseline="0" dirty="0">
                          <a:latin typeface="Arial" panose="020B0604020202020204" pitchFamily="34" charset="0"/>
                          <a:ea typeface="Century Gothic" charset="0"/>
                          <a:cs typeface="Arial" panose="020B0604020202020204" pitchFamily="34" charset="0"/>
                        </a:rPr>
                        <a:t> of behaviour being repeated</a:t>
                      </a:r>
                      <a:endParaRPr lang="en-US" sz="900" b="0" dirty="0">
                        <a:latin typeface="Arial" panose="020B0604020202020204" pitchFamily="34" charset="0"/>
                        <a:ea typeface="Century Gothic"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7"/>
                  </a:ext>
                </a:extLst>
              </a:tr>
              <a:tr h="323404">
                <a:tc>
                  <a:txBody>
                    <a:bodyPr/>
                    <a:lstStyle/>
                    <a:p>
                      <a:r>
                        <a:rPr lang="en-US" sz="900" b="1" dirty="0">
                          <a:latin typeface="Arial" panose="020B0604020202020204" pitchFamily="34" charset="0"/>
                          <a:ea typeface="Century Gothic" charset="0"/>
                          <a:cs typeface="Arial" panose="020B0604020202020204" pitchFamily="34" charset="0"/>
                        </a:rPr>
                        <a:t>Punishment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0" algn="l">
                        <a:buFont typeface="Arial" charset="0"/>
                        <a:buNone/>
                      </a:pPr>
                      <a:r>
                        <a:rPr lang="en-US" sz="900" b="0" dirty="0">
                          <a:latin typeface="Arial" panose="020B0604020202020204" pitchFamily="34" charset="0"/>
                          <a:ea typeface="Century Gothic" charset="0"/>
                          <a:cs typeface="Arial" panose="020B0604020202020204" pitchFamily="34" charset="0"/>
                        </a:rPr>
                        <a:t>Decreases the likelihood</a:t>
                      </a:r>
                      <a:r>
                        <a:rPr lang="en-US" sz="900" b="0" baseline="0" dirty="0">
                          <a:latin typeface="Arial" panose="020B0604020202020204" pitchFamily="34" charset="0"/>
                          <a:ea typeface="Century Gothic" charset="0"/>
                          <a:cs typeface="Arial" panose="020B0604020202020204" pitchFamily="34" charset="0"/>
                        </a:rPr>
                        <a:t> of the behaviour being repeated </a:t>
                      </a:r>
                      <a:endParaRPr lang="en-US" sz="900" b="0" dirty="0">
                        <a:latin typeface="Arial" panose="020B0604020202020204" pitchFamily="34" charset="0"/>
                        <a:ea typeface="Century Gothic"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8"/>
                  </a:ext>
                </a:extLst>
              </a:tr>
              <a:tr h="365441">
                <a:tc>
                  <a:txBody>
                    <a:bodyPr/>
                    <a:lstStyle/>
                    <a:p>
                      <a:r>
                        <a:rPr lang="en-US" sz="900" b="1" dirty="0">
                          <a:latin typeface="Arial" panose="020B0604020202020204" pitchFamily="34" charset="0"/>
                          <a:ea typeface="Century Gothic" charset="0"/>
                          <a:cs typeface="Arial" panose="020B0604020202020204" pitchFamily="34" charset="0"/>
                        </a:rPr>
                        <a:t>Social</a:t>
                      </a:r>
                      <a:r>
                        <a:rPr lang="en-US" sz="900" b="1" baseline="0" dirty="0">
                          <a:latin typeface="Arial" panose="020B0604020202020204" pitchFamily="34" charset="0"/>
                          <a:ea typeface="Century Gothic" charset="0"/>
                          <a:cs typeface="Arial" panose="020B0604020202020204" pitchFamily="34" charset="0"/>
                        </a:rPr>
                        <a:t> learning theory</a:t>
                      </a:r>
                      <a:endParaRPr lang="en-US" sz="900" b="1" dirty="0">
                        <a:latin typeface="Arial" panose="020B0604020202020204" pitchFamily="34" charset="0"/>
                        <a:ea typeface="Century Gothic"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0" algn="l">
                        <a:buFont typeface="Arial" charset="0"/>
                        <a:buNone/>
                      </a:pPr>
                      <a:r>
                        <a:rPr lang="en-US" sz="900" b="0" dirty="0">
                          <a:latin typeface="Arial" panose="020B0604020202020204" pitchFamily="34" charset="0"/>
                          <a:ea typeface="Century Gothic" charset="0"/>
                          <a:cs typeface="Arial" panose="020B0604020202020204" pitchFamily="34" charset="0"/>
                        </a:rPr>
                        <a:t>Learning</a:t>
                      </a:r>
                      <a:r>
                        <a:rPr lang="en-US" sz="900" b="0" baseline="0" dirty="0">
                          <a:latin typeface="Arial" panose="020B0604020202020204" pitchFamily="34" charset="0"/>
                          <a:ea typeface="Century Gothic" charset="0"/>
                          <a:cs typeface="Arial" panose="020B0604020202020204" pitchFamily="34" charset="0"/>
                        </a:rPr>
                        <a:t> through observation of others (directly or indirectly)</a:t>
                      </a:r>
                      <a:endParaRPr lang="en-US" sz="900" b="0" dirty="0">
                        <a:latin typeface="Arial" panose="020B0604020202020204" pitchFamily="34" charset="0"/>
                        <a:ea typeface="Century Gothic"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9"/>
                  </a:ext>
                </a:extLst>
              </a:tr>
              <a:tr h="323404">
                <a:tc>
                  <a:txBody>
                    <a:bodyPr/>
                    <a:lstStyle/>
                    <a:p>
                      <a:r>
                        <a:rPr lang="en-US" sz="900" b="1" dirty="0">
                          <a:latin typeface="Arial" panose="020B0604020202020204" pitchFamily="34" charset="0"/>
                          <a:ea typeface="Century Gothic" charset="0"/>
                          <a:cs typeface="Arial" panose="020B0604020202020204" pitchFamily="34" charset="0"/>
                        </a:rPr>
                        <a:t>imitation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0" algn="l">
                        <a:buFont typeface="Arial" charset="0"/>
                        <a:buNone/>
                      </a:pPr>
                      <a:r>
                        <a:rPr lang="en-US" sz="900" b="0" dirty="0">
                          <a:latin typeface="Arial" panose="020B0604020202020204" pitchFamily="34" charset="0"/>
                          <a:ea typeface="Century Gothic" charset="0"/>
                          <a:cs typeface="Arial" panose="020B0604020202020204" pitchFamily="34" charset="0"/>
                        </a:rPr>
                        <a:t>Copying the behaviour of others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10"/>
                  </a:ext>
                </a:extLst>
              </a:tr>
              <a:tr h="323404">
                <a:tc>
                  <a:txBody>
                    <a:bodyPr/>
                    <a:lstStyle/>
                    <a:p>
                      <a:r>
                        <a:rPr lang="en-US" sz="900" b="1" dirty="0">
                          <a:latin typeface="Arial" panose="020B0604020202020204" pitchFamily="34" charset="0"/>
                          <a:ea typeface="Century Gothic" charset="0"/>
                          <a:cs typeface="Arial" panose="020B0604020202020204" pitchFamily="34" charset="0"/>
                        </a:rPr>
                        <a:t>identification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0" algn="l">
                        <a:buFont typeface="Arial" charset="0"/>
                        <a:buNone/>
                      </a:pPr>
                      <a:r>
                        <a:rPr lang="en-US" sz="900" b="0" dirty="0">
                          <a:latin typeface="Arial" panose="020B0604020202020204" pitchFamily="34" charset="0"/>
                          <a:ea typeface="Century Gothic" charset="0"/>
                          <a:cs typeface="Arial" panose="020B0604020202020204" pitchFamily="34" charset="0"/>
                        </a:rPr>
                        <a:t>When an observer</a:t>
                      </a:r>
                      <a:r>
                        <a:rPr lang="en-US" sz="900" b="0" baseline="0" dirty="0">
                          <a:latin typeface="Arial" panose="020B0604020202020204" pitchFamily="34" charset="0"/>
                          <a:ea typeface="Century Gothic" charset="0"/>
                          <a:cs typeface="Arial" panose="020B0604020202020204" pitchFamily="34" charset="0"/>
                        </a:rPr>
                        <a:t> associates themselves with a role model</a:t>
                      </a:r>
                      <a:endParaRPr lang="en-US" sz="900" b="0" dirty="0">
                        <a:latin typeface="Arial" panose="020B0604020202020204" pitchFamily="34" charset="0"/>
                        <a:ea typeface="Century Gothic"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11"/>
                  </a:ext>
                </a:extLst>
              </a:tr>
              <a:tr h="323404">
                <a:tc>
                  <a:txBody>
                    <a:bodyPr/>
                    <a:lstStyle/>
                    <a:p>
                      <a:r>
                        <a:rPr lang="en-US" sz="900" b="1" dirty="0">
                          <a:latin typeface="Arial" panose="020B0604020202020204" pitchFamily="34" charset="0"/>
                          <a:ea typeface="Century Gothic" charset="0"/>
                          <a:cs typeface="Arial" panose="020B0604020202020204" pitchFamily="34" charset="0"/>
                        </a:rPr>
                        <a:t>Modelling</a:t>
                      </a:r>
                      <a:r>
                        <a:rPr lang="en-US" sz="900" b="1" baseline="0" dirty="0">
                          <a:latin typeface="Arial" panose="020B0604020202020204" pitchFamily="34" charset="0"/>
                          <a:ea typeface="Century Gothic" charset="0"/>
                          <a:cs typeface="Arial" panose="020B0604020202020204" pitchFamily="34" charset="0"/>
                        </a:rPr>
                        <a:t> </a:t>
                      </a:r>
                      <a:endParaRPr lang="en-US" sz="900" b="1" dirty="0">
                        <a:latin typeface="Arial" panose="020B0604020202020204" pitchFamily="34" charset="0"/>
                        <a:ea typeface="Century Gothic"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0" algn="l">
                        <a:buFont typeface="Arial" charset="0"/>
                        <a:buNone/>
                      </a:pPr>
                      <a:r>
                        <a:rPr lang="en-US" sz="900" b="0" dirty="0">
                          <a:latin typeface="Arial" panose="020B0604020202020204" pitchFamily="34" charset="0"/>
                          <a:ea typeface="Century Gothic" charset="0"/>
                          <a:cs typeface="Arial" panose="020B0604020202020204" pitchFamily="34" charset="0"/>
                        </a:rPr>
                        <a:t>Imitating</a:t>
                      </a:r>
                      <a:r>
                        <a:rPr lang="en-US" sz="900" b="0" baseline="0" dirty="0">
                          <a:latin typeface="Arial" panose="020B0604020202020204" pitchFamily="34" charset="0"/>
                          <a:ea typeface="Century Gothic" charset="0"/>
                          <a:cs typeface="Arial" panose="020B0604020202020204" pitchFamily="34" charset="0"/>
                        </a:rPr>
                        <a:t> behaviour or demonstrating behaviour to be replicated </a:t>
                      </a:r>
                      <a:endParaRPr lang="en-US" sz="900" b="0" dirty="0">
                        <a:latin typeface="Arial" panose="020B0604020202020204" pitchFamily="34" charset="0"/>
                        <a:ea typeface="Century Gothic"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12"/>
                  </a:ext>
                </a:extLst>
              </a:tr>
              <a:tr h="365441">
                <a:tc>
                  <a:txBody>
                    <a:bodyPr/>
                    <a:lstStyle/>
                    <a:p>
                      <a:r>
                        <a:rPr lang="en-US" sz="900" b="1" dirty="0">
                          <a:latin typeface="Arial" panose="020B0604020202020204" pitchFamily="34" charset="0"/>
                          <a:ea typeface="Century Gothic" charset="0"/>
                          <a:cs typeface="Arial" panose="020B0604020202020204" pitchFamily="34" charset="0"/>
                        </a:rPr>
                        <a:t>Vicarious reinforcement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0" algn="l">
                        <a:buFont typeface="Arial" charset="0"/>
                        <a:buNone/>
                      </a:pPr>
                      <a:r>
                        <a:rPr lang="en-US" sz="900" b="0" dirty="0">
                          <a:latin typeface="Arial" panose="020B0604020202020204" pitchFamily="34" charset="0"/>
                          <a:ea typeface="Century Gothic" charset="0"/>
                          <a:cs typeface="Arial" panose="020B0604020202020204" pitchFamily="34" charset="0"/>
                        </a:rPr>
                        <a:t>Observing someone else being reinforced for behaviour.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13"/>
                  </a:ext>
                </a:extLst>
              </a:tr>
              <a:tr h="36544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900" b="1" dirty="0">
                          <a:latin typeface="Arial" panose="020B0604020202020204" pitchFamily="34" charset="0"/>
                          <a:ea typeface="Century Gothic" charset="0"/>
                          <a:cs typeface="Arial" panose="020B0604020202020204" pitchFamily="34" charset="0"/>
                        </a:rPr>
                        <a:t>Mediational processes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0" algn="l">
                        <a:buFont typeface="Arial" charset="0"/>
                        <a:buNone/>
                      </a:pPr>
                      <a:r>
                        <a:rPr lang="en-US" sz="900" b="0" dirty="0">
                          <a:latin typeface="Arial" panose="020B0604020202020204" pitchFamily="34" charset="0"/>
                          <a:ea typeface="Century Gothic" charset="0"/>
                          <a:cs typeface="Arial" panose="020B0604020202020204" pitchFamily="34" charset="0"/>
                        </a:rPr>
                        <a:t>Cognitive factors that influence</a:t>
                      </a:r>
                      <a:r>
                        <a:rPr lang="en-US" sz="900" b="0" baseline="0" dirty="0">
                          <a:latin typeface="Arial" panose="020B0604020202020204" pitchFamily="34" charset="0"/>
                          <a:ea typeface="Century Gothic" charset="0"/>
                          <a:cs typeface="Arial" panose="020B0604020202020204" pitchFamily="34" charset="0"/>
                        </a:rPr>
                        <a:t> learning </a:t>
                      </a:r>
                      <a:endParaRPr lang="en-US" sz="900" b="0" dirty="0">
                        <a:latin typeface="Arial" panose="020B0604020202020204" pitchFamily="34" charset="0"/>
                        <a:ea typeface="Century Gothic"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14"/>
                  </a:ext>
                </a:extLst>
              </a:tr>
              <a:tr h="32340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900" b="1" dirty="0">
                          <a:latin typeface="Arial" panose="020B0604020202020204" pitchFamily="34" charset="0"/>
                          <a:ea typeface="Century Gothic" charset="0"/>
                          <a:cs typeface="Arial" panose="020B0604020202020204" pitchFamily="34" charset="0"/>
                        </a:rPr>
                        <a:t>Cognitive</a:t>
                      </a:r>
                      <a:r>
                        <a:rPr lang="en-US" sz="900" b="1" baseline="0" dirty="0">
                          <a:latin typeface="Arial" panose="020B0604020202020204" pitchFamily="34" charset="0"/>
                          <a:ea typeface="Century Gothic" charset="0"/>
                          <a:cs typeface="Arial" panose="020B0604020202020204" pitchFamily="34" charset="0"/>
                        </a:rPr>
                        <a:t> approach</a:t>
                      </a:r>
                      <a:endParaRPr lang="en-US" sz="900" b="1" dirty="0">
                        <a:latin typeface="Arial" panose="020B0604020202020204" pitchFamily="34" charset="0"/>
                        <a:ea typeface="Century Gothic"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0" algn="l">
                        <a:buFont typeface="Arial" charset="0"/>
                        <a:buNone/>
                      </a:pPr>
                      <a:r>
                        <a:rPr lang="en-US" sz="900" b="0" dirty="0">
                          <a:latin typeface="Arial" panose="020B0604020202020204" pitchFamily="34" charset="0"/>
                          <a:ea typeface="Century Gothic" charset="0"/>
                          <a:cs typeface="Arial" panose="020B0604020202020204" pitchFamily="34" charset="0"/>
                        </a:rPr>
                        <a:t>Focused on mental processes that affect behaviour (e.g. thoughts)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15"/>
                  </a:ext>
                </a:extLst>
              </a:tr>
              <a:tr h="36544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900" b="1" dirty="0">
                          <a:latin typeface="Arial" panose="020B0604020202020204" pitchFamily="34" charset="0"/>
                          <a:ea typeface="Century Gothic" charset="0"/>
                          <a:cs typeface="Arial" panose="020B0604020202020204" pitchFamily="34" charset="0"/>
                        </a:rPr>
                        <a:t>Internal mental processes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0" algn="l">
                        <a:buFont typeface="Arial" charset="0"/>
                        <a:buNone/>
                      </a:pPr>
                      <a:r>
                        <a:rPr lang="en-US" sz="900" b="0" dirty="0">
                          <a:latin typeface="Arial" panose="020B0604020202020204" pitchFamily="34" charset="0"/>
                          <a:ea typeface="Century Gothic" charset="0"/>
                          <a:cs typeface="Arial" panose="020B0604020202020204" pitchFamily="34" charset="0"/>
                        </a:rPr>
                        <a:t>Private operations of the mind that mediate between stimulus</a:t>
                      </a:r>
                      <a:r>
                        <a:rPr lang="en-US" sz="900" b="0" baseline="0" dirty="0">
                          <a:latin typeface="Arial" panose="020B0604020202020204" pitchFamily="34" charset="0"/>
                          <a:ea typeface="Century Gothic" charset="0"/>
                          <a:cs typeface="Arial" panose="020B0604020202020204" pitchFamily="34" charset="0"/>
                        </a:rPr>
                        <a:t> and response</a:t>
                      </a:r>
                      <a:endParaRPr lang="en-US" sz="900" b="0" dirty="0">
                        <a:latin typeface="Arial" panose="020B0604020202020204" pitchFamily="34" charset="0"/>
                        <a:ea typeface="Century Gothic"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16"/>
                  </a:ext>
                </a:extLst>
              </a:tr>
              <a:tr h="36544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900" b="1" dirty="0">
                          <a:latin typeface="Arial" panose="020B0604020202020204" pitchFamily="34" charset="0"/>
                          <a:ea typeface="Century Gothic" charset="0"/>
                          <a:cs typeface="Arial" panose="020B0604020202020204" pitchFamily="34" charset="0"/>
                        </a:rPr>
                        <a:t>Schema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0" algn="l">
                        <a:buFont typeface="Arial" charset="0"/>
                        <a:buNone/>
                      </a:pPr>
                      <a:r>
                        <a:rPr lang="en-US" sz="900" b="0" dirty="0">
                          <a:latin typeface="Arial" panose="020B0604020202020204" pitchFamily="34" charset="0"/>
                          <a:ea typeface="Century Gothic" charset="0"/>
                          <a:cs typeface="Arial" panose="020B0604020202020204" pitchFamily="34" charset="0"/>
                        </a:rPr>
                        <a:t>A mental framework</a:t>
                      </a:r>
                      <a:r>
                        <a:rPr lang="en-US" sz="900" b="0" baseline="0" dirty="0">
                          <a:latin typeface="Arial" panose="020B0604020202020204" pitchFamily="34" charset="0"/>
                          <a:ea typeface="Century Gothic" charset="0"/>
                          <a:cs typeface="Arial" panose="020B0604020202020204" pitchFamily="34" charset="0"/>
                        </a:rPr>
                        <a:t> of beliefs and expectations that influence cognitive processing. These are developed from experience.</a:t>
                      </a:r>
                      <a:endParaRPr lang="en-US" sz="900" b="0" dirty="0">
                        <a:latin typeface="Arial" panose="020B0604020202020204" pitchFamily="34" charset="0"/>
                        <a:ea typeface="Century Gothic"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17"/>
                  </a:ext>
                </a:extLst>
              </a:tr>
              <a:tr h="32340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900" b="1" dirty="0">
                          <a:latin typeface="Arial" panose="020B0604020202020204" pitchFamily="34" charset="0"/>
                          <a:ea typeface="Century Gothic" charset="0"/>
                          <a:cs typeface="Arial" panose="020B0604020202020204" pitchFamily="34" charset="0"/>
                        </a:rPr>
                        <a:t>Inference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0" algn="l">
                        <a:buFont typeface="Arial" charset="0"/>
                        <a:buNone/>
                      </a:pPr>
                      <a:r>
                        <a:rPr lang="en-US" sz="900" b="0" dirty="0">
                          <a:latin typeface="Arial" panose="020B0604020202020204" pitchFamily="34" charset="0"/>
                          <a:ea typeface="Century Gothic" charset="0"/>
                          <a:cs typeface="Arial" panose="020B0604020202020204" pitchFamily="34" charset="0"/>
                        </a:rPr>
                        <a:t>Drawing</a:t>
                      </a:r>
                      <a:r>
                        <a:rPr lang="en-US" sz="900" b="0" baseline="0" dirty="0">
                          <a:latin typeface="Arial" panose="020B0604020202020204" pitchFamily="34" charset="0"/>
                          <a:ea typeface="Century Gothic" charset="0"/>
                          <a:cs typeface="Arial" panose="020B0604020202020204" pitchFamily="34" charset="0"/>
                        </a:rPr>
                        <a:t> conclusions about mental processes from observing behaviour</a:t>
                      </a:r>
                      <a:endParaRPr lang="en-US" sz="900" b="0" dirty="0">
                        <a:latin typeface="Arial" panose="020B0604020202020204" pitchFamily="34" charset="0"/>
                        <a:ea typeface="Century Gothic"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18"/>
                  </a:ext>
                </a:extLst>
              </a:tr>
              <a:tr h="36544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900" b="1" dirty="0">
                          <a:latin typeface="Arial" panose="020B0604020202020204" pitchFamily="34" charset="0"/>
                          <a:ea typeface="Century Gothic" charset="0"/>
                          <a:cs typeface="Arial" panose="020B0604020202020204" pitchFamily="34" charset="0"/>
                        </a:rPr>
                        <a:t>Cognitive</a:t>
                      </a:r>
                      <a:r>
                        <a:rPr lang="en-US" sz="900" b="1" baseline="0" dirty="0">
                          <a:latin typeface="Arial" panose="020B0604020202020204" pitchFamily="34" charset="0"/>
                          <a:ea typeface="Century Gothic" charset="0"/>
                          <a:cs typeface="Arial" panose="020B0604020202020204" pitchFamily="34" charset="0"/>
                        </a:rPr>
                        <a:t> neuroscience </a:t>
                      </a:r>
                      <a:endParaRPr lang="en-US" sz="900" b="1" dirty="0">
                        <a:latin typeface="Arial" panose="020B0604020202020204" pitchFamily="34" charset="0"/>
                        <a:ea typeface="Century Gothic"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0" algn="l">
                        <a:buFont typeface="Arial" charset="0"/>
                        <a:buNone/>
                      </a:pPr>
                      <a:r>
                        <a:rPr lang="en-US" sz="900" b="0" dirty="0">
                          <a:latin typeface="Arial" panose="020B0604020202020204" pitchFamily="34" charset="0"/>
                          <a:ea typeface="Century Gothic" charset="0"/>
                          <a:cs typeface="Arial" panose="020B0604020202020204" pitchFamily="34" charset="0"/>
                        </a:rPr>
                        <a:t>The scientific study of biological</a:t>
                      </a:r>
                      <a:r>
                        <a:rPr lang="en-US" sz="900" b="0" baseline="0" dirty="0">
                          <a:latin typeface="Arial" panose="020B0604020202020204" pitchFamily="34" charset="0"/>
                          <a:ea typeface="Century Gothic" charset="0"/>
                          <a:cs typeface="Arial" panose="020B0604020202020204" pitchFamily="34" charset="0"/>
                        </a:rPr>
                        <a:t> structures that underpin cognitive processes.</a:t>
                      </a:r>
                      <a:endParaRPr lang="en-US" sz="900" b="0" dirty="0">
                        <a:latin typeface="Arial" panose="020B0604020202020204" pitchFamily="34" charset="0"/>
                        <a:ea typeface="Century Gothic"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19"/>
                  </a:ext>
                </a:extLst>
              </a:tr>
            </a:tbl>
          </a:graphicData>
        </a:graphic>
      </p:graphicFrame>
      <p:graphicFrame>
        <p:nvGraphicFramePr>
          <p:cNvPr id="7" name="Table 6"/>
          <p:cNvGraphicFramePr>
            <a:graphicFrameLocks noGrp="1"/>
          </p:cNvGraphicFramePr>
          <p:nvPr/>
        </p:nvGraphicFramePr>
        <p:xfrm>
          <a:off x="-1" y="4149328"/>
          <a:ext cx="1796527" cy="2708671"/>
        </p:xfrm>
        <a:graphic>
          <a:graphicData uri="http://schemas.openxmlformats.org/drawingml/2006/table">
            <a:tbl>
              <a:tblPr firstRow="1" bandRow="1">
                <a:tableStyleId>{7E9639D4-E3E2-4D34-9284-5A2195B3D0D7}</a:tableStyleId>
              </a:tblPr>
              <a:tblGrid>
                <a:gridCol w="1796527">
                  <a:extLst>
                    <a:ext uri="{9D8B030D-6E8A-4147-A177-3AD203B41FA5}">
                      <a16:colId xmlns:a16="http://schemas.microsoft.com/office/drawing/2014/main" val="20000"/>
                    </a:ext>
                  </a:extLst>
                </a:gridCol>
              </a:tblGrid>
              <a:tr h="602887">
                <a:tc>
                  <a:txBody>
                    <a:bodyPr/>
                    <a:lstStyle/>
                    <a:p>
                      <a:pPr algn="ctr"/>
                      <a:r>
                        <a:rPr lang="en-US" sz="1200" b="1" dirty="0">
                          <a:latin typeface="Arial" panose="020B0604020202020204" pitchFamily="34" charset="0"/>
                          <a:ea typeface="Century Gothic" charset="0"/>
                          <a:cs typeface="Arial" panose="020B0604020202020204" pitchFamily="34" charset="0"/>
                        </a:rPr>
                        <a:t>Links to other</a:t>
                      </a:r>
                      <a:r>
                        <a:rPr lang="en-US" sz="1200" b="1" baseline="0" dirty="0">
                          <a:latin typeface="Arial" panose="020B0604020202020204" pitchFamily="34" charset="0"/>
                          <a:ea typeface="Century Gothic" charset="0"/>
                          <a:cs typeface="Arial" panose="020B0604020202020204" pitchFamily="34" charset="0"/>
                        </a:rPr>
                        <a:t> topics</a:t>
                      </a:r>
                      <a:endParaRPr lang="en-US" sz="1200" b="1" dirty="0">
                        <a:latin typeface="Arial" panose="020B0604020202020204" pitchFamily="34" charset="0"/>
                        <a:ea typeface="Century Gothic" charset="0"/>
                        <a:cs typeface="Arial" panose="020B0604020202020204" pitchFamily="34" charset="0"/>
                      </a:endParaRPr>
                    </a:p>
                  </a:txBody>
                  <a:tcPr>
                    <a:lnB w="12700" cap="flat" cmpd="sng" algn="ctr">
                      <a:solidFill>
                        <a:schemeClr val="tx1"/>
                      </a:solidFill>
                      <a:prstDash val="solid"/>
                      <a:round/>
                      <a:headEnd type="none" w="med" len="med"/>
                      <a:tailEnd type="none" w="med" len="med"/>
                    </a:lnB>
                    <a:solidFill>
                      <a:schemeClr val="accent4">
                        <a:lumMod val="75000"/>
                      </a:schemeClr>
                    </a:solidFill>
                  </a:tcPr>
                </a:tc>
                <a:extLst>
                  <a:ext uri="{0D108BD9-81ED-4DB2-BD59-A6C34878D82A}">
                    <a16:rowId xmlns:a16="http://schemas.microsoft.com/office/drawing/2014/main" val="10000"/>
                  </a:ext>
                </a:extLst>
              </a:tr>
              <a:tr h="1052892">
                <a:tc>
                  <a:txBody>
                    <a:bodyPr/>
                    <a:lstStyle/>
                    <a:p>
                      <a:pPr algn="l"/>
                      <a:r>
                        <a:rPr lang="en-US" sz="900" b="1" dirty="0">
                          <a:latin typeface="Arial" panose="020B0604020202020204" pitchFamily="34" charset="0"/>
                          <a:ea typeface="Century Gothic" charset="0"/>
                          <a:cs typeface="Arial" panose="020B0604020202020204" pitchFamily="34" charset="0"/>
                        </a:rPr>
                        <a:t>Every explanation</a:t>
                      </a:r>
                      <a:r>
                        <a:rPr lang="en-US" sz="900" b="1" baseline="0" dirty="0">
                          <a:latin typeface="Arial" panose="020B0604020202020204" pitchFamily="34" charset="0"/>
                          <a:ea typeface="Century Gothic" charset="0"/>
                          <a:cs typeface="Arial" panose="020B0604020202020204" pitchFamily="34" charset="0"/>
                        </a:rPr>
                        <a:t> or treatment in the spec: </a:t>
                      </a:r>
                    </a:p>
                    <a:p>
                      <a:pPr algn="l"/>
                      <a:r>
                        <a:rPr lang="en-US" sz="900" b="0" baseline="0" dirty="0">
                          <a:latin typeface="Arial" panose="020B0604020202020204" pitchFamily="34" charset="0"/>
                          <a:ea typeface="Century Gothic" charset="0"/>
                          <a:cs typeface="Arial" panose="020B0604020202020204" pitchFamily="34" charset="0"/>
                        </a:rPr>
                        <a:t>i.e. biological explanations or treatments of depression</a:t>
                      </a:r>
                      <a:endParaRPr lang="en-US" sz="900" b="0" dirty="0">
                        <a:latin typeface="Arial" panose="020B0604020202020204" pitchFamily="34" charset="0"/>
                        <a:ea typeface="Century Gothic"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1052892">
                <a:tc>
                  <a:txBody>
                    <a:bodyPr/>
                    <a:lstStyle/>
                    <a:p>
                      <a:pPr algn="l"/>
                      <a:r>
                        <a:rPr lang="en-US" sz="900" b="1" dirty="0">
                          <a:latin typeface="Arial" panose="020B0604020202020204" pitchFamily="34" charset="0"/>
                          <a:ea typeface="Century Gothic" charset="0"/>
                          <a:cs typeface="Arial" panose="020B0604020202020204" pitchFamily="34" charset="0"/>
                        </a:rPr>
                        <a:t>Issues and debates (see KO)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graphicFrame>
        <p:nvGraphicFramePr>
          <p:cNvPr id="2" name="Table 1"/>
          <p:cNvGraphicFramePr>
            <a:graphicFrameLocks noGrp="1"/>
          </p:cNvGraphicFramePr>
          <p:nvPr/>
        </p:nvGraphicFramePr>
        <p:xfrm>
          <a:off x="7506928" y="6"/>
          <a:ext cx="4685072" cy="6871760"/>
        </p:xfrm>
        <a:graphic>
          <a:graphicData uri="http://schemas.openxmlformats.org/drawingml/2006/table">
            <a:tbl>
              <a:tblPr firstRow="1" bandRow="1">
                <a:tableStyleId>{5940675A-B579-460E-94D1-54222C63F5DA}</a:tableStyleId>
              </a:tblPr>
              <a:tblGrid>
                <a:gridCol w="1130961">
                  <a:extLst>
                    <a:ext uri="{9D8B030D-6E8A-4147-A177-3AD203B41FA5}">
                      <a16:colId xmlns:a16="http://schemas.microsoft.com/office/drawing/2014/main" val="20000"/>
                    </a:ext>
                  </a:extLst>
                </a:gridCol>
                <a:gridCol w="3554111">
                  <a:extLst>
                    <a:ext uri="{9D8B030D-6E8A-4147-A177-3AD203B41FA5}">
                      <a16:colId xmlns:a16="http://schemas.microsoft.com/office/drawing/2014/main" val="20001"/>
                    </a:ext>
                  </a:extLst>
                </a:gridCol>
              </a:tblGrid>
              <a:tr h="352776">
                <a:tc>
                  <a:txBody>
                    <a:bodyPr/>
                    <a:lstStyle/>
                    <a:p>
                      <a:r>
                        <a:rPr lang="en-US" sz="800" b="1" dirty="0">
                          <a:latin typeface="Arial" panose="020B0604020202020204" pitchFamily="34" charset="0"/>
                          <a:ea typeface="Century Gothic" charset="0"/>
                          <a:cs typeface="Arial" panose="020B0604020202020204" pitchFamily="34" charset="0"/>
                        </a:rPr>
                        <a:t>Biological approach</a:t>
                      </a:r>
                    </a:p>
                  </a:txBody>
                  <a:tcPr/>
                </a:tc>
                <a:tc>
                  <a:txBody>
                    <a:bodyPr/>
                    <a:lstStyle/>
                    <a:p>
                      <a:pPr marL="0" indent="0" algn="l">
                        <a:buFont typeface="Arial" charset="0"/>
                        <a:buNone/>
                      </a:pPr>
                      <a:r>
                        <a:rPr lang="en-US" sz="850" b="0" baseline="0" dirty="0">
                          <a:latin typeface="Arial" panose="020B0604020202020204" pitchFamily="34" charset="0"/>
                          <a:ea typeface="Century Gothic" charset="0"/>
                          <a:cs typeface="Arial" panose="020B0604020202020204" pitchFamily="34" charset="0"/>
                        </a:rPr>
                        <a:t>An approach that emphasises the importance of physical processes in the body e.g. genetic inheritance </a:t>
                      </a:r>
                    </a:p>
                  </a:txBody>
                  <a:tcPr/>
                </a:tc>
                <a:extLst>
                  <a:ext uri="{0D108BD9-81ED-4DB2-BD59-A6C34878D82A}">
                    <a16:rowId xmlns:a16="http://schemas.microsoft.com/office/drawing/2014/main" val="10000"/>
                  </a:ext>
                </a:extLst>
              </a:tr>
              <a:tr h="32839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800" b="1" dirty="0">
                          <a:latin typeface="Arial" panose="020B0604020202020204" pitchFamily="34" charset="0"/>
                          <a:ea typeface="Century Gothic" charset="0"/>
                          <a:cs typeface="Arial" panose="020B0604020202020204" pitchFamily="34" charset="0"/>
                        </a:rPr>
                        <a:t>Genes </a:t>
                      </a:r>
                    </a:p>
                  </a:txBody>
                  <a:tcPr/>
                </a:tc>
                <a:tc>
                  <a:txBody>
                    <a:bodyPr/>
                    <a:lstStyle/>
                    <a:p>
                      <a:pPr marL="0" indent="0" algn="l">
                        <a:buFont typeface="Arial" charset="0"/>
                        <a:buNone/>
                      </a:pPr>
                      <a:r>
                        <a:rPr lang="en-US" sz="850" b="0" baseline="0" dirty="0">
                          <a:latin typeface="Arial" panose="020B0604020202020204" pitchFamily="34" charset="0"/>
                          <a:ea typeface="Century Gothic" charset="0"/>
                          <a:cs typeface="Arial" panose="020B0604020202020204" pitchFamily="34" charset="0"/>
                        </a:rPr>
                        <a:t>They make up chromosomes and consist of DNA.</a:t>
                      </a:r>
                    </a:p>
                  </a:txBody>
                  <a:tcPr/>
                </a:tc>
                <a:extLst>
                  <a:ext uri="{0D108BD9-81ED-4DB2-BD59-A6C34878D82A}">
                    <a16:rowId xmlns:a16="http://schemas.microsoft.com/office/drawing/2014/main" val="10001"/>
                  </a:ext>
                </a:extLst>
              </a:tr>
              <a:tr h="32839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800" b="1" dirty="0">
                          <a:latin typeface="Arial" panose="020B0604020202020204" pitchFamily="34" charset="0"/>
                          <a:ea typeface="Century Gothic" charset="0"/>
                          <a:cs typeface="Arial" panose="020B0604020202020204" pitchFamily="34" charset="0"/>
                        </a:rPr>
                        <a:t>Biological structure </a:t>
                      </a:r>
                    </a:p>
                  </a:txBody>
                  <a:tcPr/>
                </a:tc>
                <a:tc>
                  <a:txBody>
                    <a:bodyPr/>
                    <a:lstStyle/>
                    <a:p>
                      <a:pPr marL="0" indent="0" algn="l">
                        <a:buFont typeface="Arial" charset="0"/>
                        <a:buNone/>
                      </a:pPr>
                      <a:r>
                        <a:rPr lang="en-US" sz="850" b="0" baseline="0" dirty="0">
                          <a:latin typeface="Arial" panose="020B0604020202020204" pitchFamily="34" charset="0"/>
                          <a:ea typeface="Century Gothic" charset="0"/>
                          <a:cs typeface="Arial" panose="020B0604020202020204" pitchFamily="34" charset="0"/>
                        </a:rPr>
                        <a:t>An arrangement of parts to form an organ or system.</a:t>
                      </a:r>
                    </a:p>
                  </a:txBody>
                  <a:tcPr/>
                </a:tc>
                <a:extLst>
                  <a:ext uri="{0D108BD9-81ED-4DB2-BD59-A6C34878D82A}">
                    <a16:rowId xmlns:a16="http://schemas.microsoft.com/office/drawing/2014/main" val="10002"/>
                  </a:ext>
                </a:extLst>
              </a:tr>
              <a:tr h="328396">
                <a:tc>
                  <a:txBody>
                    <a:bodyPr/>
                    <a:lstStyle/>
                    <a:p>
                      <a:r>
                        <a:rPr lang="en-US" sz="800" b="1" dirty="0">
                          <a:latin typeface="Arial" panose="020B0604020202020204" pitchFamily="34" charset="0"/>
                          <a:ea typeface="Century Gothic" charset="0"/>
                          <a:cs typeface="Arial" panose="020B0604020202020204" pitchFamily="34" charset="0"/>
                        </a:rPr>
                        <a:t>Neurochemistry</a:t>
                      </a:r>
                      <a:r>
                        <a:rPr lang="en-US" sz="800" b="1" baseline="0" dirty="0">
                          <a:latin typeface="Arial" panose="020B0604020202020204" pitchFamily="34" charset="0"/>
                          <a:ea typeface="Century Gothic" charset="0"/>
                          <a:cs typeface="Arial" panose="020B0604020202020204" pitchFamily="34" charset="0"/>
                        </a:rPr>
                        <a:t> </a:t>
                      </a:r>
                      <a:endParaRPr lang="en-US" sz="800" b="1" dirty="0">
                        <a:latin typeface="Arial" panose="020B0604020202020204" pitchFamily="34" charset="0"/>
                        <a:ea typeface="Century Gothic" charset="0"/>
                        <a:cs typeface="Arial" panose="020B0604020202020204" pitchFamily="34" charset="0"/>
                      </a:endParaRPr>
                    </a:p>
                  </a:txBody>
                  <a:tcPr/>
                </a:tc>
                <a:tc>
                  <a:txBody>
                    <a:bodyPr/>
                    <a:lstStyle/>
                    <a:p>
                      <a:pPr marL="0" indent="0" algn="l">
                        <a:buFont typeface="Arial" charset="0"/>
                        <a:buNone/>
                      </a:pPr>
                      <a:r>
                        <a:rPr lang="en-US" sz="850" b="0" dirty="0">
                          <a:latin typeface="Arial" panose="020B0604020202020204" pitchFamily="34" charset="0"/>
                          <a:ea typeface="Century Gothic" charset="0"/>
                          <a:cs typeface="Arial" panose="020B0604020202020204" pitchFamily="34" charset="0"/>
                        </a:rPr>
                        <a:t>Chemicals in the brain that regulate</a:t>
                      </a:r>
                      <a:r>
                        <a:rPr lang="en-US" sz="850" b="0" baseline="0" dirty="0">
                          <a:latin typeface="Arial" panose="020B0604020202020204" pitchFamily="34" charset="0"/>
                          <a:ea typeface="Century Gothic" charset="0"/>
                          <a:cs typeface="Arial" panose="020B0604020202020204" pitchFamily="34" charset="0"/>
                        </a:rPr>
                        <a:t> functioning </a:t>
                      </a:r>
                      <a:endParaRPr lang="en-US" sz="850" b="0" dirty="0">
                        <a:latin typeface="Arial" panose="020B0604020202020204" pitchFamily="34" charset="0"/>
                        <a:ea typeface="Century Gothic" charset="0"/>
                        <a:cs typeface="Arial" panose="020B0604020202020204" pitchFamily="34" charset="0"/>
                      </a:endParaRPr>
                    </a:p>
                  </a:txBody>
                  <a:tcPr/>
                </a:tc>
                <a:extLst>
                  <a:ext uri="{0D108BD9-81ED-4DB2-BD59-A6C34878D82A}">
                    <a16:rowId xmlns:a16="http://schemas.microsoft.com/office/drawing/2014/main" val="10003"/>
                  </a:ext>
                </a:extLst>
              </a:tr>
              <a:tr h="328396">
                <a:tc>
                  <a:txBody>
                    <a:bodyPr/>
                    <a:lstStyle/>
                    <a:p>
                      <a:r>
                        <a:rPr lang="en-US" sz="800" b="1" dirty="0">
                          <a:latin typeface="Arial" panose="020B0604020202020204" pitchFamily="34" charset="0"/>
                          <a:ea typeface="Century Gothic" charset="0"/>
                          <a:cs typeface="Arial" panose="020B0604020202020204" pitchFamily="34" charset="0"/>
                        </a:rPr>
                        <a:t>Genotype </a:t>
                      </a:r>
                    </a:p>
                  </a:txBody>
                  <a:tcPr/>
                </a:tc>
                <a:tc>
                  <a:txBody>
                    <a:bodyPr/>
                    <a:lstStyle/>
                    <a:p>
                      <a:pPr marL="0" indent="0" algn="l">
                        <a:buFont typeface="Arial" charset="0"/>
                        <a:buNone/>
                      </a:pPr>
                      <a:r>
                        <a:rPr lang="en-US" sz="850" b="0" dirty="0">
                          <a:latin typeface="Arial" panose="020B0604020202020204" pitchFamily="34" charset="0"/>
                          <a:ea typeface="Century Gothic" charset="0"/>
                          <a:cs typeface="Arial" panose="020B0604020202020204" pitchFamily="34" charset="0"/>
                        </a:rPr>
                        <a:t>The set</a:t>
                      </a:r>
                      <a:r>
                        <a:rPr lang="en-US" sz="850" b="0" baseline="0" dirty="0">
                          <a:latin typeface="Arial" panose="020B0604020202020204" pitchFamily="34" charset="0"/>
                          <a:ea typeface="Century Gothic" charset="0"/>
                          <a:cs typeface="Arial" panose="020B0604020202020204" pitchFamily="34" charset="0"/>
                        </a:rPr>
                        <a:t> of genes that a person possesses </a:t>
                      </a:r>
                      <a:endParaRPr lang="en-US" sz="850" b="0" dirty="0">
                        <a:latin typeface="Arial" panose="020B0604020202020204" pitchFamily="34" charset="0"/>
                        <a:ea typeface="Century Gothic" charset="0"/>
                        <a:cs typeface="Arial" panose="020B0604020202020204" pitchFamily="34" charset="0"/>
                      </a:endParaRPr>
                    </a:p>
                  </a:txBody>
                  <a:tcPr/>
                </a:tc>
                <a:extLst>
                  <a:ext uri="{0D108BD9-81ED-4DB2-BD59-A6C34878D82A}">
                    <a16:rowId xmlns:a16="http://schemas.microsoft.com/office/drawing/2014/main" val="10004"/>
                  </a:ext>
                </a:extLst>
              </a:tr>
              <a:tr h="352776">
                <a:tc>
                  <a:txBody>
                    <a:bodyPr/>
                    <a:lstStyle/>
                    <a:p>
                      <a:r>
                        <a:rPr lang="en-US" sz="800" b="1" dirty="0">
                          <a:latin typeface="Arial" panose="020B0604020202020204" pitchFamily="34" charset="0"/>
                          <a:ea typeface="Century Gothic" charset="0"/>
                          <a:cs typeface="Arial" panose="020B0604020202020204" pitchFamily="34" charset="0"/>
                        </a:rPr>
                        <a:t>Phenotype</a:t>
                      </a:r>
                      <a:r>
                        <a:rPr lang="en-US" sz="800" b="1" baseline="0" dirty="0">
                          <a:latin typeface="Arial" panose="020B0604020202020204" pitchFamily="34" charset="0"/>
                          <a:ea typeface="Century Gothic" charset="0"/>
                          <a:cs typeface="Arial" panose="020B0604020202020204" pitchFamily="34" charset="0"/>
                        </a:rPr>
                        <a:t> </a:t>
                      </a:r>
                      <a:endParaRPr lang="en-US" sz="800" b="1" dirty="0">
                        <a:latin typeface="Arial" panose="020B0604020202020204" pitchFamily="34" charset="0"/>
                        <a:ea typeface="Century Gothic" charset="0"/>
                        <a:cs typeface="Arial" panose="020B0604020202020204" pitchFamily="34" charset="0"/>
                      </a:endParaRPr>
                    </a:p>
                  </a:txBody>
                  <a:tcPr/>
                </a:tc>
                <a:tc>
                  <a:txBody>
                    <a:bodyPr/>
                    <a:lstStyle/>
                    <a:p>
                      <a:pPr marL="0" indent="0" algn="l">
                        <a:buFont typeface="Arial" charset="0"/>
                        <a:buNone/>
                      </a:pPr>
                      <a:r>
                        <a:rPr lang="en-US" sz="850" b="0" dirty="0">
                          <a:latin typeface="Arial" panose="020B0604020202020204" pitchFamily="34" charset="0"/>
                          <a:ea typeface="Century Gothic" charset="0"/>
                          <a:cs typeface="Arial" panose="020B0604020202020204" pitchFamily="34" charset="0"/>
                        </a:rPr>
                        <a:t>The characteristics of the individual from genes and environment.</a:t>
                      </a:r>
                      <a:r>
                        <a:rPr lang="en-US" sz="850" b="0" baseline="0" dirty="0">
                          <a:latin typeface="Arial" panose="020B0604020202020204" pitchFamily="34" charset="0"/>
                          <a:ea typeface="Century Gothic" charset="0"/>
                          <a:cs typeface="Arial" panose="020B0604020202020204" pitchFamily="34" charset="0"/>
                        </a:rPr>
                        <a:t> </a:t>
                      </a:r>
                      <a:endParaRPr lang="en-US" sz="850" b="0" dirty="0">
                        <a:latin typeface="Arial" panose="020B0604020202020204" pitchFamily="34" charset="0"/>
                        <a:ea typeface="Century Gothic" charset="0"/>
                        <a:cs typeface="Arial" panose="020B0604020202020204" pitchFamily="34" charset="0"/>
                      </a:endParaRPr>
                    </a:p>
                  </a:txBody>
                  <a:tcPr/>
                </a:tc>
                <a:extLst>
                  <a:ext uri="{0D108BD9-81ED-4DB2-BD59-A6C34878D82A}">
                    <a16:rowId xmlns:a16="http://schemas.microsoft.com/office/drawing/2014/main" val="10005"/>
                  </a:ext>
                </a:extLst>
              </a:tr>
              <a:tr h="352776">
                <a:tc>
                  <a:txBody>
                    <a:bodyPr/>
                    <a:lstStyle/>
                    <a:p>
                      <a:r>
                        <a:rPr lang="en-US" sz="800" b="1" dirty="0">
                          <a:latin typeface="Arial" panose="020B0604020202020204" pitchFamily="34" charset="0"/>
                          <a:ea typeface="Century Gothic" charset="0"/>
                          <a:cs typeface="Arial" panose="020B0604020202020204" pitchFamily="34" charset="0"/>
                        </a:rPr>
                        <a:t>Evolution</a:t>
                      </a:r>
                    </a:p>
                  </a:txBody>
                  <a:tcPr/>
                </a:tc>
                <a:tc>
                  <a:txBody>
                    <a:bodyPr/>
                    <a:lstStyle/>
                    <a:p>
                      <a:pPr marL="0" indent="0" algn="l">
                        <a:buFont typeface="Arial" charset="0"/>
                        <a:buNone/>
                      </a:pPr>
                      <a:r>
                        <a:rPr lang="en-US" sz="850" b="0" dirty="0">
                          <a:latin typeface="Arial" panose="020B0604020202020204" pitchFamily="34" charset="0"/>
                          <a:ea typeface="Century Gothic" charset="0"/>
                          <a:cs typeface="Arial" panose="020B0604020202020204" pitchFamily="34" charset="0"/>
                        </a:rPr>
                        <a:t>The changes in inherited</a:t>
                      </a:r>
                      <a:r>
                        <a:rPr lang="en-US" sz="850" b="0" baseline="0" dirty="0">
                          <a:latin typeface="Arial" panose="020B0604020202020204" pitchFamily="34" charset="0"/>
                          <a:ea typeface="Century Gothic" charset="0"/>
                          <a:cs typeface="Arial" panose="020B0604020202020204" pitchFamily="34" charset="0"/>
                        </a:rPr>
                        <a:t> characteristics in a biological population over successive generations </a:t>
                      </a:r>
                      <a:endParaRPr lang="en-US" sz="850" b="0" dirty="0">
                        <a:latin typeface="Arial" panose="020B0604020202020204" pitchFamily="34" charset="0"/>
                        <a:ea typeface="Century Gothic" charset="0"/>
                        <a:cs typeface="Arial" panose="020B0604020202020204" pitchFamily="34" charset="0"/>
                      </a:endParaRPr>
                    </a:p>
                  </a:txBody>
                  <a:tcPr/>
                </a:tc>
                <a:extLst>
                  <a:ext uri="{0D108BD9-81ED-4DB2-BD59-A6C34878D82A}">
                    <a16:rowId xmlns:a16="http://schemas.microsoft.com/office/drawing/2014/main" val="10006"/>
                  </a:ext>
                </a:extLst>
              </a:tr>
              <a:tr h="352776">
                <a:tc>
                  <a:txBody>
                    <a:bodyPr/>
                    <a:lstStyle/>
                    <a:p>
                      <a:r>
                        <a:rPr lang="en-US" sz="800" b="1" dirty="0">
                          <a:latin typeface="Arial" panose="020B0604020202020204" pitchFamily="34" charset="0"/>
                          <a:ea typeface="Century Gothic" charset="0"/>
                          <a:cs typeface="Arial" panose="020B0604020202020204" pitchFamily="34" charset="0"/>
                        </a:rPr>
                        <a:t>Psychodynamic approach</a:t>
                      </a:r>
                    </a:p>
                  </a:txBody>
                  <a:tcPr/>
                </a:tc>
                <a:tc>
                  <a:txBody>
                    <a:bodyPr/>
                    <a:lstStyle/>
                    <a:p>
                      <a:pPr marL="0" indent="0" algn="l">
                        <a:buFont typeface="Arial" charset="0"/>
                        <a:buNone/>
                      </a:pPr>
                      <a:r>
                        <a:rPr lang="en-US" sz="850" b="0" dirty="0">
                          <a:latin typeface="Arial" panose="020B0604020202020204" pitchFamily="34" charset="0"/>
                          <a:ea typeface="Century Gothic" charset="0"/>
                          <a:cs typeface="Arial" panose="020B0604020202020204" pitchFamily="34" charset="0"/>
                        </a:rPr>
                        <a:t>A perspective</a:t>
                      </a:r>
                      <a:r>
                        <a:rPr lang="en-US" sz="850" b="0" baseline="0" dirty="0">
                          <a:latin typeface="Arial" panose="020B0604020202020204" pitchFamily="34" charset="0"/>
                          <a:ea typeface="Century Gothic" charset="0"/>
                          <a:cs typeface="Arial" panose="020B0604020202020204" pitchFamily="34" charset="0"/>
                        </a:rPr>
                        <a:t> that describes different forces (mostly unconscious) that operate on the mind and behaviour </a:t>
                      </a:r>
                      <a:endParaRPr lang="en-US" sz="850" b="0" dirty="0">
                        <a:latin typeface="Arial" panose="020B0604020202020204" pitchFamily="34" charset="0"/>
                        <a:ea typeface="Century Gothic" charset="0"/>
                        <a:cs typeface="Arial" panose="020B0604020202020204" pitchFamily="34" charset="0"/>
                      </a:endParaRPr>
                    </a:p>
                  </a:txBody>
                  <a:tcPr/>
                </a:tc>
                <a:extLst>
                  <a:ext uri="{0D108BD9-81ED-4DB2-BD59-A6C34878D82A}">
                    <a16:rowId xmlns:a16="http://schemas.microsoft.com/office/drawing/2014/main" val="10007"/>
                  </a:ext>
                </a:extLst>
              </a:tr>
              <a:tr h="350288">
                <a:tc>
                  <a:txBody>
                    <a:bodyPr/>
                    <a:lstStyle/>
                    <a:p>
                      <a:r>
                        <a:rPr lang="en-US" sz="800" b="1" dirty="0">
                          <a:latin typeface="Arial" panose="020B0604020202020204" pitchFamily="34" charset="0"/>
                          <a:ea typeface="Century Gothic" charset="0"/>
                          <a:cs typeface="Arial" panose="020B0604020202020204" pitchFamily="34" charset="0"/>
                        </a:rPr>
                        <a:t>The unconscious</a:t>
                      </a:r>
                      <a:r>
                        <a:rPr lang="en-US" sz="800" b="1" baseline="0" dirty="0">
                          <a:latin typeface="Arial" panose="020B0604020202020204" pitchFamily="34" charset="0"/>
                          <a:ea typeface="Century Gothic" charset="0"/>
                          <a:cs typeface="Arial" panose="020B0604020202020204" pitchFamily="34" charset="0"/>
                        </a:rPr>
                        <a:t> </a:t>
                      </a:r>
                      <a:endParaRPr lang="en-US" sz="800" b="1" dirty="0">
                        <a:latin typeface="Arial" panose="020B0604020202020204" pitchFamily="34" charset="0"/>
                        <a:ea typeface="Century Gothic" charset="0"/>
                        <a:cs typeface="Arial" panose="020B0604020202020204" pitchFamily="34" charset="0"/>
                      </a:endParaRPr>
                    </a:p>
                  </a:txBody>
                  <a:tcPr/>
                </a:tc>
                <a:tc>
                  <a:txBody>
                    <a:bodyPr/>
                    <a:lstStyle/>
                    <a:p>
                      <a:pPr marL="0" indent="0" algn="l">
                        <a:buFont typeface="Arial" charset="0"/>
                        <a:buNone/>
                      </a:pPr>
                      <a:r>
                        <a:rPr lang="en-US" sz="850" b="0" dirty="0">
                          <a:latin typeface="Arial" panose="020B0604020202020204" pitchFamily="34" charset="0"/>
                          <a:ea typeface="Century Gothic" charset="0"/>
                          <a:cs typeface="Arial" panose="020B0604020202020204" pitchFamily="34" charset="0"/>
                        </a:rPr>
                        <a:t>The part of the mind we are unaware of but controls behaviour</a:t>
                      </a:r>
                    </a:p>
                  </a:txBody>
                  <a:tcPr/>
                </a:tc>
                <a:extLst>
                  <a:ext uri="{0D108BD9-81ED-4DB2-BD59-A6C34878D82A}">
                    <a16:rowId xmlns:a16="http://schemas.microsoft.com/office/drawing/2014/main" val="10008"/>
                  </a:ext>
                </a:extLst>
              </a:tr>
              <a:tr h="352776">
                <a:tc>
                  <a:txBody>
                    <a:bodyPr/>
                    <a:lstStyle/>
                    <a:p>
                      <a:r>
                        <a:rPr lang="en-US" sz="800" b="1" dirty="0">
                          <a:latin typeface="Arial" panose="020B0604020202020204" pitchFamily="34" charset="0"/>
                          <a:ea typeface="Century Gothic" charset="0"/>
                          <a:cs typeface="Arial" panose="020B0604020202020204" pitchFamily="34" charset="0"/>
                        </a:rPr>
                        <a:t>ID </a:t>
                      </a:r>
                    </a:p>
                  </a:txBody>
                  <a:tcPr/>
                </a:tc>
                <a:tc>
                  <a:txBody>
                    <a:bodyPr/>
                    <a:lstStyle/>
                    <a:p>
                      <a:pPr marL="0" indent="0" algn="l">
                        <a:buFont typeface="Arial" charset="0"/>
                        <a:buNone/>
                      </a:pPr>
                      <a:r>
                        <a:rPr lang="en-US" sz="850" b="0" dirty="0">
                          <a:latin typeface="Arial" panose="020B0604020202020204" pitchFamily="34" charset="0"/>
                          <a:ea typeface="Century Gothic" charset="0"/>
                          <a:cs typeface="Arial" panose="020B0604020202020204" pitchFamily="34" charset="0"/>
                        </a:rPr>
                        <a:t>Entirely</a:t>
                      </a:r>
                      <a:r>
                        <a:rPr lang="en-US" sz="850" b="0" baseline="0" dirty="0">
                          <a:latin typeface="Arial" panose="020B0604020202020204" pitchFamily="34" charset="0"/>
                          <a:ea typeface="Century Gothic" charset="0"/>
                          <a:cs typeface="Arial" panose="020B0604020202020204" pitchFamily="34" charset="0"/>
                        </a:rPr>
                        <a:t> unconscious, the ID is selfish, requires immediate gratification and operates on the pleasure principle.</a:t>
                      </a:r>
                      <a:endParaRPr lang="en-US" sz="850" b="0" dirty="0">
                        <a:latin typeface="Arial" panose="020B0604020202020204" pitchFamily="34" charset="0"/>
                        <a:ea typeface="Century Gothic" charset="0"/>
                        <a:cs typeface="Arial" panose="020B0604020202020204" pitchFamily="34" charset="0"/>
                      </a:endParaRPr>
                    </a:p>
                  </a:txBody>
                  <a:tcPr/>
                </a:tc>
                <a:extLst>
                  <a:ext uri="{0D108BD9-81ED-4DB2-BD59-A6C34878D82A}">
                    <a16:rowId xmlns:a16="http://schemas.microsoft.com/office/drawing/2014/main" val="10009"/>
                  </a:ext>
                </a:extLst>
              </a:tr>
              <a:tr h="352776">
                <a:tc>
                  <a:txBody>
                    <a:bodyPr/>
                    <a:lstStyle/>
                    <a:p>
                      <a:r>
                        <a:rPr lang="en-US" sz="800" b="1" dirty="0">
                          <a:latin typeface="Arial" panose="020B0604020202020204" pitchFamily="34" charset="0"/>
                          <a:ea typeface="Century Gothic" charset="0"/>
                          <a:cs typeface="Arial" panose="020B0604020202020204" pitchFamily="34" charset="0"/>
                        </a:rPr>
                        <a:t>EGO</a:t>
                      </a:r>
                    </a:p>
                  </a:txBody>
                  <a:tcPr/>
                </a:tc>
                <a:tc>
                  <a:txBody>
                    <a:bodyPr/>
                    <a:lstStyle/>
                    <a:p>
                      <a:pPr marL="0" indent="0" algn="l">
                        <a:buFont typeface="Arial" charset="0"/>
                        <a:buNone/>
                      </a:pPr>
                      <a:r>
                        <a:rPr lang="en-US" sz="850" b="0" dirty="0">
                          <a:latin typeface="Arial" panose="020B0604020202020204" pitchFamily="34" charset="0"/>
                          <a:ea typeface="Century Gothic" charset="0"/>
                          <a:cs typeface="Arial" panose="020B0604020202020204" pitchFamily="34" charset="0"/>
                        </a:rPr>
                        <a:t>The ego balances the demands of</a:t>
                      </a:r>
                      <a:r>
                        <a:rPr lang="en-US" sz="850" b="0" baseline="0" dirty="0">
                          <a:latin typeface="Arial" panose="020B0604020202020204" pitchFamily="34" charset="0"/>
                          <a:ea typeface="Century Gothic" charset="0"/>
                          <a:cs typeface="Arial" panose="020B0604020202020204" pitchFamily="34" charset="0"/>
                        </a:rPr>
                        <a:t> the ID and SUPEREGO and operates on the reality principle. </a:t>
                      </a:r>
                      <a:endParaRPr lang="en-US" sz="850" b="0" dirty="0">
                        <a:latin typeface="Arial" panose="020B0604020202020204" pitchFamily="34" charset="0"/>
                        <a:ea typeface="Century Gothic" charset="0"/>
                        <a:cs typeface="Arial" panose="020B0604020202020204" pitchFamily="34" charset="0"/>
                      </a:endParaRPr>
                    </a:p>
                  </a:txBody>
                  <a:tcPr/>
                </a:tc>
                <a:extLst>
                  <a:ext uri="{0D108BD9-81ED-4DB2-BD59-A6C34878D82A}">
                    <a16:rowId xmlns:a16="http://schemas.microsoft.com/office/drawing/2014/main" val="10010"/>
                  </a:ext>
                </a:extLst>
              </a:tr>
              <a:tr h="35277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800" b="1" dirty="0">
                          <a:latin typeface="Arial" panose="020B0604020202020204" pitchFamily="34" charset="0"/>
                          <a:ea typeface="Century Gothic" charset="0"/>
                          <a:cs typeface="Arial" panose="020B0604020202020204" pitchFamily="34" charset="0"/>
                        </a:rPr>
                        <a:t>SUPEREGO</a:t>
                      </a:r>
                    </a:p>
                  </a:txBody>
                  <a:tcPr/>
                </a:tc>
                <a:tc>
                  <a:txBody>
                    <a:bodyPr/>
                    <a:lstStyle/>
                    <a:p>
                      <a:pPr marL="0" indent="0" algn="l">
                        <a:buFont typeface="Arial" charset="0"/>
                        <a:buNone/>
                      </a:pPr>
                      <a:r>
                        <a:rPr lang="en-US" sz="850" b="0" dirty="0">
                          <a:latin typeface="Arial" panose="020B0604020202020204" pitchFamily="34" charset="0"/>
                          <a:ea typeface="Century Gothic" charset="0"/>
                          <a:cs typeface="Arial" panose="020B0604020202020204" pitchFamily="34" charset="0"/>
                        </a:rPr>
                        <a:t>The moralistic</a:t>
                      </a:r>
                      <a:r>
                        <a:rPr lang="en-US" sz="850" b="0" baseline="0" dirty="0">
                          <a:latin typeface="Arial" panose="020B0604020202020204" pitchFamily="34" charset="0"/>
                          <a:ea typeface="Century Gothic" charset="0"/>
                          <a:cs typeface="Arial" panose="020B0604020202020204" pitchFamily="34" charset="0"/>
                        </a:rPr>
                        <a:t> part of personality that represents our ideal self and acts on the morality principle. </a:t>
                      </a:r>
                      <a:endParaRPr lang="en-US" sz="850" b="0" dirty="0">
                        <a:latin typeface="Arial" panose="020B0604020202020204" pitchFamily="34" charset="0"/>
                        <a:ea typeface="Century Gothic" charset="0"/>
                        <a:cs typeface="Arial" panose="020B0604020202020204" pitchFamily="34" charset="0"/>
                      </a:endParaRPr>
                    </a:p>
                  </a:txBody>
                  <a:tcPr/>
                </a:tc>
                <a:extLst>
                  <a:ext uri="{0D108BD9-81ED-4DB2-BD59-A6C34878D82A}">
                    <a16:rowId xmlns:a16="http://schemas.microsoft.com/office/drawing/2014/main" val="10011"/>
                  </a:ext>
                </a:extLst>
              </a:tr>
              <a:tr h="35277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800" b="1" dirty="0">
                          <a:latin typeface="Arial" panose="020B0604020202020204" pitchFamily="34" charset="0"/>
                          <a:ea typeface="Century Gothic" charset="0"/>
                          <a:cs typeface="Arial" panose="020B0604020202020204" pitchFamily="34" charset="0"/>
                        </a:rPr>
                        <a:t>Defence mechanisms</a:t>
                      </a:r>
                    </a:p>
                  </a:txBody>
                  <a:tcPr/>
                </a:tc>
                <a:tc>
                  <a:txBody>
                    <a:bodyPr/>
                    <a:lstStyle/>
                    <a:p>
                      <a:pPr marL="0" indent="0" algn="l">
                        <a:buFont typeface="Arial" charset="0"/>
                        <a:buNone/>
                      </a:pPr>
                      <a:r>
                        <a:rPr lang="en-US" sz="850" b="0" dirty="0">
                          <a:latin typeface="Arial" panose="020B0604020202020204" pitchFamily="34" charset="0"/>
                          <a:ea typeface="Century Gothic" charset="0"/>
                          <a:cs typeface="Arial" panose="020B0604020202020204" pitchFamily="34" charset="0"/>
                        </a:rPr>
                        <a:t>Unconscious strategies that uses the ego</a:t>
                      </a:r>
                      <a:r>
                        <a:rPr lang="en-US" sz="850" b="0" baseline="0" dirty="0">
                          <a:latin typeface="Arial" panose="020B0604020202020204" pitchFamily="34" charset="0"/>
                          <a:ea typeface="Century Gothic" charset="0"/>
                          <a:cs typeface="Arial" panose="020B0604020202020204" pitchFamily="34" charset="0"/>
                        </a:rPr>
                        <a:t> to manage conflict between the ID and SUPEREGO.</a:t>
                      </a:r>
                      <a:endParaRPr lang="en-US" sz="850" b="0" dirty="0">
                        <a:latin typeface="Arial" panose="020B0604020202020204" pitchFamily="34" charset="0"/>
                        <a:ea typeface="Century Gothic" charset="0"/>
                        <a:cs typeface="Arial" panose="020B0604020202020204" pitchFamily="34" charset="0"/>
                      </a:endParaRPr>
                    </a:p>
                  </a:txBody>
                  <a:tcPr/>
                </a:tc>
                <a:extLst>
                  <a:ext uri="{0D108BD9-81ED-4DB2-BD59-A6C34878D82A}">
                    <a16:rowId xmlns:a16="http://schemas.microsoft.com/office/drawing/2014/main" val="10012"/>
                  </a:ext>
                </a:extLst>
              </a:tr>
              <a:tr h="35277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800" b="1" dirty="0">
                          <a:latin typeface="Arial" panose="020B0604020202020204" pitchFamily="34" charset="0"/>
                          <a:ea typeface="Century Gothic" charset="0"/>
                          <a:cs typeface="Arial" panose="020B0604020202020204" pitchFamily="34" charset="0"/>
                        </a:rPr>
                        <a:t>Psychosexual</a:t>
                      </a:r>
                      <a:r>
                        <a:rPr lang="en-US" sz="800" b="1" baseline="0" dirty="0">
                          <a:latin typeface="Arial" panose="020B0604020202020204" pitchFamily="34" charset="0"/>
                          <a:ea typeface="Century Gothic" charset="0"/>
                          <a:cs typeface="Arial" panose="020B0604020202020204" pitchFamily="34" charset="0"/>
                        </a:rPr>
                        <a:t> stages </a:t>
                      </a:r>
                      <a:endParaRPr lang="en-US" sz="800" b="1" dirty="0">
                        <a:latin typeface="Arial" panose="020B0604020202020204" pitchFamily="34" charset="0"/>
                        <a:ea typeface="Century Gothic" charset="0"/>
                        <a:cs typeface="Arial" panose="020B0604020202020204" pitchFamily="34" charset="0"/>
                      </a:endParaRPr>
                    </a:p>
                  </a:txBody>
                  <a:tcPr/>
                </a:tc>
                <a:tc>
                  <a:txBody>
                    <a:bodyPr/>
                    <a:lstStyle/>
                    <a:p>
                      <a:pPr marL="0" indent="0" algn="l">
                        <a:buFont typeface="Arial" charset="0"/>
                        <a:buNone/>
                      </a:pPr>
                      <a:r>
                        <a:rPr lang="en-US" sz="850" b="0" dirty="0">
                          <a:latin typeface="Arial" panose="020B0604020202020204" pitchFamily="34" charset="0"/>
                          <a:ea typeface="Century Gothic" charset="0"/>
                          <a:cs typeface="Arial" panose="020B0604020202020204" pitchFamily="34" charset="0"/>
                        </a:rPr>
                        <a:t>5 developmental stages that children</a:t>
                      </a:r>
                      <a:r>
                        <a:rPr lang="en-US" sz="850" b="0" baseline="0" dirty="0">
                          <a:latin typeface="Arial" panose="020B0604020202020204" pitchFamily="34" charset="0"/>
                          <a:ea typeface="Century Gothic" charset="0"/>
                          <a:cs typeface="Arial" panose="020B0604020202020204" pitchFamily="34" charset="0"/>
                        </a:rPr>
                        <a:t> experience. Any conflict in these stages determines future development.</a:t>
                      </a:r>
                      <a:endParaRPr lang="en-US" sz="850" b="0" dirty="0">
                        <a:latin typeface="Arial" panose="020B0604020202020204" pitchFamily="34" charset="0"/>
                        <a:ea typeface="Century Gothic" charset="0"/>
                        <a:cs typeface="Arial" panose="020B0604020202020204" pitchFamily="34" charset="0"/>
                      </a:endParaRPr>
                    </a:p>
                  </a:txBody>
                  <a:tcPr/>
                </a:tc>
                <a:extLst>
                  <a:ext uri="{0D108BD9-81ED-4DB2-BD59-A6C34878D82A}">
                    <a16:rowId xmlns:a16="http://schemas.microsoft.com/office/drawing/2014/main" val="10013"/>
                  </a:ext>
                </a:extLst>
              </a:tr>
              <a:tr h="35277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800" b="1" dirty="0">
                          <a:latin typeface="Arial" panose="020B0604020202020204" pitchFamily="34" charset="0"/>
                          <a:ea typeface="Century Gothic" charset="0"/>
                          <a:cs typeface="Arial" panose="020B0604020202020204" pitchFamily="34" charset="0"/>
                        </a:rPr>
                        <a:t>Humanistic</a:t>
                      </a:r>
                      <a:r>
                        <a:rPr lang="en-US" sz="800" b="1" baseline="0" dirty="0">
                          <a:latin typeface="Arial" panose="020B0604020202020204" pitchFamily="34" charset="0"/>
                          <a:ea typeface="Century Gothic" charset="0"/>
                          <a:cs typeface="Arial" panose="020B0604020202020204" pitchFamily="34" charset="0"/>
                        </a:rPr>
                        <a:t> psychology</a:t>
                      </a:r>
                      <a:endParaRPr lang="en-US" sz="800" b="1" dirty="0">
                        <a:latin typeface="Arial" panose="020B0604020202020204" pitchFamily="34" charset="0"/>
                        <a:ea typeface="Century Gothic" charset="0"/>
                        <a:cs typeface="Arial" panose="020B0604020202020204" pitchFamily="34" charset="0"/>
                      </a:endParaRPr>
                    </a:p>
                  </a:txBody>
                  <a:tcPr/>
                </a:tc>
                <a:tc>
                  <a:txBody>
                    <a:bodyPr/>
                    <a:lstStyle/>
                    <a:p>
                      <a:pPr marL="0" indent="0" algn="l">
                        <a:buFont typeface="Arial" charset="0"/>
                        <a:buNone/>
                      </a:pPr>
                      <a:r>
                        <a:rPr lang="en-US" sz="850" b="0" dirty="0">
                          <a:latin typeface="Arial" panose="020B0604020202020204" pitchFamily="34" charset="0"/>
                          <a:ea typeface="Century Gothic" charset="0"/>
                          <a:cs typeface="Arial" panose="020B0604020202020204" pitchFamily="34" charset="0"/>
                        </a:rPr>
                        <a:t>An approach that emphasizes the importance</a:t>
                      </a:r>
                      <a:r>
                        <a:rPr lang="en-US" sz="850" b="0" baseline="0" dirty="0">
                          <a:latin typeface="Arial" panose="020B0604020202020204" pitchFamily="34" charset="0"/>
                          <a:ea typeface="Century Gothic" charset="0"/>
                          <a:cs typeface="Arial" panose="020B0604020202020204" pitchFamily="34" charset="0"/>
                        </a:rPr>
                        <a:t> of subjective experience and capacity for self-determination</a:t>
                      </a:r>
                      <a:endParaRPr lang="en-US" sz="850" b="0" dirty="0">
                        <a:latin typeface="Arial" panose="020B0604020202020204" pitchFamily="34" charset="0"/>
                        <a:ea typeface="Century Gothic" charset="0"/>
                        <a:cs typeface="Arial" panose="020B0604020202020204" pitchFamily="34" charset="0"/>
                      </a:endParaRPr>
                    </a:p>
                  </a:txBody>
                  <a:tcPr/>
                </a:tc>
                <a:extLst>
                  <a:ext uri="{0D108BD9-81ED-4DB2-BD59-A6C34878D82A}">
                    <a16:rowId xmlns:a16="http://schemas.microsoft.com/office/drawing/2014/main" val="10014"/>
                  </a:ext>
                </a:extLst>
              </a:tr>
              <a:tr h="32839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800" b="1" dirty="0">
                          <a:latin typeface="Arial" panose="020B0604020202020204" pitchFamily="34" charset="0"/>
                          <a:ea typeface="Century Gothic" charset="0"/>
                          <a:cs typeface="Arial" panose="020B0604020202020204" pitchFamily="34" charset="0"/>
                        </a:rPr>
                        <a:t>Freewill </a:t>
                      </a:r>
                    </a:p>
                  </a:txBody>
                  <a:tcPr/>
                </a:tc>
                <a:tc>
                  <a:txBody>
                    <a:bodyPr/>
                    <a:lstStyle/>
                    <a:p>
                      <a:pPr marL="0" indent="0" algn="l">
                        <a:buFont typeface="Arial" charset="0"/>
                        <a:buNone/>
                      </a:pPr>
                      <a:r>
                        <a:rPr lang="en-US" sz="850" b="0" dirty="0">
                          <a:latin typeface="Arial" panose="020B0604020202020204" pitchFamily="34" charset="0"/>
                          <a:ea typeface="Century Gothic" charset="0"/>
                          <a:cs typeface="Arial" panose="020B0604020202020204" pitchFamily="34" charset="0"/>
                        </a:rPr>
                        <a:t>The notion that humans can make choices </a:t>
                      </a:r>
                    </a:p>
                  </a:txBody>
                  <a:tcPr/>
                </a:tc>
                <a:extLst>
                  <a:ext uri="{0D108BD9-81ED-4DB2-BD59-A6C34878D82A}">
                    <a16:rowId xmlns:a16="http://schemas.microsoft.com/office/drawing/2014/main" val="10015"/>
                  </a:ext>
                </a:extLst>
              </a:tr>
              <a:tr h="32839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800" b="1" dirty="0">
                          <a:latin typeface="Arial" panose="020B0604020202020204" pitchFamily="34" charset="0"/>
                          <a:ea typeface="Century Gothic" charset="0"/>
                          <a:cs typeface="Arial" panose="020B0604020202020204" pitchFamily="34" charset="0"/>
                        </a:rPr>
                        <a:t>Self-actualisation</a:t>
                      </a:r>
                    </a:p>
                  </a:txBody>
                  <a:tcPr/>
                </a:tc>
                <a:tc>
                  <a:txBody>
                    <a:bodyPr/>
                    <a:lstStyle/>
                    <a:p>
                      <a:pPr marL="0" indent="0" algn="l">
                        <a:buFont typeface="Arial" charset="0"/>
                        <a:buNone/>
                      </a:pPr>
                      <a:r>
                        <a:rPr lang="en-US" sz="850" b="0" dirty="0">
                          <a:latin typeface="Arial" panose="020B0604020202020204" pitchFamily="34" charset="0"/>
                          <a:ea typeface="Century Gothic" charset="0"/>
                          <a:cs typeface="Arial" panose="020B0604020202020204" pitchFamily="34" charset="0"/>
                        </a:rPr>
                        <a:t>Desire to grow psychologically and fulfil</a:t>
                      </a:r>
                      <a:r>
                        <a:rPr lang="en-US" sz="850" b="0" baseline="0" dirty="0">
                          <a:latin typeface="Arial" panose="020B0604020202020204" pitchFamily="34" charset="0"/>
                          <a:ea typeface="Century Gothic" charset="0"/>
                          <a:cs typeface="Arial" panose="020B0604020202020204" pitchFamily="34" charset="0"/>
                        </a:rPr>
                        <a:t> potential </a:t>
                      </a:r>
                      <a:endParaRPr lang="en-US" sz="850" b="0" dirty="0">
                        <a:latin typeface="Arial" panose="020B0604020202020204" pitchFamily="34" charset="0"/>
                        <a:ea typeface="Century Gothic" charset="0"/>
                        <a:cs typeface="Arial" panose="020B0604020202020204" pitchFamily="34" charset="0"/>
                      </a:endParaRPr>
                    </a:p>
                  </a:txBody>
                  <a:tcPr/>
                </a:tc>
                <a:extLst>
                  <a:ext uri="{0D108BD9-81ED-4DB2-BD59-A6C34878D82A}">
                    <a16:rowId xmlns:a16="http://schemas.microsoft.com/office/drawing/2014/main" val="10016"/>
                  </a:ext>
                </a:extLst>
              </a:tr>
              <a:tr h="35277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800" b="1" dirty="0">
                          <a:latin typeface="Arial" panose="020B0604020202020204" pitchFamily="34" charset="0"/>
                          <a:ea typeface="Century Gothic" charset="0"/>
                          <a:cs typeface="Arial" panose="020B0604020202020204" pitchFamily="34" charset="0"/>
                        </a:rPr>
                        <a:t>Hierarchy of needs </a:t>
                      </a:r>
                    </a:p>
                  </a:txBody>
                  <a:tcPr/>
                </a:tc>
                <a:tc>
                  <a:txBody>
                    <a:bodyPr/>
                    <a:lstStyle/>
                    <a:p>
                      <a:pPr marL="0" indent="0" algn="l">
                        <a:buFont typeface="Arial" charset="0"/>
                        <a:buNone/>
                      </a:pPr>
                      <a:r>
                        <a:rPr lang="en-US" sz="850" b="0" dirty="0">
                          <a:latin typeface="Arial" panose="020B0604020202020204" pitchFamily="34" charset="0"/>
                          <a:ea typeface="Century Gothic" charset="0"/>
                          <a:cs typeface="Arial" panose="020B0604020202020204" pitchFamily="34" charset="0"/>
                        </a:rPr>
                        <a:t>A 5</a:t>
                      </a:r>
                      <a:r>
                        <a:rPr lang="en-US" sz="850" b="0" baseline="0" dirty="0">
                          <a:latin typeface="Arial" panose="020B0604020202020204" pitchFamily="34" charset="0"/>
                          <a:ea typeface="Century Gothic" charset="0"/>
                          <a:cs typeface="Arial" panose="020B0604020202020204" pitchFamily="34" charset="0"/>
                        </a:rPr>
                        <a:t> leveled hierarchical sequence in which one level must be satisfied before moving to the next sequence </a:t>
                      </a:r>
                      <a:endParaRPr lang="en-US" sz="850" b="0" dirty="0">
                        <a:latin typeface="Arial" panose="020B0604020202020204" pitchFamily="34" charset="0"/>
                        <a:ea typeface="Century Gothic" charset="0"/>
                        <a:cs typeface="Arial" panose="020B0604020202020204" pitchFamily="34" charset="0"/>
                      </a:endParaRPr>
                    </a:p>
                  </a:txBody>
                  <a:tcPr/>
                </a:tc>
                <a:extLst>
                  <a:ext uri="{0D108BD9-81ED-4DB2-BD59-A6C34878D82A}">
                    <a16:rowId xmlns:a16="http://schemas.microsoft.com/office/drawing/2014/main" val="10017"/>
                  </a:ext>
                </a:extLst>
              </a:tr>
              <a:tr h="32839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800" b="1" dirty="0">
                          <a:latin typeface="Arial" panose="020B0604020202020204" pitchFamily="34" charset="0"/>
                          <a:ea typeface="Century Gothic" charset="0"/>
                          <a:cs typeface="Arial" panose="020B0604020202020204" pitchFamily="34" charset="0"/>
                        </a:rPr>
                        <a:t>Congruence </a:t>
                      </a:r>
                    </a:p>
                  </a:txBody>
                  <a:tcPr/>
                </a:tc>
                <a:tc>
                  <a:txBody>
                    <a:bodyPr/>
                    <a:lstStyle/>
                    <a:p>
                      <a:pPr marL="0" indent="0" algn="l">
                        <a:buFont typeface="Arial" charset="0"/>
                        <a:buNone/>
                      </a:pPr>
                      <a:r>
                        <a:rPr lang="en-US" sz="850" b="0" dirty="0">
                          <a:latin typeface="Arial" panose="020B0604020202020204" pitchFamily="34" charset="0"/>
                          <a:ea typeface="Century Gothic" charset="0"/>
                          <a:cs typeface="Arial" panose="020B0604020202020204" pitchFamily="34" charset="0"/>
                        </a:rPr>
                        <a:t>When the self</a:t>
                      </a:r>
                      <a:r>
                        <a:rPr lang="en-US" sz="850" b="0" baseline="0" dirty="0">
                          <a:latin typeface="Arial" panose="020B0604020202020204" pitchFamily="34" charset="0"/>
                          <a:ea typeface="Century Gothic" charset="0"/>
                          <a:cs typeface="Arial" panose="020B0604020202020204" pitchFamily="34" charset="0"/>
                        </a:rPr>
                        <a:t> and ideal self are matched </a:t>
                      </a:r>
                      <a:endParaRPr lang="en-US" sz="850" b="0" dirty="0">
                        <a:latin typeface="Arial" panose="020B0604020202020204" pitchFamily="34" charset="0"/>
                        <a:ea typeface="Century Gothic" charset="0"/>
                        <a:cs typeface="Arial" panose="020B0604020202020204" pitchFamily="34" charset="0"/>
                      </a:endParaRPr>
                    </a:p>
                  </a:txBody>
                  <a:tcPr/>
                </a:tc>
                <a:extLst>
                  <a:ext uri="{0D108BD9-81ED-4DB2-BD59-A6C34878D82A}">
                    <a16:rowId xmlns:a16="http://schemas.microsoft.com/office/drawing/2014/main" val="10018"/>
                  </a:ext>
                </a:extLst>
              </a:tr>
              <a:tr h="32839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800" b="1" dirty="0">
                          <a:latin typeface="Arial" panose="020B0604020202020204" pitchFamily="34" charset="0"/>
                          <a:ea typeface="Century Gothic" charset="0"/>
                          <a:cs typeface="Arial" panose="020B0604020202020204" pitchFamily="34" charset="0"/>
                        </a:rPr>
                        <a:t>Conditions of worth </a:t>
                      </a:r>
                    </a:p>
                  </a:txBody>
                  <a:tcPr/>
                </a:tc>
                <a:tc>
                  <a:txBody>
                    <a:bodyPr/>
                    <a:lstStyle/>
                    <a:p>
                      <a:pPr marL="0" indent="0" algn="l">
                        <a:buFont typeface="Arial" charset="0"/>
                        <a:buNone/>
                      </a:pPr>
                      <a:r>
                        <a:rPr lang="en-US" sz="850" b="0" dirty="0">
                          <a:latin typeface="Arial" panose="020B0604020202020204" pitchFamily="34" charset="0"/>
                          <a:ea typeface="Century Gothic" charset="0"/>
                          <a:cs typeface="Arial" panose="020B0604020202020204" pitchFamily="34" charset="0"/>
                        </a:rPr>
                        <a:t>When a parent places limits of their</a:t>
                      </a:r>
                      <a:r>
                        <a:rPr lang="en-US" sz="850" b="0" baseline="0" dirty="0">
                          <a:latin typeface="Arial" panose="020B0604020202020204" pitchFamily="34" charset="0"/>
                          <a:ea typeface="Century Gothic" charset="0"/>
                          <a:cs typeface="Arial" panose="020B0604020202020204" pitchFamily="34" charset="0"/>
                        </a:rPr>
                        <a:t> love on children</a:t>
                      </a:r>
                      <a:endParaRPr lang="en-US" sz="850" b="0" dirty="0">
                        <a:latin typeface="Arial" panose="020B0604020202020204" pitchFamily="34" charset="0"/>
                        <a:ea typeface="Century Gothic" charset="0"/>
                        <a:cs typeface="Arial" panose="020B0604020202020204" pitchFamily="34" charset="0"/>
                      </a:endParaRPr>
                    </a:p>
                  </a:txBody>
                  <a:tcPr/>
                </a:tc>
                <a:extLst>
                  <a:ext uri="{0D108BD9-81ED-4DB2-BD59-A6C34878D82A}">
                    <a16:rowId xmlns:a16="http://schemas.microsoft.com/office/drawing/2014/main" val="10019"/>
                  </a:ext>
                </a:extLst>
              </a:tr>
            </a:tbl>
          </a:graphicData>
        </a:graphic>
      </p:graphicFrame>
    </p:spTree>
    <p:extLst>
      <p:ext uri="{BB962C8B-B14F-4D97-AF65-F5344CB8AC3E}">
        <p14:creationId xmlns:p14="http://schemas.microsoft.com/office/powerpoint/2010/main" val="9544029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4190729592"/>
              </p:ext>
            </p:extLst>
          </p:nvPr>
        </p:nvGraphicFramePr>
        <p:xfrm>
          <a:off x="1" y="1"/>
          <a:ext cx="12192001" cy="6876496"/>
        </p:xfrm>
        <a:graphic>
          <a:graphicData uri="http://schemas.openxmlformats.org/drawingml/2006/table">
            <a:tbl>
              <a:tblPr firstRow="1" bandRow="1">
                <a:tableStyleId>{7E9639D4-E3E2-4D34-9284-5A2195B3D0D7}</a:tableStyleId>
              </a:tblPr>
              <a:tblGrid>
                <a:gridCol w="1290916">
                  <a:extLst>
                    <a:ext uri="{9D8B030D-6E8A-4147-A177-3AD203B41FA5}">
                      <a16:colId xmlns:a16="http://schemas.microsoft.com/office/drawing/2014/main" val="20000"/>
                    </a:ext>
                  </a:extLst>
                </a:gridCol>
                <a:gridCol w="7595907">
                  <a:extLst>
                    <a:ext uri="{9D8B030D-6E8A-4147-A177-3AD203B41FA5}">
                      <a16:colId xmlns:a16="http://schemas.microsoft.com/office/drawing/2014/main" val="20001"/>
                    </a:ext>
                  </a:extLst>
                </a:gridCol>
                <a:gridCol w="3305178">
                  <a:extLst>
                    <a:ext uri="{9D8B030D-6E8A-4147-A177-3AD203B41FA5}">
                      <a16:colId xmlns:a16="http://schemas.microsoft.com/office/drawing/2014/main" val="20002"/>
                    </a:ext>
                  </a:extLst>
                </a:gridCol>
              </a:tblGrid>
              <a:tr h="560621">
                <a:tc gridSpan="3">
                  <a:txBody>
                    <a:bodyPr/>
                    <a:lstStyle/>
                    <a:p>
                      <a:pPr algn="ctr"/>
                      <a:r>
                        <a:rPr lang="en-US" sz="1600" b="1" dirty="0">
                          <a:latin typeface="Arial" panose="020B0604020202020204" pitchFamily="34" charset="0"/>
                          <a:ea typeface="Century Gothic" charset="0"/>
                          <a:cs typeface="Arial" panose="020B0604020202020204" pitchFamily="34" charset="0"/>
                        </a:rPr>
                        <a:t>Approaches</a:t>
                      </a:r>
                      <a:r>
                        <a:rPr lang="mr-IN" sz="1600" b="1" baseline="0" dirty="0">
                          <a:latin typeface="Arial" panose="020B0604020202020204" pitchFamily="34" charset="0"/>
                          <a:ea typeface="Century Gothic" charset="0"/>
                          <a:cs typeface="Century Gothic" charset="0"/>
                        </a:rPr>
                        <a:t>–</a:t>
                      </a:r>
                      <a:r>
                        <a:rPr lang="en-US" sz="1600" b="1" baseline="0" dirty="0">
                          <a:latin typeface="Arial" panose="020B0604020202020204" pitchFamily="34" charset="0"/>
                          <a:ea typeface="Century Gothic" charset="0"/>
                          <a:cs typeface="Arial" panose="020B0604020202020204" pitchFamily="34" charset="0"/>
                        </a:rPr>
                        <a:t> Paper 2 - 24 marks  </a:t>
                      </a:r>
                    </a:p>
                    <a:p>
                      <a:pPr algn="ctr"/>
                      <a:r>
                        <a:rPr lang="en-US" sz="1600" b="1" baseline="0" dirty="0">
                          <a:latin typeface="Arial" panose="020B0604020202020204" pitchFamily="34" charset="0"/>
                          <a:ea typeface="Century Gothic" charset="0"/>
                          <a:cs typeface="Arial" panose="020B0604020202020204" pitchFamily="34" charset="0"/>
                        </a:rPr>
                        <a:t>Key points</a:t>
                      </a:r>
                    </a:p>
                  </a:txBody>
                  <a:tcPr>
                    <a:lnB w="12700" cap="flat" cmpd="sng" algn="ctr">
                      <a:solidFill>
                        <a:schemeClr val="tx1"/>
                      </a:solidFill>
                      <a:prstDash val="solid"/>
                      <a:round/>
                      <a:headEnd type="none" w="med" len="med"/>
                      <a:tailEnd type="none" w="med" len="med"/>
                    </a:lnB>
                    <a:solidFill>
                      <a:schemeClr val="accent4">
                        <a:lumMod val="75000"/>
                      </a:schemeClr>
                    </a:solidFill>
                  </a:tcPr>
                </a:tc>
                <a:tc hMerge="1">
                  <a:txBody>
                    <a:bodyPr/>
                    <a:lstStyle/>
                    <a:p>
                      <a:endParaRPr lang="en-US"/>
                    </a:p>
                  </a:txBody>
                  <a:tcPr/>
                </a:tc>
                <a:tc hMerge="1">
                  <a:txBody>
                    <a:bodyPr/>
                    <a:lstStyle/>
                    <a:p>
                      <a:endParaRPr lang="en-US" dirty="0"/>
                    </a:p>
                  </a:txBody>
                  <a:tcPr/>
                </a:tc>
                <a:extLst>
                  <a:ext uri="{0D108BD9-81ED-4DB2-BD59-A6C34878D82A}">
                    <a16:rowId xmlns:a16="http://schemas.microsoft.com/office/drawing/2014/main" val="10000"/>
                  </a:ext>
                </a:extLst>
              </a:tr>
              <a:tr h="293438">
                <a:tc>
                  <a:txBody>
                    <a:bodyPr/>
                    <a:lstStyle/>
                    <a:p>
                      <a:pPr algn="ctr"/>
                      <a:r>
                        <a:rPr lang="en-US" sz="1100" b="1" dirty="0">
                          <a:latin typeface="Arial" panose="020B0604020202020204" pitchFamily="34" charset="0"/>
                          <a:ea typeface="Century Gothic" charset="0"/>
                          <a:cs typeface="Arial" panose="020B0604020202020204" pitchFamily="34" charset="0"/>
                        </a:rPr>
                        <a:t>Approach</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b="1" dirty="0">
                          <a:latin typeface="Arial" panose="020B0604020202020204" pitchFamily="34" charset="0"/>
                          <a:ea typeface="Century Gothic" charset="0"/>
                          <a:cs typeface="Arial" panose="020B0604020202020204" pitchFamily="34" charset="0"/>
                        </a:rPr>
                        <a:t>Description (AO1)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b="1" dirty="0">
                          <a:latin typeface="Arial" panose="020B0604020202020204" pitchFamily="34" charset="0"/>
                          <a:ea typeface="Century Gothic" charset="0"/>
                          <a:cs typeface="Arial" panose="020B0604020202020204" pitchFamily="34" charset="0"/>
                        </a:rPr>
                        <a:t>Evaluation (AO3)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970638">
                <a:tc>
                  <a:txBody>
                    <a:bodyPr/>
                    <a:lstStyle/>
                    <a:p>
                      <a:r>
                        <a:rPr lang="en-US" sz="1100" b="1" i="0" dirty="0">
                          <a:latin typeface="Arial" panose="020B0604020202020204" pitchFamily="34" charset="0"/>
                          <a:ea typeface="Century Gothic" charset="0"/>
                          <a:cs typeface="Arial" panose="020B0604020202020204" pitchFamily="34" charset="0"/>
                        </a:rPr>
                        <a:t>The learning approach: Behaviourism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1450" indent="-171450">
                        <a:buFont typeface="Arial" charset="0"/>
                        <a:buChar char="•"/>
                      </a:pPr>
                      <a:r>
                        <a:rPr lang="en-US" sz="900" baseline="0" dirty="0">
                          <a:latin typeface="Arial" panose="020B0604020202020204" pitchFamily="34" charset="0"/>
                          <a:ea typeface="Century Gothic" charset="0"/>
                          <a:cs typeface="Arial" panose="020B0604020202020204" pitchFamily="34" charset="0"/>
                        </a:rPr>
                        <a:t>This approach only considers behaviour that can be observed and measured and therefore rejects introspection </a:t>
                      </a:r>
                    </a:p>
                    <a:p>
                      <a:pPr marL="171450" indent="-171450">
                        <a:buFont typeface="Arial" charset="0"/>
                        <a:buChar char="•"/>
                      </a:pPr>
                      <a:r>
                        <a:rPr lang="en-US" sz="900" baseline="0" dirty="0">
                          <a:latin typeface="Arial" panose="020B0604020202020204" pitchFamily="34" charset="0"/>
                          <a:ea typeface="Century Gothic" charset="0"/>
                          <a:cs typeface="Arial" panose="020B0604020202020204" pitchFamily="34" charset="0"/>
                        </a:rPr>
                        <a:t>Behaviourists use lab experiments to study behaviour in a controlled and standardised format </a:t>
                      </a:r>
                    </a:p>
                    <a:p>
                      <a:pPr marL="171450" indent="-171450">
                        <a:buFont typeface="Arial" charset="0"/>
                        <a:buChar char="•"/>
                      </a:pPr>
                      <a:r>
                        <a:rPr lang="en-US" sz="900" baseline="0" dirty="0">
                          <a:latin typeface="Arial" panose="020B0604020202020204" pitchFamily="34" charset="0"/>
                          <a:ea typeface="Century Gothic" charset="0"/>
                          <a:cs typeface="Arial" panose="020B0604020202020204" pitchFamily="34" charset="0"/>
                        </a:rPr>
                        <a:t>Classical conditioning </a:t>
                      </a:r>
                      <a:r>
                        <a:rPr lang="mr-IN" sz="900" baseline="0" dirty="0">
                          <a:latin typeface="Arial" panose="020B0604020202020204" pitchFamily="34" charset="0"/>
                          <a:ea typeface="Century Gothic" charset="0"/>
                          <a:cs typeface="Century Gothic" charset="0"/>
                        </a:rPr>
                        <a:t>–</a:t>
                      </a:r>
                      <a:r>
                        <a:rPr lang="en-US" sz="900" baseline="0" dirty="0">
                          <a:latin typeface="Arial" panose="020B0604020202020204" pitchFamily="34" charset="0"/>
                          <a:ea typeface="Century Gothic" charset="0"/>
                          <a:cs typeface="Arial" panose="020B0604020202020204" pitchFamily="34" charset="0"/>
                        </a:rPr>
                        <a:t> Pavlov revealed that dogs could be conditioned to salivate to the sound of a bell . The bell was a neutral stimulus (NS), the salivating was an unconditioned stimulus (UCS). Over multiple pairings, the bell became the conditioned stimulus (CS) leading to salivation which is a conditioned response (CS) </a:t>
                      </a:r>
                    </a:p>
                    <a:p>
                      <a:pPr marL="171450" indent="-171450">
                        <a:buFont typeface="Arial" charset="0"/>
                        <a:buChar char="•"/>
                      </a:pPr>
                      <a:r>
                        <a:rPr lang="en-US" sz="900" baseline="0" dirty="0">
                          <a:latin typeface="Arial" panose="020B0604020202020204" pitchFamily="34" charset="0"/>
                          <a:ea typeface="Century Gothic" charset="0"/>
                          <a:cs typeface="Arial" panose="020B0604020202020204" pitchFamily="34" charset="0"/>
                        </a:rPr>
                        <a:t>Operant conditioning </a:t>
                      </a:r>
                      <a:r>
                        <a:rPr lang="mr-IN" sz="900" baseline="0" dirty="0">
                          <a:latin typeface="Arial" panose="020B0604020202020204" pitchFamily="34" charset="0"/>
                          <a:ea typeface="Century Gothic" charset="0"/>
                          <a:cs typeface="Century Gothic" charset="0"/>
                        </a:rPr>
                        <a:t>–</a:t>
                      </a:r>
                      <a:r>
                        <a:rPr lang="en-US" sz="900" baseline="0" dirty="0">
                          <a:latin typeface="Arial" panose="020B0604020202020204" pitchFamily="34" charset="0"/>
                          <a:ea typeface="Century Gothic" charset="0"/>
                          <a:cs typeface="Arial" panose="020B0604020202020204" pitchFamily="34" charset="0"/>
                        </a:rPr>
                        <a:t> positive and negative reinforcement and punishment are the consequences that shape behaviour.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charset="0"/>
                        <a:buChar char="•"/>
                        <a:tabLst/>
                        <a:defRPr/>
                      </a:pPr>
                      <a:r>
                        <a:rPr lang="en-US" sz="900" baseline="0" dirty="0">
                          <a:latin typeface="Arial" panose="020B0604020202020204" pitchFamily="34" charset="0"/>
                          <a:ea typeface="Century Gothic" charset="0"/>
                          <a:cs typeface="Arial" panose="020B0604020202020204" pitchFamily="34" charset="0"/>
                        </a:rPr>
                        <a:t>Scientific credibility in controlled conditions </a:t>
                      </a:r>
                    </a:p>
                    <a:p>
                      <a:pPr marL="171450" marR="0" lvl="0" indent="-171450" algn="l" defTabSz="914400" rtl="0" eaLnBrk="1" fontAlgn="auto" latinLnBrk="0" hangingPunct="1">
                        <a:lnSpc>
                          <a:spcPct val="100000"/>
                        </a:lnSpc>
                        <a:spcBef>
                          <a:spcPts val="0"/>
                        </a:spcBef>
                        <a:spcAft>
                          <a:spcPts val="0"/>
                        </a:spcAft>
                        <a:buClrTx/>
                        <a:buSzTx/>
                        <a:buFont typeface="Arial" charset="0"/>
                        <a:buChar char="•"/>
                        <a:tabLst/>
                        <a:defRPr/>
                      </a:pPr>
                      <a:r>
                        <a:rPr lang="en-US" sz="900" baseline="0" dirty="0">
                          <a:latin typeface="Arial" panose="020B0604020202020204" pitchFamily="34" charset="0"/>
                          <a:ea typeface="Century Gothic" charset="0"/>
                          <a:cs typeface="Arial" panose="020B0604020202020204" pitchFamily="34" charset="0"/>
                        </a:rPr>
                        <a:t>Real life application to token economy programmes, smaller reward systems and explaining the development of phobias </a:t>
                      </a:r>
                    </a:p>
                    <a:p>
                      <a:pPr marL="171450" marR="0" lvl="0" indent="-171450" algn="l" defTabSz="914400" rtl="0" eaLnBrk="1" fontAlgn="auto" latinLnBrk="0" hangingPunct="1">
                        <a:lnSpc>
                          <a:spcPct val="100000"/>
                        </a:lnSpc>
                        <a:spcBef>
                          <a:spcPts val="0"/>
                        </a:spcBef>
                        <a:spcAft>
                          <a:spcPts val="0"/>
                        </a:spcAft>
                        <a:buClrTx/>
                        <a:buSzTx/>
                        <a:buFont typeface="Arial" charset="0"/>
                        <a:buChar char="•"/>
                        <a:tabLst/>
                        <a:defRPr/>
                      </a:pPr>
                      <a:r>
                        <a:rPr lang="en-US" sz="900" baseline="0" dirty="0">
                          <a:latin typeface="Arial" panose="020B0604020202020204" pitchFamily="34" charset="0"/>
                          <a:ea typeface="Century Gothic" charset="0"/>
                          <a:cs typeface="Arial" panose="020B0604020202020204" pitchFamily="34" charset="0"/>
                        </a:rPr>
                        <a:t>Ethical issues with animal studies </a:t>
                      </a:r>
                    </a:p>
                    <a:p>
                      <a:pPr marL="171450" marR="0" lvl="0" indent="-171450" algn="l" defTabSz="914400" rtl="0" eaLnBrk="1" fontAlgn="auto" latinLnBrk="0" hangingPunct="1">
                        <a:lnSpc>
                          <a:spcPct val="100000"/>
                        </a:lnSpc>
                        <a:spcBef>
                          <a:spcPts val="0"/>
                        </a:spcBef>
                        <a:spcAft>
                          <a:spcPts val="0"/>
                        </a:spcAft>
                        <a:buClrTx/>
                        <a:buSzTx/>
                        <a:buFont typeface="Arial" charset="0"/>
                        <a:buChar char="•"/>
                        <a:tabLst/>
                        <a:defRPr/>
                      </a:pPr>
                      <a:r>
                        <a:rPr lang="en-US" sz="900" baseline="0" dirty="0">
                          <a:latin typeface="Arial" panose="020B0604020202020204" pitchFamily="34" charset="0"/>
                          <a:ea typeface="Century Gothic" charset="0"/>
                          <a:cs typeface="Arial" panose="020B0604020202020204" pitchFamily="34" charset="0"/>
                        </a:rPr>
                        <a:t>Mechanistic view of behaviour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970638">
                <a:tc>
                  <a:txBody>
                    <a:bodyPr/>
                    <a:lstStyle/>
                    <a:p>
                      <a:r>
                        <a:rPr lang="en-US" sz="1100" b="1" i="0" dirty="0">
                          <a:latin typeface="Arial" panose="020B0604020202020204" pitchFamily="34" charset="0"/>
                          <a:ea typeface="Century Gothic" charset="0"/>
                          <a:cs typeface="Arial" panose="020B0604020202020204" pitchFamily="34" charset="0"/>
                        </a:rPr>
                        <a:t>The learning approach: Social</a:t>
                      </a:r>
                      <a:r>
                        <a:rPr lang="en-US" sz="1100" b="1" i="0" baseline="0" dirty="0">
                          <a:latin typeface="Arial" panose="020B0604020202020204" pitchFamily="34" charset="0"/>
                          <a:ea typeface="Century Gothic" charset="0"/>
                          <a:cs typeface="Arial" panose="020B0604020202020204" pitchFamily="34" charset="0"/>
                        </a:rPr>
                        <a:t> learning theory</a:t>
                      </a:r>
                      <a:endParaRPr lang="en-US" sz="1100" b="1" i="0" dirty="0">
                        <a:latin typeface="Arial" panose="020B0604020202020204" pitchFamily="34" charset="0"/>
                        <a:ea typeface="Century Gothic"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1450" indent="-171450">
                        <a:buFont typeface="Arial" charset="0"/>
                        <a:buChar char="•"/>
                      </a:pPr>
                      <a:r>
                        <a:rPr lang="en-US" sz="900" baseline="0" dirty="0">
                          <a:latin typeface="Arial" panose="020B0604020202020204" pitchFamily="34" charset="0"/>
                          <a:ea typeface="Century Gothic" charset="0"/>
                          <a:cs typeface="Arial" panose="020B0604020202020204" pitchFamily="34" charset="0"/>
                        </a:rPr>
                        <a:t>For indirect learning to take place an individual will experience vicarious reinforcement by watching consequences of others </a:t>
                      </a:r>
                    </a:p>
                    <a:p>
                      <a:pPr marL="171450" indent="-171450">
                        <a:buFont typeface="Arial" charset="0"/>
                        <a:buChar char="•"/>
                      </a:pPr>
                      <a:r>
                        <a:rPr lang="en-US" sz="900" baseline="0" dirty="0">
                          <a:latin typeface="Arial" panose="020B0604020202020204" pitchFamily="34" charset="0"/>
                          <a:ea typeface="Century Gothic" charset="0"/>
                          <a:cs typeface="Arial" panose="020B0604020202020204" pitchFamily="34" charset="0"/>
                        </a:rPr>
                        <a:t>4 mediational processes: </a:t>
                      </a:r>
                    </a:p>
                    <a:p>
                      <a:pPr marL="171450" indent="-171450">
                        <a:buFont typeface="Arial" charset="0"/>
                        <a:buChar char="•"/>
                      </a:pPr>
                      <a:r>
                        <a:rPr lang="en-US" sz="900" baseline="0" dirty="0">
                          <a:latin typeface="Arial" panose="020B0604020202020204" pitchFamily="34" charset="0"/>
                          <a:ea typeface="Century Gothic" charset="0"/>
                          <a:cs typeface="Arial" panose="020B0604020202020204" pitchFamily="34" charset="0"/>
                        </a:rPr>
                        <a:t>Attention </a:t>
                      </a:r>
                      <a:r>
                        <a:rPr lang="mr-IN" sz="900" baseline="0" dirty="0">
                          <a:latin typeface="Arial" panose="020B0604020202020204" pitchFamily="34" charset="0"/>
                          <a:ea typeface="Century Gothic" charset="0"/>
                          <a:cs typeface="Century Gothic" charset="0"/>
                        </a:rPr>
                        <a:t>–</a:t>
                      </a:r>
                      <a:r>
                        <a:rPr lang="en-US" sz="900" baseline="0" dirty="0">
                          <a:latin typeface="Arial" panose="020B0604020202020204" pitchFamily="34" charset="0"/>
                          <a:ea typeface="Century Gothic" charset="0"/>
                          <a:cs typeface="Arial" panose="020B0604020202020204" pitchFamily="34" charset="0"/>
                        </a:rPr>
                        <a:t> the extent to which we notice certain behaviours from role models. </a:t>
                      </a:r>
                    </a:p>
                    <a:p>
                      <a:pPr marL="171450" indent="-171450">
                        <a:buFont typeface="Arial" charset="0"/>
                        <a:buChar char="•"/>
                      </a:pPr>
                      <a:r>
                        <a:rPr lang="en-US" sz="900" baseline="0" dirty="0">
                          <a:latin typeface="Arial" panose="020B0604020202020204" pitchFamily="34" charset="0"/>
                          <a:ea typeface="Century Gothic" charset="0"/>
                          <a:cs typeface="Arial" panose="020B0604020202020204" pitchFamily="34" charset="0"/>
                        </a:rPr>
                        <a:t>Retention </a:t>
                      </a:r>
                      <a:r>
                        <a:rPr lang="mr-IN" sz="900" baseline="0" dirty="0">
                          <a:latin typeface="Arial" panose="020B0604020202020204" pitchFamily="34" charset="0"/>
                          <a:ea typeface="Century Gothic" charset="0"/>
                          <a:cs typeface="Century Gothic" charset="0"/>
                        </a:rPr>
                        <a:t>–</a:t>
                      </a:r>
                      <a:r>
                        <a:rPr lang="en-US" sz="900" baseline="0" dirty="0">
                          <a:latin typeface="Arial" panose="020B0604020202020204" pitchFamily="34" charset="0"/>
                          <a:ea typeface="Century Gothic" charset="0"/>
                          <a:cs typeface="Arial" panose="020B0604020202020204" pitchFamily="34" charset="0"/>
                        </a:rPr>
                        <a:t> how well the behaviour is remembered </a:t>
                      </a:r>
                    </a:p>
                    <a:p>
                      <a:pPr marL="171450" indent="-171450">
                        <a:buFont typeface="Arial" charset="0"/>
                        <a:buChar char="•"/>
                      </a:pPr>
                      <a:r>
                        <a:rPr lang="en-US" sz="900" baseline="0" dirty="0">
                          <a:latin typeface="Arial" panose="020B0604020202020204" pitchFamily="34" charset="0"/>
                          <a:ea typeface="Century Gothic" charset="0"/>
                          <a:cs typeface="Arial" panose="020B0604020202020204" pitchFamily="34" charset="0"/>
                        </a:rPr>
                        <a:t>Reproduction </a:t>
                      </a:r>
                      <a:r>
                        <a:rPr lang="mr-IN" sz="900" baseline="0" dirty="0">
                          <a:latin typeface="Arial" panose="020B0604020202020204" pitchFamily="34" charset="0"/>
                          <a:ea typeface="Century Gothic" charset="0"/>
                          <a:cs typeface="Century Gothic" charset="0"/>
                        </a:rPr>
                        <a:t>–</a:t>
                      </a:r>
                      <a:r>
                        <a:rPr lang="en-US" sz="900" baseline="0" dirty="0">
                          <a:latin typeface="Arial" panose="020B0604020202020204" pitchFamily="34" charset="0"/>
                          <a:ea typeface="Century Gothic" charset="0"/>
                          <a:cs typeface="Arial" panose="020B0604020202020204" pitchFamily="34" charset="0"/>
                        </a:rPr>
                        <a:t> the ability of the observer to perform the behaviour </a:t>
                      </a:r>
                    </a:p>
                    <a:p>
                      <a:pPr marL="171450" indent="-171450">
                        <a:buFont typeface="Arial" charset="0"/>
                        <a:buChar char="•"/>
                      </a:pPr>
                      <a:r>
                        <a:rPr lang="en-US" sz="900" baseline="0" dirty="0">
                          <a:latin typeface="Arial" panose="020B0604020202020204" pitchFamily="34" charset="0"/>
                          <a:ea typeface="Century Gothic" charset="0"/>
                          <a:cs typeface="Arial" panose="020B0604020202020204" pitchFamily="34" charset="0"/>
                        </a:rPr>
                        <a:t>Motivation </a:t>
                      </a:r>
                      <a:r>
                        <a:rPr lang="mr-IN" sz="900" baseline="0" dirty="0">
                          <a:latin typeface="Arial" panose="020B0604020202020204" pitchFamily="34" charset="0"/>
                          <a:ea typeface="Century Gothic" charset="0"/>
                          <a:cs typeface="Century Gothic" charset="0"/>
                        </a:rPr>
                        <a:t>–</a:t>
                      </a:r>
                      <a:r>
                        <a:rPr lang="en-US" sz="900" baseline="0" dirty="0">
                          <a:latin typeface="Arial" panose="020B0604020202020204" pitchFamily="34" charset="0"/>
                          <a:ea typeface="Century Gothic" charset="0"/>
                          <a:cs typeface="Arial" panose="020B0604020202020204" pitchFamily="34" charset="0"/>
                        </a:rPr>
                        <a:t> the will to perform the behaviour which is determined by whether the observer is reinforced or punished.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1450" indent="-171450">
                        <a:buFont typeface="Arial" charset="0"/>
                        <a:buChar char="•"/>
                      </a:pPr>
                      <a:r>
                        <a:rPr lang="en-US" sz="900" dirty="0">
                          <a:latin typeface="Arial" panose="020B0604020202020204" pitchFamily="34" charset="0"/>
                          <a:ea typeface="Century Gothic" charset="0"/>
                          <a:cs typeface="Arial" panose="020B0604020202020204" pitchFamily="34" charset="0"/>
                        </a:rPr>
                        <a:t>SLT is a more comprehensive explanation of behaviour as it includes cognitive factors too. </a:t>
                      </a:r>
                    </a:p>
                    <a:p>
                      <a:pPr marL="171450" indent="-171450">
                        <a:buFont typeface="Arial" charset="0"/>
                        <a:buChar char="•"/>
                      </a:pPr>
                      <a:r>
                        <a:rPr lang="en-US" sz="900" dirty="0">
                          <a:latin typeface="Arial" panose="020B0604020202020204" pitchFamily="34" charset="0"/>
                          <a:ea typeface="Century Gothic" charset="0"/>
                          <a:cs typeface="Arial" panose="020B0604020202020204" pitchFamily="34" charset="0"/>
                        </a:rPr>
                        <a:t>Bandura study</a:t>
                      </a:r>
                      <a:r>
                        <a:rPr lang="en-US" sz="900" baseline="0" dirty="0">
                          <a:latin typeface="Arial" panose="020B0604020202020204" pitchFamily="34" charset="0"/>
                          <a:ea typeface="Century Gothic" charset="0"/>
                          <a:cs typeface="Arial" panose="020B0604020202020204" pitchFamily="34" charset="0"/>
                        </a:rPr>
                        <a:t> of role models and SLT </a:t>
                      </a:r>
                      <a:r>
                        <a:rPr lang="mr-IN" sz="900" baseline="0" dirty="0">
                          <a:latin typeface="Arial" panose="020B0604020202020204" pitchFamily="34" charset="0"/>
                          <a:ea typeface="Century Gothic" charset="0"/>
                          <a:cs typeface="Century Gothic" charset="0"/>
                        </a:rPr>
                        <a:t>–</a:t>
                      </a:r>
                      <a:r>
                        <a:rPr lang="en-US" sz="900" baseline="0" dirty="0">
                          <a:latin typeface="Arial" panose="020B0604020202020204" pitchFamily="34" charset="0"/>
                          <a:ea typeface="Century Gothic" charset="0"/>
                          <a:cs typeface="Arial" panose="020B0604020202020204" pitchFamily="34" charset="0"/>
                        </a:rPr>
                        <a:t> children imitated the same sex aggressive model </a:t>
                      </a:r>
                    </a:p>
                    <a:p>
                      <a:pPr marL="171450" indent="-171450">
                        <a:buFont typeface="Arial" charset="0"/>
                        <a:buChar char="•"/>
                      </a:pPr>
                      <a:r>
                        <a:rPr lang="en-US" sz="900" baseline="0" dirty="0">
                          <a:latin typeface="Arial" panose="020B0604020202020204" pitchFamily="34" charset="0"/>
                          <a:ea typeface="Century Gothic" charset="0"/>
                          <a:cs typeface="Arial" panose="020B0604020202020204" pitchFamily="34" charset="0"/>
                        </a:rPr>
                        <a:t>Ignores biological factors e.g. hormones and genes</a:t>
                      </a:r>
                    </a:p>
                    <a:p>
                      <a:pPr marL="171450" indent="-171450">
                        <a:buFont typeface="Arial" charset="0"/>
                        <a:buChar char="•"/>
                      </a:pPr>
                      <a:r>
                        <a:rPr lang="en-US" sz="900" baseline="0" dirty="0">
                          <a:latin typeface="Arial" panose="020B0604020202020204" pitchFamily="34" charset="0"/>
                          <a:ea typeface="Century Gothic" charset="0"/>
                          <a:cs typeface="Arial" panose="020B0604020202020204" pitchFamily="34" charset="0"/>
                        </a:rPr>
                        <a:t>Explains cultural differences in behaviour </a:t>
                      </a:r>
                      <a:endParaRPr lang="en-US" sz="900" dirty="0">
                        <a:latin typeface="Arial" panose="020B0604020202020204" pitchFamily="34" charset="0"/>
                        <a:ea typeface="Century Gothic"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970638">
                <a:tc>
                  <a:txBody>
                    <a:bodyPr/>
                    <a:lstStyle/>
                    <a:p>
                      <a:pPr marL="0" marR="0" lvl="0" indent="0" algn="l">
                        <a:lnSpc>
                          <a:spcPct val="100000"/>
                        </a:lnSpc>
                        <a:spcBef>
                          <a:spcPts val="0"/>
                        </a:spcBef>
                        <a:spcAft>
                          <a:spcPts val="0"/>
                        </a:spcAft>
                        <a:buFontTx/>
                        <a:buNone/>
                      </a:pPr>
                      <a:r>
                        <a:rPr lang="en-US" sz="1100" b="1" i="0" dirty="0">
                          <a:latin typeface="Arial" panose="020B0604020202020204" pitchFamily="34" charset="0"/>
                          <a:ea typeface="Century Gothic" charset="0"/>
                          <a:cs typeface="Arial" panose="020B0604020202020204" pitchFamily="34" charset="0"/>
                        </a:rPr>
                        <a:t>The cognitive approach</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1450" lvl="0" indent="-171450">
                        <a:buFont typeface="Arial" charset="0"/>
                        <a:buChar char="•"/>
                      </a:pPr>
                      <a:r>
                        <a:rPr lang="en-US" sz="900" baseline="0" dirty="0">
                          <a:latin typeface="Arial" panose="020B0604020202020204" pitchFamily="34" charset="0"/>
                          <a:ea typeface="Century Gothic" charset="0"/>
                          <a:cs typeface="Arial" panose="020B0604020202020204" pitchFamily="34" charset="0"/>
                        </a:rPr>
                        <a:t>Theoretical models </a:t>
                      </a:r>
                      <a:r>
                        <a:rPr lang="mr-IN" sz="900" baseline="0" dirty="0">
                          <a:latin typeface="Arial" panose="020B0604020202020204" pitchFamily="34" charset="0"/>
                          <a:ea typeface="Century Gothic" charset="0"/>
                          <a:cs typeface="Century Gothic" charset="0"/>
                        </a:rPr>
                        <a:t>–</a:t>
                      </a:r>
                      <a:r>
                        <a:rPr lang="en-US" sz="900" baseline="0" dirty="0">
                          <a:latin typeface="Arial" panose="020B0604020202020204" pitchFamily="34" charset="0"/>
                          <a:ea typeface="Century Gothic" charset="0"/>
                          <a:cs typeface="Arial" panose="020B0604020202020204" pitchFamily="34" charset="0"/>
                        </a:rPr>
                        <a:t> is known as the information processing approach which states we have an input, process and output. </a:t>
                      </a:r>
                    </a:p>
                    <a:p>
                      <a:pPr marL="171450" lvl="0" indent="-171450">
                        <a:buFont typeface="Arial" charset="0"/>
                        <a:buChar char="•"/>
                      </a:pPr>
                      <a:r>
                        <a:rPr lang="en-US" sz="900" baseline="0" dirty="0">
                          <a:latin typeface="Arial" panose="020B0604020202020204" pitchFamily="34" charset="0"/>
                          <a:ea typeface="Century Gothic" charset="0"/>
                          <a:cs typeface="Arial" panose="020B0604020202020204" pitchFamily="34" charset="0"/>
                        </a:rPr>
                        <a:t>Computer models </a:t>
                      </a:r>
                      <a:r>
                        <a:rPr lang="mr-IN" sz="900" baseline="0" dirty="0">
                          <a:latin typeface="Arial" panose="020B0604020202020204" pitchFamily="34" charset="0"/>
                          <a:ea typeface="Century Gothic" charset="0"/>
                          <a:cs typeface="Century Gothic" charset="0"/>
                        </a:rPr>
                        <a:t>–</a:t>
                      </a:r>
                      <a:r>
                        <a:rPr lang="en-US" sz="900" baseline="0" dirty="0">
                          <a:latin typeface="Arial" panose="020B0604020202020204" pitchFamily="34" charset="0"/>
                          <a:ea typeface="Century Gothic" charset="0"/>
                          <a:cs typeface="Arial" panose="020B0604020202020204" pitchFamily="34" charset="0"/>
                        </a:rPr>
                        <a:t> the mind is compared to a computer with the concept of coding and stores. </a:t>
                      </a:r>
                    </a:p>
                    <a:p>
                      <a:pPr marL="171450" lvl="0" indent="-171450">
                        <a:buFont typeface="Arial" charset="0"/>
                        <a:buChar char="•"/>
                      </a:pPr>
                      <a:r>
                        <a:rPr lang="en-US" sz="900" baseline="0" dirty="0">
                          <a:latin typeface="Arial" panose="020B0604020202020204" pitchFamily="34" charset="0"/>
                          <a:ea typeface="Century Gothic" charset="0"/>
                          <a:cs typeface="Arial" panose="020B0604020202020204" pitchFamily="34" charset="0"/>
                        </a:rPr>
                        <a:t>Schemas </a:t>
                      </a:r>
                      <a:r>
                        <a:rPr lang="mr-IN" sz="900" baseline="0" dirty="0">
                          <a:latin typeface="Arial" panose="020B0604020202020204" pitchFamily="34" charset="0"/>
                          <a:ea typeface="Century Gothic" charset="0"/>
                          <a:cs typeface="Century Gothic" charset="0"/>
                        </a:rPr>
                        <a:t>–</a:t>
                      </a:r>
                      <a:r>
                        <a:rPr lang="en-US" sz="900" baseline="0" dirty="0">
                          <a:latin typeface="Arial" panose="020B0604020202020204" pitchFamily="34" charset="0"/>
                          <a:ea typeface="Century Gothic" charset="0"/>
                          <a:cs typeface="Arial" panose="020B0604020202020204" pitchFamily="34" charset="0"/>
                        </a:rPr>
                        <a:t> schemas become more complex as we age and are used to understand the world around us and to make shortcuts. </a:t>
                      </a:r>
                    </a:p>
                    <a:p>
                      <a:pPr marL="171450" lvl="0" indent="-171450">
                        <a:buFont typeface="Arial" charset="0"/>
                        <a:buChar char="•"/>
                      </a:pPr>
                      <a:r>
                        <a:rPr lang="en-US" sz="900" baseline="0" dirty="0">
                          <a:latin typeface="Arial" panose="020B0604020202020204" pitchFamily="34" charset="0"/>
                          <a:ea typeface="Century Gothic" charset="0"/>
                          <a:cs typeface="Arial" panose="020B0604020202020204" pitchFamily="34" charset="0"/>
                        </a:rPr>
                        <a:t>Cognitive neuroscience </a:t>
                      </a:r>
                      <a:r>
                        <a:rPr lang="mr-IN" sz="900" baseline="0" dirty="0">
                          <a:latin typeface="Arial" panose="020B0604020202020204" pitchFamily="34" charset="0"/>
                          <a:ea typeface="Century Gothic" charset="0"/>
                          <a:cs typeface="Century Gothic" charset="0"/>
                        </a:rPr>
                        <a:t>–</a:t>
                      </a:r>
                      <a:r>
                        <a:rPr lang="en-US" sz="900" baseline="0" dirty="0">
                          <a:latin typeface="Arial" panose="020B0604020202020204" pitchFamily="34" charset="0"/>
                          <a:ea typeface="Century Gothic" charset="0"/>
                          <a:cs typeface="Arial" panose="020B0604020202020204" pitchFamily="34" charset="0"/>
                        </a:rPr>
                        <a:t> advances in brain scans e.g. fMRI and PET scans have helped psychologists to measure the neurological basis of mental processes e.g. in establishing the different types of long term memory on opposite sides of the prefrontal cortex. </a:t>
                      </a:r>
                    </a:p>
                    <a:p>
                      <a:pPr marL="171450" lvl="0" indent="-171450">
                        <a:buFont typeface="Arial" charset="0"/>
                        <a:buChar char="•"/>
                      </a:pPr>
                      <a:r>
                        <a:rPr lang="en-US" sz="900" baseline="0" dirty="0">
                          <a:latin typeface="Arial" panose="020B0604020202020204" pitchFamily="34" charset="0"/>
                          <a:ea typeface="Century Gothic" charset="0"/>
                          <a:cs typeface="Arial" panose="020B0604020202020204" pitchFamily="34" charset="0"/>
                        </a:rPr>
                        <a:t>Scanning techniques have also been used to develop mind mapping techniques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1450" indent="-171450">
                        <a:buFont typeface="Arial" charset="0"/>
                        <a:buChar char="•"/>
                      </a:pPr>
                      <a:r>
                        <a:rPr lang="en-US" sz="900" dirty="0">
                          <a:latin typeface="Arial" panose="020B0604020202020204" pitchFamily="34" charset="0"/>
                        </a:rPr>
                        <a:t>Uses scientific and controlled methods e.g.</a:t>
                      </a:r>
                      <a:r>
                        <a:rPr lang="en-US" sz="900" baseline="0" dirty="0">
                          <a:latin typeface="Arial" panose="020B0604020202020204" pitchFamily="34" charset="0"/>
                        </a:rPr>
                        <a:t> lab experiments to establish cognitive processes. </a:t>
                      </a:r>
                    </a:p>
                    <a:p>
                      <a:pPr marL="171450" indent="-171450">
                        <a:buFont typeface="Arial" charset="0"/>
                        <a:buChar char="•"/>
                      </a:pPr>
                      <a:r>
                        <a:rPr lang="en-US" sz="900" baseline="0" dirty="0">
                          <a:latin typeface="Arial" panose="020B0604020202020204" pitchFamily="34" charset="0"/>
                        </a:rPr>
                        <a:t>Machine reductionism reducing behaviour to a computer style framework. </a:t>
                      </a:r>
                    </a:p>
                    <a:p>
                      <a:pPr marL="171450" indent="-171450">
                        <a:buFont typeface="Arial" charset="0"/>
                        <a:buChar char="•"/>
                      </a:pPr>
                      <a:r>
                        <a:rPr lang="en-US" sz="900" baseline="0" dirty="0">
                          <a:latin typeface="Arial" panose="020B0604020202020204" pitchFamily="34" charset="0"/>
                        </a:rPr>
                        <a:t>Application to real life through cognitive behavioural therapy. </a:t>
                      </a:r>
                      <a:endParaRPr lang="en-US" sz="900" dirty="0">
                        <a:latin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r h="970638">
                <a:tc>
                  <a:txBody>
                    <a:bodyPr/>
                    <a:lstStyle/>
                    <a:p>
                      <a:pPr marL="0" lvl="0" indent="0" algn="l">
                        <a:lnSpc>
                          <a:spcPct val="100000"/>
                        </a:lnSpc>
                        <a:spcBef>
                          <a:spcPts val="0"/>
                        </a:spcBef>
                        <a:spcAft>
                          <a:spcPts val="0"/>
                        </a:spcAft>
                        <a:buNone/>
                      </a:pPr>
                      <a:r>
                        <a:rPr lang="en-US" sz="1100" b="1" dirty="0">
                          <a:latin typeface="Arial" panose="020B0604020202020204" pitchFamily="34" charset="0"/>
                          <a:ea typeface="Century Gothic" charset="0"/>
                          <a:cs typeface="Arial" panose="020B0604020202020204" pitchFamily="34" charset="0"/>
                        </a:rPr>
                        <a:t>The</a:t>
                      </a:r>
                      <a:r>
                        <a:rPr lang="en-US" sz="1100" b="1" baseline="0" dirty="0">
                          <a:latin typeface="Arial" panose="020B0604020202020204" pitchFamily="34" charset="0"/>
                          <a:ea typeface="Century Gothic" charset="0"/>
                          <a:cs typeface="Arial" panose="020B0604020202020204" pitchFamily="34" charset="0"/>
                        </a:rPr>
                        <a:t> biological approach</a:t>
                      </a:r>
                      <a:endParaRPr lang="en-US" sz="1100" b="1" dirty="0">
                        <a:latin typeface="Arial" panose="020B0604020202020204" pitchFamily="34" charset="0"/>
                        <a:ea typeface="Century Gothic"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1450" lvl="0" indent="-171450">
                        <a:buFont typeface="Arial"/>
                        <a:buChar char="•"/>
                      </a:pPr>
                      <a:r>
                        <a:rPr lang="en-US" sz="900" baseline="0" dirty="0">
                          <a:latin typeface="Arial" panose="020B0604020202020204" pitchFamily="34" charset="0"/>
                          <a:ea typeface="Century Gothic" charset="0"/>
                          <a:cs typeface="Arial" panose="020B0604020202020204" pitchFamily="34" charset="0"/>
                        </a:rPr>
                        <a:t>Twin studies are used to determine the likelihood that certain traits have a genetic basis by comparing the concordance rates between pairs of twins (the extent to which both twins share the same characteristics). </a:t>
                      </a:r>
                    </a:p>
                    <a:p>
                      <a:pPr marL="171450" lvl="0" indent="-171450">
                        <a:buFont typeface="Arial"/>
                        <a:buChar char="•"/>
                      </a:pPr>
                      <a:r>
                        <a:rPr lang="en-US" sz="900" baseline="0" dirty="0">
                          <a:latin typeface="Arial" panose="020B0604020202020204" pitchFamily="34" charset="0"/>
                          <a:ea typeface="Century Gothic" charset="0"/>
                          <a:cs typeface="Arial" panose="020B0604020202020204" pitchFamily="34" charset="0"/>
                        </a:rPr>
                        <a:t>Monozygotic twins share 100% DNA and dizygotic twins share 50% DNA. If MZ twins have a higher concordance rate than dizygotic twins, this would suggest a genetic basis.</a:t>
                      </a:r>
                    </a:p>
                    <a:p>
                      <a:pPr marL="171450" lvl="0" indent="-171450">
                        <a:buFont typeface="Arial"/>
                        <a:buChar char="•"/>
                      </a:pPr>
                      <a:r>
                        <a:rPr lang="en-US" sz="900" baseline="0" dirty="0">
                          <a:latin typeface="Arial" panose="020B0604020202020204" pitchFamily="34" charset="0"/>
                          <a:ea typeface="Century Gothic" charset="0"/>
                          <a:cs typeface="Arial" panose="020B0604020202020204" pitchFamily="34" charset="0"/>
                        </a:rPr>
                        <a:t>People’s genotype can be influenced by the environment e.g. hair colour or healthy/unhealthy lifestyles.</a:t>
                      </a:r>
                    </a:p>
                    <a:p>
                      <a:pPr marL="171450" lvl="0" indent="-171450">
                        <a:buFont typeface="Arial"/>
                        <a:buChar char="•"/>
                      </a:pPr>
                      <a:r>
                        <a:rPr lang="en-US" sz="900" baseline="0" dirty="0">
                          <a:latin typeface="Arial" panose="020B0604020202020204" pitchFamily="34" charset="0"/>
                          <a:ea typeface="Century Gothic" charset="0"/>
                          <a:cs typeface="Arial" panose="020B0604020202020204" pitchFamily="34" charset="0"/>
                        </a:rPr>
                        <a:t>Evolution </a:t>
                      </a:r>
                      <a:r>
                        <a:rPr lang="mr-IN" sz="900" baseline="0" dirty="0">
                          <a:latin typeface="Arial" panose="020B0604020202020204" pitchFamily="34" charset="0"/>
                          <a:ea typeface="Century Gothic" charset="0"/>
                          <a:cs typeface="Century Gothic" charset="0"/>
                        </a:rPr>
                        <a:t>–</a:t>
                      </a:r>
                      <a:r>
                        <a:rPr lang="en-US" sz="900" baseline="0" dirty="0">
                          <a:latin typeface="Arial" panose="020B0604020202020204" pitchFamily="34" charset="0"/>
                          <a:ea typeface="Century Gothic" charset="0"/>
                          <a:cs typeface="Arial" panose="020B0604020202020204" pitchFamily="34" charset="0"/>
                        </a:rPr>
                        <a:t> individuals with desirable traits that give individuals an adaptive advantage are more likely to pass down their genetics.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1450" lvl="0" indent="-171450">
                        <a:buFont typeface="Arial" charset="0"/>
                        <a:buChar char="•"/>
                      </a:pPr>
                      <a:r>
                        <a:rPr lang="en-US" sz="900" baseline="0" dirty="0">
                          <a:latin typeface="Arial" panose="020B0604020202020204" pitchFamily="34" charset="0"/>
                          <a:ea typeface="Century Gothic" charset="0"/>
                          <a:cs typeface="Arial" panose="020B0604020202020204" pitchFamily="34" charset="0"/>
                        </a:rPr>
                        <a:t>Brain scans e.g. fMRI and EEG’s are used to measure biological and genetic behaviour = scientific. </a:t>
                      </a:r>
                    </a:p>
                    <a:p>
                      <a:pPr marL="171450" lvl="0" indent="-171450">
                        <a:buFont typeface="Arial" charset="0"/>
                        <a:buChar char="•"/>
                      </a:pPr>
                      <a:r>
                        <a:rPr lang="en-US" sz="900" baseline="0" dirty="0">
                          <a:latin typeface="Arial" panose="020B0604020202020204" pitchFamily="34" charset="0"/>
                          <a:ea typeface="Century Gothic" charset="0"/>
                          <a:cs typeface="Arial" panose="020B0604020202020204" pitchFamily="34" charset="0"/>
                        </a:rPr>
                        <a:t>Helped to develop biological explanations of disorders as well as therapy e.g. drug therapy. </a:t>
                      </a:r>
                    </a:p>
                    <a:p>
                      <a:pPr marL="171450" lvl="0" indent="-171450">
                        <a:buFont typeface="Arial" charset="0"/>
                        <a:buChar char="•"/>
                      </a:pPr>
                      <a:r>
                        <a:rPr lang="en-US" sz="900" baseline="0" dirty="0">
                          <a:latin typeface="Arial" panose="020B0604020202020204" pitchFamily="34" charset="0"/>
                          <a:ea typeface="Century Gothic" charset="0"/>
                          <a:cs typeface="Arial" panose="020B0604020202020204" pitchFamily="34" charset="0"/>
                        </a:rPr>
                        <a:t>Difficult to separate nature/nurture especially with twin studies who are encouraged to act the same.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95814860"/>
                  </a:ext>
                </a:extLst>
              </a:tr>
              <a:tr h="970638">
                <a:tc>
                  <a:txBody>
                    <a:bodyPr/>
                    <a:lstStyle/>
                    <a:p>
                      <a:pPr marL="0" lvl="0" indent="0" algn="l">
                        <a:lnSpc>
                          <a:spcPct val="100000"/>
                        </a:lnSpc>
                        <a:spcBef>
                          <a:spcPts val="0"/>
                        </a:spcBef>
                        <a:spcAft>
                          <a:spcPts val="0"/>
                        </a:spcAft>
                        <a:buNone/>
                      </a:pPr>
                      <a:r>
                        <a:rPr lang="en-US" sz="1100" b="1" dirty="0">
                          <a:latin typeface="Arial" panose="020B0604020202020204" pitchFamily="34" charset="0"/>
                          <a:ea typeface="Century Gothic" charset="0"/>
                          <a:cs typeface="Arial" panose="020B0604020202020204" pitchFamily="34" charset="0"/>
                        </a:rPr>
                        <a:t>The psychodynamic approach</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1450" lvl="0" indent="-171450">
                        <a:buFont typeface="Arial"/>
                        <a:buChar char="•"/>
                      </a:pPr>
                      <a:r>
                        <a:rPr lang="en-US" sz="900" baseline="0" dirty="0">
                          <a:latin typeface="Arial" panose="020B0604020202020204" pitchFamily="34" charset="0"/>
                          <a:ea typeface="Century Gothic" charset="0"/>
                          <a:cs typeface="Arial" panose="020B0604020202020204" pitchFamily="34" charset="0"/>
                        </a:rPr>
                        <a:t>The mind is made up of the unconscious which is a store of biological drives and instincts that influence our behaviour. Our unconscious contains repressed information that is harmful to us. </a:t>
                      </a:r>
                    </a:p>
                    <a:p>
                      <a:pPr marL="171450" lvl="0" indent="-171450">
                        <a:buFont typeface="Arial"/>
                        <a:buChar char="•"/>
                      </a:pPr>
                      <a:r>
                        <a:rPr lang="en-US" sz="900" baseline="0" dirty="0">
                          <a:latin typeface="Arial" panose="020B0604020202020204" pitchFamily="34" charset="0"/>
                          <a:ea typeface="Century Gothic" charset="0"/>
                          <a:cs typeface="Arial" panose="020B0604020202020204" pitchFamily="34" charset="0"/>
                        </a:rPr>
                        <a:t>Structure of personality </a:t>
                      </a:r>
                      <a:r>
                        <a:rPr lang="mr-IN" sz="900" baseline="0" dirty="0">
                          <a:latin typeface="Arial" panose="020B0604020202020204" pitchFamily="34" charset="0"/>
                          <a:ea typeface="Century Gothic" charset="0"/>
                          <a:cs typeface="Century Gothic" charset="0"/>
                        </a:rPr>
                        <a:t>–</a:t>
                      </a:r>
                      <a:r>
                        <a:rPr lang="en-US" sz="900" baseline="0" dirty="0">
                          <a:latin typeface="Arial" panose="020B0604020202020204" pitchFamily="34" charset="0"/>
                          <a:ea typeface="Century Gothic" charset="0"/>
                          <a:cs typeface="Arial" panose="020B0604020202020204" pitchFamily="34" charset="0"/>
                        </a:rPr>
                        <a:t> ID present at birth, EGO </a:t>
                      </a:r>
                      <a:r>
                        <a:rPr lang="mr-IN" sz="900" baseline="0" dirty="0">
                          <a:latin typeface="Arial" panose="020B0604020202020204" pitchFamily="34" charset="0"/>
                          <a:ea typeface="Century Gothic" charset="0"/>
                          <a:cs typeface="Century Gothic" charset="0"/>
                        </a:rPr>
                        <a:t>–</a:t>
                      </a:r>
                      <a:r>
                        <a:rPr lang="en-US" sz="900" baseline="0" dirty="0">
                          <a:latin typeface="Arial" panose="020B0604020202020204" pitchFamily="34" charset="0"/>
                          <a:ea typeface="Century Gothic" charset="0"/>
                          <a:cs typeface="Arial" panose="020B0604020202020204" pitchFamily="34" charset="0"/>
                        </a:rPr>
                        <a:t> 2 years old and uses defence mechanisms, SUPERGO </a:t>
                      </a:r>
                      <a:r>
                        <a:rPr lang="mr-IN" sz="900" baseline="0" dirty="0">
                          <a:latin typeface="Arial" panose="020B0604020202020204" pitchFamily="34" charset="0"/>
                          <a:ea typeface="Century Gothic" charset="0"/>
                          <a:cs typeface="Century Gothic" charset="0"/>
                        </a:rPr>
                        <a:t>–</a:t>
                      </a:r>
                      <a:r>
                        <a:rPr lang="en-US" sz="900" baseline="0" dirty="0">
                          <a:latin typeface="Arial" panose="020B0604020202020204" pitchFamily="34" charset="0"/>
                          <a:ea typeface="Century Gothic" charset="0"/>
                          <a:cs typeface="Arial" panose="020B0604020202020204" pitchFamily="34" charset="0"/>
                        </a:rPr>
                        <a:t> formed at the end of the phallic stage and it represents the moral standards for the individual and punishes the ego through guilt. </a:t>
                      </a:r>
                    </a:p>
                    <a:p>
                      <a:pPr marL="171450" lvl="0" indent="-171450">
                        <a:buFont typeface="Arial"/>
                        <a:buChar char="•"/>
                      </a:pPr>
                      <a:r>
                        <a:rPr lang="en-US" sz="900" baseline="0" dirty="0">
                          <a:latin typeface="Arial" panose="020B0604020202020204" pitchFamily="34" charset="0"/>
                          <a:ea typeface="Century Gothic" charset="0"/>
                          <a:cs typeface="Arial" panose="020B0604020202020204" pitchFamily="34" charset="0"/>
                        </a:rPr>
                        <a:t>Psychosexual stages </a:t>
                      </a:r>
                      <a:r>
                        <a:rPr lang="mr-IN" sz="900" baseline="0" dirty="0">
                          <a:latin typeface="Arial" panose="020B0604020202020204" pitchFamily="34" charset="0"/>
                          <a:ea typeface="Century Gothic" charset="0"/>
                          <a:cs typeface="Century Gothic" charset="0"/>
                        </a:rPr>
                        <a:t>–</a:t>
                      </a:r>
                      <a:r>
                        <a:rPr lang="en-US" sz="900" baseline="0" dirty="0">
                          <a:latin typeface="Arial" panose="020B0604020202020204" pitchFamily="34" charset="0"/>
                          <a:ea typeface="Century Gothic" charset="0"/>
                          <a:cs typeface="Arial" panose="020B0604020202020204" pitchFamily="34" charset="0"/>
                        </a:rPr>
                        <a:t> each stage is marked by a conflict and conflict can lead to fixation which means a child adopts these traits.</a:t>
                      </a:r>
                    </a:p>
                    <a:p>
                      <a:pPr marL="171450" lvl="0" indent="-171450">
                        <a:buFont typeface="Arial"/>
                        <a:buChar char="•"/>
                      </a:pPr>
                      <a:r>
                        <a:rPr lang="en-US" sz="900" baseline="0" dirty="0">
                          <a:latin typeface="Arial" panose="020B0604020202020204" pitchFamily="34" charset="0"/>
                          <a:ea typeface="Century Gothic" charset="0"/>
                          <a:cs typeface="Arial" panose="020B0604020202020204" pitchFamily="34" charset="0"/>
                        </a:rPr>
                        <a:t>Oral (0-1 years), Anal (1-3 years), Phallic (3-5 years &amp; Oedipus/complex), Latency and Genital.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1450" lvl="0" indent="-171450">
                        <a:buFont typeface="Arial" charset="0"/>
                        <a:buChar char="•"/>
                      </a:pPr>
                      <a:r>
                        <a:rPr lang="en-US" sz="900" baseline="0" dirty="0">
                          <a:latin typeface="Arial" panose="020B0604020202020204" pitchFamily="34" charset="0"/>
                          <a:ea typeface="Century Gothic" charset="0"/>
                          <a:cs typeface="Arial" panose="020B0604020202020204" pitchFamily="34" charset="0"/>
                        </a:rPr>
                        <a:t>Placed emphasis on the importance of childhood.</a:t>
                      </a:r>
                    </a:p>
                    <a:p>
                      <a:pPr marL="171450" lvl="0" indent="-171450">
                        <a:buFont typeface="Arial" charset="0"/>
                        <a:buChar char="•"/>
                      </a:pPr>
                      <a:r>
                        <a:rPr lang="en-US" sz="900" baseline="0" dirty="0">
                          <a:latin typeface="Arial" panose="020B0604020202020204" pitchFamily="34" charset="0"/>
                          <a:ea typeface="Century Gothic" charset="0"/>
                          <a:cs typeface="Arial" panose="020B0604020202020204" pitchFamily="34" charset="0"/>
                        </a:rPr>
                        <a:t>Used case studies e.g. the case of little Hans to demonstrate Oedipus complex (not generalisable and takes an idiographic approach)</a:t>
                      </a:r>
                    </a:p>
                    <a:p>
                      <a:pPr marL="171450" lvl="0" indent="-171450">
                        <a:buFont typeface="Arial" charset="0"/>
                        <a:buChar char="•"/>
                      </a:pPr>
                      <a:r>
                        <a:rPr lang="en-US" sz="900" baseline="0" dirty="0">
                          <a:latin typeface="Arial" panose="020B0604020202020204" pitchFamily="34" charset="0"/>
                          <a:ea typeface="Century Gothic" charset="0"/>
                          <a:cs typeface="Arial" panose="020B0604020202020204" pitchFamily="34" charset="0"/>
                        </a:rPr>
                        <a:t>Is not falsifiable and therefore cannot be scientifically tested or measured.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6"/>
                  </a:ext>
                </a:extLst>
              </a:tr>
              <a:tr h="1150748">
                <a:tc>
                  <a:txBody>
                    <a:bodyPr/>
                    <a:lstStyle/>
                    <a:p>
                      <a:pPr marL="0" lvl="0" indent="0" algn="l">
                        <a:lnSpc>
                          <a:spcPct val="100000"/>
                        </a:lnSpc>
                        <a:spcBef>
                          <a:spcPts val="0"/>
                        </a:spcBef>
                        <a:spcAft>
                          <a:spcPts val="0"/>
                        </a:spcAft>
                        <a:buNone/>
                      </a:pPr>
                      <a:r>
                        <a:rPr lang="en-US" sz="1100" b="1" dirty="0">
                          <a:latin typeface="Arial" panose="020B0604020202020204" pitchFamily="34" charset="0"/>
                          <a:ea typeface="Century Gothic" charset="0"/>
                          <a:cs typeface="Arial" panose="020B0604020202020204" pitchFamily="34" charset="0"/>
                        </a:rPr>
                        <a:t>The humanistic</a:t>
                      </a:r>
                      <a:r>
                        <a:rPr lang="en-US" sz="1100" b="1" baseline="0" dirty="0">
                          <a:latin typeface="Arial" panose="020B0604020202020204" pitchFamily="34" charset="0"/>
                          <a:ea typeface="Century Gothic" charset="0"/>
                          <a:cs typeface="Arial" panose="020B0604020202020204" pitchFamily="34" charset="0"/>
                        </a:rPr>
                        <a:t> approach</a:t>
                      </a:r>
                      <a:endParaRPr lang="en-US" sz="1100" b="1" dirty="0">
                        <a:latin typeface="Arial" panose="020B0604020202020204" pitchFamily="34" charset="0"/>
                        <a:ea typeface="Century Gothic"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1450" lvl="0" indent="-171450">
                        <a:buFont typeface="Arial"/>
                        <a:buChar char="•"/>
                      </a:pPr>
                      <a:r>
                        <a:rPr lang="en-US" sz="900" baseline="0" dirty="0">
                          <a:latin typeface="Arial" panose="020B0604020202020204" pitchFamily="34" charset="0"/>
                          <a:ea typeface="Century Gothic" charset="0"/>
                          <a:cs typeface="Arial" panose="020B0604020202020204" pitchFamily="34" charset="0"/>
                        </a:rPr>
                        <a:t>Humanists reject scientific models that try to explain all behaviour as they believe individual experience is important. </a:t>
                      </a:r>
                    </a:p>
                    <a:p>
                      <a:pPr marL="171450" lvl="0" indent="-171450">
                        <a:buFont typeface="Arial"/>
                        <a:buChar char="•"/>
                      </a:pPr>
                      <a:r>
                        <a:rPr lang="en-US" sz="900" baseline="0" dirty="0">
                          <a:latin typeface="Arial" panose="020B0604020202020204" pitchFamily="34" charset="0"/>
                          <a:ea typeface="Century Gothic" charset="0"/>
                          <a:cs typeface="Arial" panose="020B0604020202020204" pitchFamily="34" charset="0"/>
                        </a:rPr>
                        <a:t>Every person has an innate desire to reach their full potential. Self actualisation represents the highest level of Maslow’s Hierarchy of needs. Each person needs to meet the needs of the stage before moving to the next in a bid to reach self actualisation. </a:t>
                      </a:r>
                    </a:p>
                    <a:p>
                      <a:pPr marL="171450" lvl="0" indent="-171450">
                        <a:buFont typeface="Arial"/>
                        <a:buChar char="•"/>
                      </a:pPr>
                      <a:r>
                        <a:rPr lang="en-US" sz="900" baseline="0" dirty="0">
                          <a:latin typeface="Arial" panose="020B0604020202020204" pitchFamily="34" charset="0"/>
                          <a:ea typeface="Century Gothic" charset="0"/>
                          <a:cs typeface="Arial" panose="020B0604020202020204" pitchFamily="34" charset="0"/>
                        </a:rPr>
                        <a:t>For personal growth to be achieved, an individual’s concept of self must be congruent to their ideal self. If the gap is too big, the individual experiences incongruence and cannot reach self actualisation. In order to reduce the gap, humanists use client-centred therapy to increase self-esteem. It aims to tackle unconditional positive regard.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1450" lvl="0" indent="-171450">
                        <a:buFont typeface="Arial" charset="0"/>
                        <a:buChar char="•"/>
                      </a:pPr>
                      <a:r>
                        <a:rPr lang="en-US" sz="900" baseline="0" dirty="0">
                          <a:latin typeface="Arial" panose="020B0604020202020204" pitchFamily="34" charset="0"/>
                          <a:ea typeface="Century Gothic" charset="0"/>
                          <a:cs typeface="Arial" panose="020B0604020202020204" pitchFamily="34" charset="0"/>
                        </a:rPr>
                        <a:t>Free-will side of the debate </a:t>
                      </a:r>
                    </a:p>
                    <a:p>
                      <a:pPr marL="171450" lvl="0" indent="-171450">
                        <a:buFont typeface="Arial" charset="0"/>
                        <a:buChar char="•"/>
                      </a:pPr>
                      <a:r>
                        <a:rPr lang="en-US" sz="900" baseline="0" dirty="0">
                          <a:latin typeface="Arial" panose="020B0604020202020204" pitchFamily="34" charset="0"/>
                          <a:ea typeface="Century Gothic" charset="0"/>
                          <a:cs typeface="Arial" panose="020B0604020202020204" pitchFamily="34" charset="0"/>
                        </a:rPr>
                        <a:t>Helped to develop counselling therapy </a:t>
                      </a:r>
                    </a:p>
                    <a:p>
                      <a:pPr marL="171450" lvl="0" indent="-171450">
                        <a:buFont typeface="Arial" charset="0"/>
                        <a:buChar char="•"/>
                      </a:pPr>
                      <a:r>
                        <a:rPr lang="en-US" sz="900" baseline="0" dirty="0">
                          <a:latin typeface="Arial" panose="020B0604020202020204" pitchFamily="34" charset="0"/>
                          <a:ea typeface="Century Gothic" charset="0"/>
                          <a:cs typeface="Arial" panose="020B0604020202020204" pitchFamily="34" charset="0"/>
                        </a:rPr>
                        <a:t>Self-actualisation is subjective and cannot be tested scientifically. </a:t>
                      </a:r>
                    </a:p>
                    <a:p>
                      <a:pPr marL="171450" lvl="0" indent="-171450">
                        <a:buFont typeface="Arial" charset="0"/>
                        <a:buChar char="•"/>
                      </a:pPr>
                      <a:r>
                        <a:rPr lang="en-US" sz="900" baseline="0" dirty="0">
                          <a:latin typeface="Arial" panose="020B0604020202020204" pitchFamily="34" charset="0"/>
                          <a:ea typeface="Century Gothic" charset="0"/>
                          <a:cs typeface="Arial" panose="020B0604020202020204" pitchFamily="34" charset="0"/>
                        </a:rPr>
                        <a:t>Maslow’s hierarchy of needs has been successfully used for businesses for employee’s to reach self-actualisation.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8761584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0" y="0"/>
          <a:ext cx="12201293" cy="579120"/>
        </p:xfrm>
        <a:graphic>
          <a:graphicData uri="http://schemas.openxmlformats.org/drawingml/2006/table">
            <a:tbl>
              <a:tblPr firstRow="1" bandRow="1">
                <a:tableStyleId>{7E9639D4-E3E2-4D34-9284-5A2195B3D0D7}</a:tableStyleId>
              </a:tblPr>
              <a:tblGrid>
                <a:gridCol w="12201293">
                  <a:extLst>
                    <a:ext uri="{9D8B030D-6E8A-4147-A177-3AD203B41FA5}">
                      <a16:colId xmlns:a16="http://schemas.microsoft.com/office/drawing/2014/main" val="20000"/>
                    </a:ext>
                  </a:extLst>
                </a:gridCol>
              </a:tblGrid>
              <a:tr h="504924">
                <a:tc>
                  <a:txBody>
                    <a:bodyPr/>
                    <a:lstStyle/>
                    <a:p>
                      <a:pPr algn="ctr"/>
                      <a:r>
                        <a:rPr lang="en-US" sz="1600" b="1" dirty="0">
                          <a:latin typeface="Arial" panose="020B0604020202020204" pitchFamily="34" charset="0"/>
                          <a:ea typeface="Century Gothic" charset="0"/>
                          <a:cs typeface="Arial" panose="020B0604020202020204" pitchFamily="34" charset="0"/>
                        </a:rPr>
                        <a:t>Approaches</a:t>
                      </a:r>
                      <a:r>
                        <a:rPr lang="mr-IN" sz="1600" b="1" baseline="0" dirty="0">
                          <a:latin typeface="Arial" panose="020B0604020202020204" pitchFamily="34" charset="0"/>
                          <a:ea typeface="Century Gothic" charset="0"/>
                          <a:cs typeface="Century Gothic" charset="0"/>
                        </a:rPr>
                        <a:t>–</a:t>
                      </a:r>
                      <a:r>
                        <a:rPr lang="en-US" sz="1600" b="1" baseline="0" dirty="0">
                          <a:latin typeface="Arial" panose="020B0604020202020204" pitchFamily="34" charset="0"/>
                          <a:ea typeface="Century Gothic" charset="0"/>
                          <a:cs typeface="Arial" panose="020B0604020202020204" pitchFamily="34" charset="0"/>
                        </a:rPr>
                        <a:t> Paper 2 - 24 marks  </a:t>
                      </a:r>
                    </a:p>
                    <a:p>
                      <a:pPr algn="ctr"/>
                      <a:r>
                        <a:rPr lang="en-US" sz="1600" b="1" baseline="0" dirty="0">
                          <a:latin typeface="Arial" panose="020B0604020202020204" pitchFamily="34" charset="0"/>
                          <a:ea typeface="Century Gothic" charset="0"/>
                          <a:cs typeface="Arial" panose="020B0604020202020204" pitchFamily="34" charset="0"/>
                        </a:rPr>
                        <a:t>Key points</a:t>
                      </a:r>
                    </a:p>
                  </a:txBody>
                  <a:tcPr>
                    <a:lnB w="12700" cap="flat" cmpd="sng" algn="ctr">
                      <a:solidFill>
                        <a:schemeClr val="tx1"/>
                      </a:solidFill>
                      <a:prstDash val="solid"/>
                      <a:round/>
                      <a:headEnd type="none" w="med" len="med"/>
                      <a:tailEnd type="none" w="med" len="med"/>
                    </a:lnB>
                    <a:solidFill>
                      <a:schemeClr val="accent4">
                        <a:lumMod val="75000"/>
                      </a:schemeClr>
                    </a:solidFill>
                  </a:tcPr>
                </a:tc>
                <a:extLst>
                  <a:ext uri="{0D108BD9-81ED-4DB2-BD59-A6C34878D82A}">
                    <a16:rowId xmlns:a16="http://schemas.microsoft.com/office/drawing/2014/main" val="10000"/>
                  </a:ext>
                </a:extLst>
              </a:tr>
            </a:tbl>
          </a:graphicData>
        </a:graphic>
      </p:graphicFrame>
      <p:graphicFrame>
        <p:nvGraphicFramePr>
          <p:cNvPr id="2" name="Table 1"/>
          <p:cNvGraphicFramePr>
            <a:graphicFrameLocks noGrp="1"/>
          </p:cNvGraphicFramePr>
          <p:nvPr/>
        </p:nvGraphicFramePr>
        <p:xfrm>
          <a:off x="0" y="579120"/>
          <a:ext cx="1651000" cy="6278879"/>
        </p:xfrm>
        <a:graphic>
          <a:graphicData uri="http://schemas.openxmlformats.org/drawingml/2006/table">
            <a:tbl>
              <a:tblPr firstRow="1" bandRow="1">
                <a:tableStyleId>{5940675A-B579-460E-94D1-54222C63F5DA}</a:tableStyleId>
              </a:tblPr>
              <a:tblGrid>
                <a:gridCol w="1651000">
                  <a:extLst>
                    <a:ext uri="{9D8B030D-6E8A-4147-A177-3AD203B41FA5}">
                      <a16:colId xmlns:a16="http://schemas.microsoft.com/office/drawing/2014/main" val="20000"/>
                    </a:ext>
                  </a:extLst>
                </a:gridCol>
              </a:tblGrid>
              <a:tr h="585427">
                <a:tc>
                  <a:txBody>
                    <a:bodyPr/>
                    <a:lstStyle/>
                    <a:p>
                      <a:r>
                        <a:rPr lang="en-US" sz="1400" dirty="0">
                          <a:latin typeface="Arial" panose="020B0604020202020204" pitchFamily="34" charset="0"/>
                          <a:ea typeface="Century Gothic" charset="0"/>
                          <a:cs typeface="Arial" panose="020B0604020202020204" pitchFamily="34" charset="0"/>
                        </a:rPr>
                        <a:t>Origins</a:t>
                      </a:r>
                      <a:r>
                        <a:rPr lang="en-US" sz="1400" baseline="0" dirty="0">
                          <a:latin typeface="Arial" panose="020B0604020202020204" pitchFamily="34" charset="0"/>
                          <a:ea typeface="Century Gothic" charset="0"/>
                          <a:cs typeface="Arial" panose="020B0604020202020204" pitchFamily="34" charset="0"/>
                        </a:rPr>
                        <a:t> of Psychology </a:t>
                      </a:r>
                      <a:endParaRPr lang="en-US" sz="1400" dirty="0">
                        <a:latin typeface="Arial" panose="020B0604020202020204" pitchFamily="34" charset="0"/>
                        <a:ea typeface="Century Gothic" charset="0"/>
                        <a:cs typeface="Arial" panose="020B0604020202020204" pitchFamily="34" charset="0"/>
                      </a:endParaRPr>
                    </a:p>
                  </a:txBody>
                  <a:tcPr/>
                </a:tc>
                <a:extLst>
                  <a:ext uri="{0D108BD9-81ED-4DB2-BD59-A6C34878D82A}">
                    <a16:rowId xmlns:a16="http://schemas.microsoft.com/office/drawing/2014/main" val="10000"/>
                  </a:ext>
                </a:extLst>
              </a:tr>
              <a:tr h="5693452">
                <a:tc>
                  <a:txBody>
                    <a:bodyPr/>
                    <a:lstStyle/>
                    <a:p>
                      <a:pPr marL="171450" marR="0" lvl="0" indent="-171450" algn="l" defTabSz="914400" rtl="0" eaLnBrk="1" fontAlgn="auto" latinLnBrk="0" hangingPunct="1">
                        <a:lnSpc>
                          <a:spcPct val="100000"/>
                        </a:lnSpc>
                        <a:spcBef>
                          <a:spcPts val="0"/>
                        </a:spcBef>
                        <a:spcAft>
                          <a:spcPts val="0"/>
                        </a:spcAft>
                        <a:buClrTx/>
                        <a:buSzTx/>
                        <a:buFont typeface="Arial" charset="0"/>
                        <a:buChar char="•"/>
                        <a:tabLst/>
                        <a:defRPr/>
                      </a:pPr>
                      <a:r>
                        <a:rPr lang="en-US" sz="1050" baseline="0" dirty="0">
                          <a:latin typeface="Arial" panose="020B0604020202020204" pitchFamily="34" charset="0"/>
                          <a:ea typeface="Century Gothic" charset="0"/>
                          <a:cs typeface="Arial" panose="020B0604020202020204" pitchFamily="34" charset="0"/>
                        </a:rPr>
                        <a:t>Wilhelm Wundt opened the first lab experiment in Germany 1879. Wundt established the idea of introspection by studying the mind based off what can be seen in terms of behaviour. This was with the aim of breaking thoughts down into their individual parts = structuralism.</a:t>
                      </a:r>
                      <a:br>
                        <a:rPr lang="en-US" sz="1050" baseline="0" dirty="0">
                          <a:latin typeface="Arial" panose="020B0604020202020204" pitchFamily="34" charset="0"/>
                          <a:ea typeface="Century Gothic" charset="0"/>
                          <a:cs typeface="Arial" panose="020B0604020202020204" pitchFamily="34" charset="0"/>
                        </a:rPr>
                      </a:br>
                      <a:endParaRPr lang="en-US" sz="1050" baseline="0" dirty="0">
                        <a:latin typeface="Arial" panose="020B0604020202020204" pitchFamily="34" charset="0"/>
                        <a:ea typeface="Century Gothic" charset="0"/>
                        <a:cs typeface="Arial" panose="020B0604020202020204" pitchFamily="34" charset="0"/>
                      </a:endParaRPr>
                    </a:p>
                    <a:p>
                      <a:pPr marL="171450" marR="0" lvl="0" indent="-171450" algn="l" defTabSz="914400" rtl="0" eaLnBrk="1" fontAlgn="auto" latinLnBrk="0" hangingPunct="1">
                        <a:lnSpc>
                          <a:spcPct val="100000"/>
                        </a:lnSpc>
                        <a:spcBef>
                          <a:spcPts val="0"/>
                        </a:spcBef>
                        <a:spcAft>
                          <a:spcPts val="0"/>
                        </a:spcAft>
                        <a:buClrTx/>
                        <a:buSzTx/>
                        <a:buFont typeface="Arial" charset="0"/>
                        <a:buChar char="•"/>
                        <a:tabLst/>
                        <a:defRPr/>
                      </a:pPr>
                      <a:r>
                        <a:rPr lang="en-US" sz="1050" baseline="0" dirty="0">
                          <a:latin typeface="Arial" panose="020B0604020202020204" pitchFamily="34" charset="0"/>
                          <a:ea typeface="Century Gothic" charset="0"/>
                          <a:cs typeface="Arial" panose="020B0604020202020204" pitchFamily="34" charset="0"/>
                        </a:rPr>
                        <a:t>Wundt separated psychology from philosophy by using controlled methods with standardised instructions that meant future experiments could be replicated in the future.  </a:t>
                      </a:r>
                    </a:p>
                  </a:txBody>
                  <a:tcPr/>
                </a:tc>
                <a:extLst>
                  <a:ext uri="{0D108BD9-81ED-4DB2-BD59-A6C34878D82A}">
                    <a16:rowId xmlns:a16="http://schemas.microsoft.com/office/drawing/2014/main" val="10001"/>
                  </a:ext>
                </a:extLst>
              </a:tr>
            </a:tbl>
          </a:graphicData>
        </a:graphic>
      </p:graphicFrame>
      <p:graphicFrame>
        <p:nvGraphicFramePr>
          <p:cNvPr id="14" name="Table 13"/>
          <p:cNvGraphicFramePr>
            <a:graphicFrameLocks noGrp="1"/>
          </p:cNvGraphicFramePr>
          <p:nvPr>
            <p:extLst>
              <p:ext uri="{D42A27DB-BD31-4B8C-83A1-F6EECF244321}">
                <p14:modId xmlns:p14="http://schemas.microsoft.com/office/powerpoint/2010/main" val="1620123115"/>
              </p:ext>
            </p:extLst>
          </p:nvPr>
        </p:nvGraphicFramePr>
        <p:xfrm>
          <a:off x="4203700" y="579119"/>
          <a:ext cx="7988300" cy="6278880"/>
        </p:xfrm>
        <a:graphic>
          <a:graphicData uri="http://schemas.openxmlformats.org/drawingml/2006/table">
            <a:tbl>
              <a:tblPr firstRow="1" bandRow="1">
                <a:tableStyleId>{5940675A-B579-460E-94D1-54222C63F5DA}</a:tableStyleId>
              </a:tblPr>
              <a:tblGrid>
                <a:gridCol w="699813">
                  <a:extLst>
                    <a:ext uri="{9D8B030D-6E8A-4147-A177-3AD203B41FA5}">
                      <a16:colId xmlns:a16="http://schemas.microsoft.com/office/drawing/2014/main" val="20000"/>
                    </a:ext>
                  </a:extLst>
                </a:gridCol>
                <a:gridCol w="7288487">
                  <a:extLst>
                    <a:ext uri="{9D8B030D-6E8A-4147-A177-3AD203B41FA5}">
                      <a16:colId xmlns:a16="http://schemas.microsoft.com/office/drawing/2014/main" val="20001"/>
                    </a:ext>
                  </a:extLst>
                </a:gridCol>
              </a:tblGrid>
              <a:tr h="296424">
                <a:tc>
                  <a:txBody>
                    <a:bodyPr/>
                    <a:lstStyle/>
                    <a:p>
                      <a:endParaRPr lang="en-US" sz="1200" dirty="0">
                        <a:latin typeface="Arial" panose="020B0604020202020204" pitchFamily="34" charset="0"/>
                        <a:ea typeface="Century Gothic" charset="0"/>
                        <a:cs typeface="Arial" panose="020B0604020202020204" pitchFamily="34" charset="0"/>
                      </a:endParaRPr>
                    </a:p>
                  </a:txBody>
                  <a:tcPr/>
                </a:tc>
                <a:tc>
                  <a:txBody>
                    <a:bodyPr/>
                    <a:lstStyle/>
                    <a:p>
                      <a:r>
                        <a:rPr lang="en-US" sz="1200" dirty="0">
                          <a:latin typeface="Arial" panose="020B0604020202020204" pitchFamily="34" charset="0"/>
                          <a:ea typeface="Century Gothic" charset="0"/>
                          <a:cs typeface="Arial" panose="020B0604020202020204" pitchFamily="34" charset="0"/>
                        </a:rPr>
                        <a:t>Comparison</a:t>
                      </a:r>
                      <a:r>
                        <a:rPr lang="en-US" sz="1200" baseline="0" dirty="0">
                          <a:latin typeface="Arial" panose="020B0604020202020204" pitchFamily="34" charset="0"/>
                          <a:ea typeface="Century Gothic" charset="0"/>
                          <a:cs typeface="Arial" panose="020B0604020202020204" pitchFamily="34" charset="0"/>
                        </a:rPr>
                        <a:t> of approaches: Key points</a:t>
                      </a:r>
                      <a:endParaRPr lang="en-US" sz="1200" dirty="0">
                        <a:latin typeface="Arial" panose="020B0604020202020204" pitchFamily="34" charset="0"/>
                        <a:ea typeface="Century Gothic" charset="0"/>
                        <a:cs typeface="Arial" panose="020B0604020202020204" pitchFamily="34" charset="0"/>
                      </a:endParaRPr>
                    </a:p>
                  </a:txBody>
                  <a:tcPr/>
                </a:tc>
                <a:extLst>
                  <a:ext uri="{0D108BD9-81ED-4DB2-BD59-A6C34878D82A}">
                    <a16:rowId xmlns:a16="http://schemas.microsoft.com/office/drawing/2014/main" val="10000"/>
                  </a:ext>
                </a:extLst>
              </a:tr>
              <a:tr h="1114646">
                <a:tc>
                  <a:txBody>
                    <a:bodyPr/>
                    <a:lstStyle/>
                    <a:p>
                      <a:pPr marL="171450" marR="0" lvl="0" indent="-171450" algn="l" defTabSz="914400" rtl="0" eaLnBrk="1" fontAlgn="auto" latinLnBrk="0" hangingPunct="1">
                        <a:lnSpc>
                          <a:spcPct val="100000"/>
                        </a:lnSpc>
                        <a:spcBef>
                          <a:spcPts val="0"/>
                        </a:spcBef>
                        <a:spcAft>
                          <a:spcPts val="0"/>
                        </a:spcAft>
                        <a:buClrTx/>
                        <a:buSzTx/>
                        <a:buFont typeface="Arial" charset="0"/>
                        <a:buNone/>
                        <a:tabLst/>
                        <a:defRPr/>
                      </a:pPr>
                      <a:r>
                        <a:rPr lang="en-US" sz="900" baseline="0" dirty="0">
                          <a:latin typeface="Arial" panose="020B0604020202020204" pitchFamily="34" charset="0"/>
                          <a:ea typeface="Century Gothic" charset="0"/>
                          <a:cs typeface="Arial" panose="020B0604020202020204" pitchFamily="34" charset="0"/>
                        </a:rPr>
                        <a:t>Views on development</a:t>
                      </a:r>
                    </a:p>
                  </a:txBody>
                  <a:tcPr vert="vert270"/>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charset="0"/>
                        <a:buNone/>
                        <a:tabLst/>
                        <a:defRPr/>
                      </a:pPr>
                      <a:r>
                        <a:rPr lang="en-US" sz="900" b="1" baseline="0" dirty="0">
                          <a:latin typeface="Arial" panose="020B0604020202020204" pitchFamily="34" charset="0"/>
                          <a:ea typeface="Century Gothic" charset="0"/>
                          <a:cs typeface="Arial" panose="020B0604020202020204" pitchFamily="34" charset="0"/>
                        </a:rPr>
                        <a:t>Psychodynamic</a:t>
                      </a:r>
                      <a:r>
                        <a:rPr lang="en-US" sz="900" baseline="0" dirty="0">
                          <a:latin typeface="Arial" panose="020B0604020202020204" pitchFamily="34" charset="0"/>
                          <a:ea typeface="Century Gothic" charset="0"/>
                          <a:cs typeface="Arial" panose="020B0604020202020204" pitchFamily="34" charset="0"/>
                        </a:rPr>
                        <a:t> = psychosexual stages determine traits later in life</a:t>
                      </a:r>
                    </a:p>
                    <a:p>
                      <a:pPr marL="171450" marR="0" lvl="0" indent="-171450" algn="l" defTabSz="914400" rtl="0" eaLnBrk="1" fontAlgn="auto" latinLnBrk="0" hangingPunct="1">
                        <a:lnSpc>
                          <a:spcPct val="100000"/>
                        </a:lnSpc>
                        <a:spcBef>
                          <a:spcPts val="0"/>
                        </a:spcBef>
                        <a:spcAft>
                          <a:spcPts val="0"/>
                        </a:spcAft>
                        <a:buClrTx/>
                        <a:buSzTx/>
                        <a:buFont typeface="Arial" charset="0"/>
                        <a:buNone/>
                        <a:tabLst/>
                        <a:defRPr/>
                      </a:pPr>
                      <a:r>
                        <a:rPr lang="en-US" sz="900" b="1" baseline="0" dirty="0">
                          <a:latin typeface="Arial" panose="020B0604020202020204" pitchFamily="34" charset="0"/>
                          <a:ea typeface="Century Gothic" charset="0"/>
                          <a:cs typeface="Arial" panose="020B0604020202020204" pitchFamily="34" charset="0"/>
                        </a:rPr>
                        <a:t>Cognitive</a:t>
                      </a:r>
                      <a:r>
                        <a:rPr lang="en-US" sz="900" baseline="0" dirty="0">
                          <a:latin typeface="Arial" panose="020B0604020202020204" pitchFamily="34" charset="0"/>
                          <a:ea typeface="Century Gothic" charset="0"/>
                          <a:cs typeface="Arial" panose="020B0604020202020204" pitchFamily="34" charset="0"/>
                        </a:rPr>
                        <a:t> = children develop complex schemas as they age (stage theories)</a:t>
                      </a:r>
                    </a:p>
                    <a:p>
                      <a:pPr marL="171450" marR="0" lvl="0" indent="-171450" algn="l" defTabSz="914400" rtl="0" eaLnBrk="1" fontAlgn="auto" latinLnBrk="0" hangingPunct="1">
                        <a:lnSpc>
                          <a:spcPct val="100000"/>
                        </a:lnSpc>
                        <a:spcBef>
                          <a:spcPts val="0"/>
                        </a:spcBef>
                        <a:spcAft>
                          <a:spcPts val="0"/>
                        </a:spcAft>
                        <a:buClrTx/>
                        <a:buSzTx/>
                        <a:buFont typeface="Arial" charset="0"/>
                        <a:buNone/>
                        <a:tabLst/>
                        <a:defRPr/>
                      </a:pPr>
                      <a:r>
                        <a:rPr lang="en-US" sz="900" b="1" baseline="0" dirty="0">
                          <a:latin typeface="Arial" panose="020B0604020202020204" pitchFamily="34" charset="0"/>
                          <a:ea typeface="Century Gothic" charset="0"/>
                          <a:cs typeface="Arial" panose="020B0604020202020204" pitchFamily="34" charset="0"/>
                        </a:rPr>
                        <a:t>Biological</a:t>
                      </a:r>
                      <a:r>
                        <a:rPr lang="en-US" sz="900" baseline="0" dirty="0">
                          <a:latin typeface="Arial" panose="020B0604020202020204" pitchFamily="34" charset="0"/>
                          <a:ea typeface="Century Gothic" charset="0"/>
                          <a:cs typeface="Arial" panose="020B0604020202020204" pitchFamily="34" charset="0"/>
                        </a:rPr>
                        <a:t> = genetically determined changes in a child’s physiological status influence their psychological and behavioural characteristics (a process called maturation)</a:t>
                      </a:r>
                    </a:p>
                    <a:p>
                      <a:pPr marL="171450" marR="0" lvl="0" indent="-171450" algn="l" defTabSz="914400" rtl="0" eaLnBrk="1" fontAlgn="auto" latinLnBrk="0" hangingPunct="1">
                        <a:lnSpc>
                          <a:spcPct val="100000"/>
                        </a:lnSpc>
                        <a:spcBef>
                          <a:spcPts val="0"/>
                        </a:spcBef>
                        <a:spcAft>
                          <a:spcPts val="0"/>
                        </a:spcAft>
                        <a:buClrTx/>
                        <a:buSzTx/>
                        <a:buFont typeface="Arial" charset="0"/>
                        <a:buNone/>
                        <a:tabLst/>
                        <a:defRPr/>
                      </a:pPr>
                      <a:r>
                        <a:rPr lang="en-US" sz="900" b="1" baseline="0" dirty="0">
                          <a:latin typeface="Arial" panose="020B0604020202020204" pitchFamily="34" charset="0"/>
                          <a:ea typeface="Century Gothic" charset="0"/>
                          <a:cs typeface="Arial" panose="020B0604020202020204" pitchFamily="34" charset="0"/>
                        </a:rPr>
                        <a:t>Humanistic</a:t>
                      </a:r>
                      <a:r>
                        <a:rPr lang="en-US" sz="900" baseline="0" dirty="0">
                          <a:latin typeface="Arial" panose="020B0604020202020204" pitchFamily="34" charset="0"/>
                          <a:ea typeface="Century Gothic" charset="0"/>
                          <a:cs typeface="Arial" panose="020B0604020202020204" pitchFamily="34" charset="0"/>
                        </a:rPr>
                        <a:t> = development of the self is ongoing throughout life and the parental relationship is key. </a:t>
                      </a:r>
                    </a:p>
                    <a:p>
                      <a:pPr marL="171450" marR="0" lvl="0" indent="-171450" algn="l" defTabSz="914400" rtl="0" eaLnBrk="1" fontAlgn="auto" latinLnBrk="0" hangingPunct="1">
                        <a:lnSpc>
                          <a:spcPct val="100000"/>
                        </a:lnSpc>
                        <a:spcBef>
                          <a:spcPts val="0"/>
                        </a:spcBef>
                        <a:spcAft>
                          <a:spcPts val="0"/>
                        </a:spcAft>
                        <a:buClrTx/>
                        <a:buSzTx/>
                        <a:buFont typeface="Arial" charset="0"/>
                        <a:buNone/>
                        <a:tabLst/>
                        <a:defRPr/>
                      </a:pPr>
                      <a:r>
                        <a:rPr lang="en-US" sz="900" b="1" baseline="0" dirty="0">
                          <a:latin typeface="Arial" panose="020B0604020202020204" pitchFamily="34" charset="0"/>
                          <a:ea typeface="Century Gothic" charset="0"/>
                          <a:cs typeface="Arial" panose="020B0604020202020204" pitchFamily="34" charset="0"/>
                        </a:rPr>
                        <a:t>Behaviourist &amp; SLT </a:t>
                      </a:r>
                      <a:r>
                        <a:rPr lang="en-US" sz="900" baseline="0" dirty="0">
                          <a:latin typeface="Arial" panose="020B0604020202020204" pitchFamily="34" charset="0"/>
                          <a:ea typeface="Century Gothic" charset="0"/>
                          <a:cs typeface="Arial" panose="020B0604020202020204" pitchFamily="34" charset="0"/>
                        </a:rPr>
                        <a:t>= do not offer development theories but see the process of learning as continuous. </a:t>
                      </a:r>
                    </a:p>
                  </a:txBody>
                  <a:tcPr/>
                </a:tc>
                <a:extLst>
                  <a:ext uri="{0D108BD9-81ED-4DB2-BD59-A6C34878D82A}">
                    <a16:rowId xmlns:a16="http://schemas.microsoft.com/office/drawing/2014/main" val="10001"/>
                  </a:ext>
                </a:extLst>
              </a:tr>
              <a:tr h="1132614">
                <a:tc>
                  <a:txBody>
                    <a:bodyPr/>
                    <a:lstStyle/>
                    <a:p>
                      <a:pPr marL="171450" marR="0" lvl="0" indent="-171450" algn="l" defTabSz="914400" rtl="0" eaLnBrk="1" fontAlgn="auto" latinLnBrk="0" hangingPunct="1">
                        <a:lnSpc>
                          <a:spcPct val="100000"/>
                        </a:lnSpc>
                        <a:spcBef>
                          <a:spcPts val="0"/>
                        </a:spcBef>
                        <a:spcAft>
                          <a:spcPts val="0"/>
                        </a:spcAft>
                        <a:buClrTx/>
                        <a:buSzTx/>
                        <a:buFont typeface="Arial" charset="0"/>
                        <a:buNone/>
                        <a:tabLst/>
                        <a:defRPr/>
                      </a:pPr>
                      <a:r>
                        <a:rPr lang="en-US" sz="900" baseline="0" dirty="0">
                          <a:latin typeface="Arial" panose="020B0604020202020204" pitchFamily="34" charset="0"/>
                          <a:ea typeface="Century Gothic" charset="0"/>
                          <a:cs typeface="Arial" panose="020B0604020202020204" pitchFamily="34" charset="0"/>
                        </a:rPr>
                        <a:t>Nature vs Nurture </a:t>
                      </a:r>
                    </a:p>
                  </a:txBody>
                  <a:tcPr vert="vert270"/>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charset="0"/>
                        <a:buNone/>
                        <a:tabLst/>
                        <a:defRPr/>
                      </a:pPr>
                      <a:r>
                        <a:rPr lang="en-US" sz="900" b="1" baseline="0" dirty="0">
                          <a:latin typeface="Arial" panose="020B0604020202020204" pitchFamily="34" charset="0"/>
                          <a:ea typeface="Century Gothic" charset="0"/>
                          <a:cs typeface="Arial" panose="020B0604020202020204" pitchFamily="34" charset="0"/>
                        </a:rPr>
                        <a:t>Behaviourist &amp; SLT </a:t>
                      </a:r>
                      <a:r>
                        <a:rPr lang="en-US" sz="900" baseline="0" dirty="0">
                          <a:latin typeface="Arial" panose="020B0604020202020204" pitchFamily="34" charset="0"/>
                          <a:ea typeface="Century Gothic" charset="0"/>
                          <a:cs typeface="Arial" panose="020B0604020202020204" pitchFamily="34" charset="0"/>
                        </a:rPr>
                        <a:t>= children are born as blank slates and are conditioned through experience (nurture)</a:t>
                      </a:r>
                    </a:p>
                    <a:p>
                      <a:pPr marL="171450" marR="0" lvl="0" indent="-171450" algn="l" defTabSz="914400" rtl="0" eaLnBrk="1" fontAlgn="auto" latinLnBrk="0" hangingPunct="1">
                        <a:lnSpc>
                          <a:spcPct val="100000"/>
                        </a:lnSpc>
                        <a:spcBef>
                          <a:spcPts val="0"/>
                        </a:spcBef>
                        <a:spcAft>
                          <a:spcPts val="0"/>
                        </a:spcAft>
                        <a:buClrTx/>
                        <a:buSzTx/>
                        <a:buFont typeface="Arial" charset="0"/>
                        <a:buNone/>
                        <a:tabLst/>
                        <a:defRPr/>
                      </a:pPr>
                      <a:r>
                        <a:rPr lang="en-US" sz="900" b="1" baseline="0" dirty="0">
                          <a:latin typeface="Arial" panose="020B0604020202020204" pitchFamily="34" charset="0"/>
                          <a:ea typeface="Century Gothic" charset="0"/>
                          <a:cs typeface="Arial" panose="020B0604020202020204" pitchFamily="34" charset="0"/>
                        </a:rPr>
                        <a:t>Biological</a:t>
                      </a:r>
                      <a:r>
                        <a:rPr lang="en-US" sz="900" baseline="0" dirty="0">
                          <a:latin typeface="Arial" panose="020B0604020202020204" pitchFamily="34" charset="0"/>
                          <a:ea typeface="Century Gothic" charset="0"/>
                          <a:cs typeface="Arial" panose="020B0604020202020204" pitchFamily="34" charset="0"/>
                        </a:rPr>
                        <a:t> = anatomy is destiny and behaviour is a result of genetics inherited from parents (nature)</a:t>
                      </a:r>
                    </a:p>
                    <a:p>
                      <a:pPr marL="171450" marR="0" lvl="0" indent="-171450" algn="l" defTabSz="914400" rtl="0" eaLnBrk="1" fontAlgn="auto" latinLnBrk="0" hangingPunct="1">
                        <a:lnSpc>
                          <a:spcPct val="100000"/>
                        </a:lnSpc>
                        <a:spcBef>
                          <a:spcPts val="0"/>
                        </a:spcBef>
                        <a:spcAft>
                          <a:spcPts val="0"/>
                        </a:spcAft>
                        <a:buClrTx/>
                        <a:buSzTx/>
                        <a:buFont typeface="Arial" charset="0"/>
                        <a:buNone/>
                        <a:tabLst/>
                        <a:defRPr/>
                      </a:pPr>
                      <a:r>
                        <a:rPr lang="en-US" sz="900" b="1" baseline="0" dirty="0">
                          <a:latin typeface="Arial" panose="020B0604020202020204" pitchFamily="34" charset="0"/>
                          <a:ea typeface="Century Gothic" charset="0"/>
                          <a:cs typeface="Arial" panose="020B0604020202020204" pitchFamily="34" charset="0"/>
                        </a:rPr>
                        <a:t>Psychodynamic</a:t>
                      </a:r>
                      <a:r>
                        <a:rPr lang="en-US" sz="900" baseline="0" dirty="0">
                          <a:latin typeface="Arial" panose="020B0604020202020204" pitchFamily="34" charset="0"/>
                          <a:ea typeface="Century Gothic" charset="0"/>
                          <a:cs typeface="Arial" panose="020B0604020202020204" pitchFamily="34" charset="0"/>
                        </a:rPr>
                        <a:t> = partly believed that behaviour is driven by biological drives and instincts and relationships with parents as an important role in development. (nature &amp; nurture)</a:t>
                      </a:r>
                    </a:p>
                    <a:p>
                      <a:pPr marL="171450" marR="0" lvl="0" indent="-171450" algn="l" defTabSz="914400" rtl="0" eaLnBrk="1" fontAlgn="auto" latinLnBrk="0" hangingPunct="1">
                        <a:lnSpc>
                          <a:spcPct val="100000"/>
                        </a:lnSpc>
                        <a:spcBef>
                          <a:spcPts val="0"/>
                        </a:spcBef>
                        <a:spcAft>
                          <a:spcPts val="0"/>
                        </a:spcAft>
                        <a:buClrTx/>
                        <a:buSzTx/>
                        <a:buFont typeface="Arial" charset="0"/>
                        <a:buNone/>
                        <a:tabLst/>
                        <a:defRPr/>
                      </a:pPr>
                      <a:r>
                        <a:rPr lang="en-US" sz="900" b="1" baseline="0" dirty="0">
                          <a:latin typeface="Arial" panose="020B0604020202020204" pitchFamily="34" charset="0"/>
                          <a:ea typeface="Century Gothic" charset="0"/>
                          <a:cs typeface="Arial" panose="020B0604020202020204" pitchFamily="34" charset="0"/>
                        </a:rPr>
                        <a:t>Humanistic</a:t>
                      </a:r>
                      <a:r>
                        <a:rPr lang="en-US" sz="900" baseline="0" dirty="0">
                          <a:latin typeface="Arial" panose="020B0604020202020204" pitchFamily="34" charset="0"/>
                          <a:ea typeface="Century Gothic" charset="0"/>
                          <a:cs typeface="Arial" panose="020B0604020202020204" pitchFamily="34" charset="0"/>
                        </a:rPr>
                        <a:t> = regard friends, parents and wider society as important to a person’s self concept (nurture)</a:t>
                      </a:r>
                    </a:p>
                    <a:p>
                      <a:pPr marL="171450" marR="0" lvl="0" indent="-171450" algn="l" defTabSz="914400" rtl="0" eaLnBrk="1" fontAlgn="auto" latinLnBrk="0" hangingPunct="1">
                        <a:lnSpc>
                          <a:spcPct val="100000"/>
                        </a:lnSpc>
                        <a:spcBef>
                          <a:spcPts val="0"/>
                        </a:spcBef>
                        <a:spcAft>
                          <a:spcPts val="0"/>
                        </a:spcAft>
                        <a:buClrTx/>
                        <a:buSzTx/>
                        <a:buFont typeface="Arial" charset="0"/>
                        <a:buNone/>
                        <a:tabLst/>
                        <a:defRPr/>
                      </a:pPr>
                      <a:r>
                        <a:rPr lang="en-US" sz="900" b="1" baseline="0" dirty="0">
                          <a:latin typeface="Arial" panose="020B0604020202020204" pitchFamily="34" charset="0"/>
                          <a:ea typeface="Century Gothic" charset="0"/>
                          <a:cs typeface="Arial" panose="020B0604020202020204" pitchFamily="34" charset="0"/>
                        </a:rPr>
                        <a:t>Cognitive</a:t>
                      </a:r>
                      <a:r>
                        <a:rPr lang="en-US" sz="900" baseline="0" dirty="0">
                          <a:latin typeface="Arial" panose="020B0604020202020204" pitchFamily="34" charset="0"/>
                          <a:ea typeface="Century Gothic" charset="0"/>
                          <a:cs typeface="Arial" panose="020B0604020202020204" pitchFamily="34" charset="0"/>
                        </a:rPr>
                        <a:t> = information processing abilities and schemas are innate but also reinforced through experience (nature &amp; nurture)</a:t>
                      </a:r>
                    </a:p>
                  </a:txBody>
                  <a:tcPr/>
                </a:tc>
                <a:extLst>
                  <a:ext uri="{0D108BD9-81ED-4DB2-BD59-A6C34878D82A}">
                    <a16:rowId xmlns:a16="http://schemas.microsoft.com/office/drawing/2014/main" val="10002"/>
                  </a:ext>
                </a:extLst>
              </a:tr>
              <a:tr h="1132614">
                <a:tc>
                  <a:txBody>
                    <a:bodyPr/>
                    <a:lstStyle/>
                    <a:p>
                      <a:pPr marL="171450" marR="0" lvl="0" indent="-171450" algn="l" defTabSz="914400" rtl="0" eaLnBrk="1" fontAlgn="auto" latinLnBrk="0" hangingPunct="1">
                        <a:lnSpc>
                          <a:spcPct val="100000"/>
                        </a:lnSpc>
                        <a:spcBef>
                          <a:spcPts val="0"/>
                        </a:spcBef>
                        <a:spcAft>
                          <a:spcPts val="0"/>
                        </a:spcAft>
                        <a:buClrTx/>
                        <a:buSzTx/>
                        <a:buFont typeface="Arial" charset="0"/>
                        <a:buNone/>
                        <a:tabLst/>
                        <a:defRPr/>
                      </a:pPr>
                      <a:r>
                        <a:rPr lang="en-US" sz="900" baseline="0" dirty="0">
                          <a:latin typeface="Arial" panose="020B0604020202020204" pitchFamily="34" charset="0"/>
                          <a:ea typeface="Century Gothic" charset="0"/>
                          <a:cs typeface="Arial" panose="020B0604020202020204" pitchFamily="34" charset="0"/>
                        </a:rPr>
                        <a:t>Reductionism</a:t>
                      </a:r>
                    </a:p>
                  </a:txBody>
                  <a:tcPr vert="vert270"/>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charset="0"/>
                        <a:buNone/>
                        <a:tabLst/>
                        <a:defRPr/>
                      </a:pPr>
                      <a:r>
                        <a:rPr lang="en-US" sz="900" b="1" baseline="0" dirty="0">
                          <a:latin typeface="Arial" panose="020B0604020202020204" pitchFamily="34" charset="0"/>
                          <a:ea typeface="Century Gothic" charset="0"/>
                          <a:cs typeface="Arial" panose="020B0604020202020204" pitchFamily="34" charset="0"/>
                        </a:rPr>
                        <a:t>Behaviourist</a:t>
                      </a:r>
                      <a:r>
                        <a:rPr lang="en-US" sz="900" baseline="0" dirty="0">
                          <a:latin typeface="Arial" panose="020B0604020202020204" pitchFamily="34" charset="0"/>
                          <a:ea typeface="Century Gothic" charset="0"/>
                          <a:cs typeface="Arial" panose="020B0604020202020204" pitchFamily="34" charset="0"/>
                        </a:rPr>
                        <a:t> = breaks up complex behaviour into simple stimulus/response units so that it’s easier to test in experiments. (reductionist)</a:t>
                      </a:r>
                    </a:p>
                    <a:p>
                      <a:pPr marL="171450" marR="0" lvl="0" indent="-171450" algn="l" defTabSz="914400" rtl="0" eaLnBrk="1" fontAlgn="auto" latinLnBrk="0" hangingPunct="1">
                        <a:lnSpc>
                          <a:spcPct val="100000"/>
                        </a:lnSpc>
                        <a:spcBef>
                          <a:spcPts val="0"/>
                        </a:spcBef>
                        <a:spcAft>
                          <a:spcPts val="0"/>
                        </a:spcAft>
                        <a:buClrTx/>
                        <a:buSzTx/>
                        <a:buFont typeface="Arial" charset="0"/>
                        <a:buNone/>
                        <a:tabLst/>
                        <a:defRPr/>
                      </a:pPr>
                      <a:r>
                        <a:rPr lang="en-US" sz="900" b="1" baseline="0" dirty="0">
                          <a:latin typeface="Arial" panose="020B0604020202020204" pitchFamily="34" charset="0"/>
                          <a:ea typeface="Century Gothic" charset="0"/>
                          <a:cs typeface="Arial" panose="020B0604020202020204" pitchFamily="34" charset="0"/>
                        </a:rPr>
                        <a:t>Biological</a:t>
                      </a:r>
                      <a:r>
                        <a:rPr lang="en-US" sz="900" baseline="0" dirty="0">
                          <a:latin typeface="Arial" panose="020B0604020202020204" pitchFamily="34" charset="0"/>
                          <a:ea typeface="Century Gothic" charset="0"/>
                          <a:cs typeface="Arial" panose="020B0604020202020204" pitchFamily="34" charset="0"/>
                        </a:rPr>
                        <a:t> = explains behaviour and reduces the complexity down to genetics or neurons. (reductionist)</a:t>
                      </a:r>
                    </a:p>
                    <a:p>
                      <a:pPr marL="171450" marR="0" lvl="0" indent="-171450" algn="l" defTabSz="914400" rtl="0" eaLnBrk="1" fontAlgn="auto" latinLnBrk="0" hangingPunct="1">
                        <a:lnSpc>
                          <a:spcPct val="100000"/>
                        </a:lnSpc>
                        <a:spcBef>
                          <a:spcPts val="0"/>
                        </a:spcBef>
                        <a:spcAft>
                          <a:spcPts val="0"/>
                        </a:spcAft>
                        <a:buClrTx/>
                        <a:buSzTx/>
                        <a:buFont typeface="Arial" charset="0"/>
                        <a:buNone/>
                        <a:tabLst/>
                        <a:defRPr/>
                      </a:pPr>
                      <a:r>
                        <a:rPr lang="en-US" sz="900" b="1" baseline="0" dirty="0">
                          <a:latin typeface="Arial" panose="020B0604020202020204" pitchFamily="34" charset="0"/>
                          <a:ea typeface="Century Gothic" charset="0"/>
                          <a:cs typeface="Arial" panose="020B0604020202020204" pitchFamily="34" charset="0"/>
                        </a:rPr>
                        <a:t>Psychodynamic</a:t>
                      </a:r>
                      <a:r>
                        <a:rPr lang="en-US" sz="900" baseline="0" dirty="0">
                          <a:latin typeface="Arial" panose="020B0604020202020204" pitchFamily="34" charset="0"/>
                          <a:ea typeface="Century Gothic" charset="0"/>
                          <a:cs typeface="Arial" panose="020B0604020202020204" pitchFamily="34" charset="0"/>
                        </a:rPr>
                        <a:t> = reduces behaviour to the influence of sexual drives and biological instincts although it also emphasises the interaction between three parts of the personality and personal experience. (more holistic) </a:t>
                      </a:r>
                    </a:p>
                    <a:p>
                      <a:pPr marL="171450" marR="0" lvl="0" indent="-171450" algn="l" defTabSz="914400" rtl="0" eaLnBrk="1" fontAlgn="auto" latinLnBrk="0" hangingPunct="1">
                        <a:lnSpc>
                          <a:spcPct val="100000"/>
                        </a:lnSpc>
                        <a:spcBef>
                          <a:spcPts val="0"/>
                        </a:spcBef>
                        <a:spcAft>
                          <a:spcPts val="0"/>
                        </a:spcAft>
                        <a:buClrTx/>
                        <a:buSzTx/>
                        <a:buFont typeface="Arial" charset="0"/>
                        <a:buNone/>
                        <a:tabLst/>
                        <a:defRPr/>
                      </a:pPr>
                      <a:r>
                        <a:rPr lang="en-US" sz="900" b="1" baseline="0" dirty="0">
                          <a:latin typeface="Arial" panose="020B0604020202020204" pitchFamily="34" charset="0"/>
                          <a:ea typeface="Century Gothic" charset="0"/>
                          <a:cs typeface="Arial" panose="020B0604020202020204" pitchFamily="34" charset="0"/>
                        </a:rPr>
                        <a:t>Cognitive</a:t>
                      </a:r>
                      <a:r>
                        <a:rPr lang="en-US" sz="900" baseline="0" dirty="0">
                          <a:latin typeface="Arial" panose="020B0604020202020204" pitchFamily="34" charset="0"/>
                          <a:ea typeface="Century Gothic" charset="0"/>
                          <a:cs typeface="Arial" panose="020B0604020202020204" pitchFamily="34" charset="0"/>
                        </a:rPr>
                        <a:t> = machine reductionism reducing cognitions down to a machine like response (reductionist)</a:t>
                      </a:r>
                    </a:p>
                    <a:p>
                      <a:pPr marL="171450" marR="0" lvl="0" indent="-171450" algn="l" defTabSz="914400" rtl="0" eaLnBrk="1" fontAlgn="auto" latinLnBrk="0" hangingPunct="1">
                        <a:lnSpc>
                          <a:spcPct val="100000"/>
                        </a:lnSpc>
                        <a:spcBef>
                          <a:spcPts val="0"/>
                        </a:spcBef>
                        <a:spcAft>
                          <a:spcPts val="0"/>
                        </a:spcAft>
                        <a:buClrTx/>
                        <a:buSzTx/>
                        <a:buFont typeface="Arial" charset="0"/>
                        <a:buNone/>
                        <a:tabLst/>
                        <a:defRPr/>
                      </a:pPr>
                      <a:r>
                        <a:rPr lang="en-US" sz="900" b="1" baseline="0" dirty="0">
                          <a:latin typeface="Arial" panose="020B0604020202020204" pitchFamily="34" charset="0"/>
                          <a:ea typeface="Century Gothic" charset="0"/>
                          <a:cs typeface="Arial" panose="020B0604020202020204" pitchFamily="34" charset="0"/>
                        </a:rPr>
                        <a:t>Humanistic</a:t>
                      </a:r>
                      <a:r>
                        <a:rPr lang="en-US" sz="900" baseline="0" dirty="0">
                          <a:latin typeface="Arial" panose="020B0604020202020204" pitchFamily="34" charset="0"/>
                          <a:ea typeface="Century Gothic" charset="0"/>
                          <a:cs typeface="Arial" panose="020B0604020202020204" pitchFamily="34" charset="0"/>
                        </a:rPr>
                        <a:t> = investigates all aspects of the human experience including interactions with others (holistic)</a:t>
                      </a:r>
                    </a:p>
                  </a:txBody>
                  <a:tcPr/>
                </a:tc>
                <a:extLst>
                  <a:ext uri="{0D108BD9-81ED-4DB2-BD59-A6C34878D82A}">
                    <a16:rowId xmlns:a16="http://schemas.microsoft.com/office/drawing/2014/main" val="10003"/>
                  </a:ext>
                </a:extLst>
              </a:tr>
              <a:tr h="1282206">
                <a:tc>
                  <a:txBody>
                    <a:bodyPr/>
                    <a:lstStyle/>
                    <a:p>
                      <a:pPr marL="171450" marR="0" lvl="0" indent="-171450" algn="l" defTabSz="914400" rtl="0" eaLnBrk="1" fontAlgn="auto" latinLnBrk="0" hangingPunct="1">
                        <a:lnSpc>
                          <a:spcPct val="100000"/>
                        </a:lnSpc>
                        <a:spcBef>
                          <a:spcPts val="0"/>
                        </a:spcBef>
                        <a:spcAft>
                          <a:spcPts val="0"/>
                        </a:spcAft>
                        <a:buClrTx/>
                        <a:buSzTx/>
                        <a:buFont typeface="Arial" charset="0"/>
                        <a:buNone/>
                        <a:tabLst/>
                        <a:defRPr/>
                      </a:pPr>
                      <a:r>
                        <a:rPr lang="en-US" sz="900" baseline="0" dirty="0">
                          <a:latin typeface="Arial" panose="020B0604020202020204" pitchFamily="34" charset="0"/>
                          <a:ea typeface="Century Gothic" charset="0"/>
                          <a:cs typeface="Arial" panose="020B0604020202020204" pitchFamily="34" charset="0"/>
                        </a:rPr>
                        <a:t>Determinism</a:t>
                      </a:r>
                    </a:p>
                  </a:txBody>
                  <a:tcPr vert="vert270"/>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charset="0"/>
                        <a:buNone/>
                        <a:tabLst/>
                        <a:defRPr/>
                      </a:pPr>
                      <a:r>
                        <a:rPr lang="en-US" sz="900" b="1" baseline="0" dirty="0">
                          <a:latin typeface="Arial" panose="020B0604020202020204" pitchFamily="34" charset="0"/>
                          <a:ea typeface="Century Gothic" charset="0"/>
                          <a:cs typeface="Arial" panose="020B0604020202020204" pitchFamily="34" charset="0"/>
                        </a:rPr>
                        <a:t>Behaviourist</a:t>
                      </a:r>
                      <a:r>
                        <a:rPr lang="en-US" sz="900" baseline="0" dirty="0">
                          <a:latin typeface="Arial" panose="020B0604020202020204" pitchFamily="34" charset="0"/>
                          <a:ea typeface="Century Gothic" charset="0"/>
                          <a:cs typeface="Arial" panose="020B0604020202020204" pitchFamily="34" charset="0"/>
                        </a:rPr>
                        <a:t> = the environment determines behaviour e.g. reinforcement, society etc. (environmental determinism)</a:t>
                      </a:r>
                    </a:p>
                    <a:p>
                      <a:pPr marL="171450" marR="0" lvl="0" indent="-171450" algn="l" defTabSz="914400" rtl="0" eaLnBrk="1" fontAlgn="auto" latinLnBrk="0" hangingPunct="1">
                        <a:lnSpc>
                          <a:spcPct val="100000"/>
                        </a:lnSpc>
                        <a:spcBef>
                          <a:spcPts val="0"/>
                        </a:spcBef>
                        <a:spcAft>
                          <a:spcPts val="0"/>
                        </a:spcAft>
                        <a:buClrTx/>
                        <a:buSzTx/>
                        <a:buFont typeface="Arial" charset="0"/>
                        <a:buNone/>
                        <a:tabLst/>
                        <a:defRPr/>
                      </a:pPr>
                      <a:r>
                        <a:rPr lang="en-US" sz="900" b="1" baseline="0" dirty="0">
                          <a:latin typeface="Arial" panose="020B0604020202020204" pitchFamily="34" charset="0"/>
                          <a:ea typeface="Century Gothic" charset="0"/>
                          <a:cs typeface="Arial" panose="020B0604020202020204" pitchFamily="34" charset="0"/>
                        </a:rPr>
                        <a:t>Biological</a:t>
                      </a:r>
                      <a:r>
                        <a:rPr lang="en-US" sz="900" baseline="0" dirty="0">
                          <a:latin typeface="Arial" panose="020B0604020202020204" pitchFamily="34" charset="0"/>
                          <a:ea typeface="Century Gothic" charset="0"/>
                          <a:cs typeface="Arial" panose="020B0604020202020204" pitchFamily="34" charset="0"/>
                        </a:rPr>
                        <a:t> = genetic determinism which assumes behaviour is directed by innate influences (biological determinism)</a:t>
                      </a:r>
                    </a:p>
                    <a:p>
                      <a:pPr marL="171450" marR="0" lvl="0" indent="-171450" algn="l" defTabSz="914400" rtl="0" eaLnBrk="1" fontAlgn="auto" latinLnBrk="0" hangingPunct="1">
                        <a:lnSpc>
                          <a:spcPct val="100000"/>
                        </a:lnSpc>
                        <a:spcBef>
                          <a:spcPts val="0"/>
                        </a:spcBef>
                        <a:spcAft>
                          <a:spcPts val="0"/>
                        </a:spcAft>
                        <a:buClrTx/>
                        <a:buSzTx/>
                        <a:buFont typeface="Arial" charset="0"/>
                        <a:buNone/>
                        <a:tabLst/>
                        <a:defRPr/>
                      </a:pPr>
                      <a:r>
                        <a:rPr lang="en-US" sz="900" b="1" baseline="0" dirty="0">
                          <a:latin typeface="Arial" panose="020B0604020202020204" pitchFamily="34" charset="0"/>
                          <a:ea typeface="Century Gothic" charset="0"/>
                          <a:cs typeface="Arial" panose="020B0604020202020204" pitchFamily="34" charset="0"/>
                        </a:rPr>
                        <a:t>Psychodynamic</a:t>
                      </a:r>
                      <a:r>
                        <a:rPr lang="en-US" sz="900" baseline="0" dirty="0">
                          <a:latin typeface="Arial" panose="020B0604020202020204" pitchFamily="34" charset="0"/>
                          <a:ea typeface="Century Gothic" charset="0"/>
                          <a:cs typeface="Arial" panose="020B0604020202020204" pitchFamily="34" charset="0"/>
                        </a:rPr>
                        <a:t> = psychic determinism with unconscious forces that drive our behaviour but these are rationalised by our conscious minds. (Psychic determinism)</a:t>
                      </a:r>
                    </a:p>
                    <a:p>
                      <a:pPr marL="171450" marR="0" lvl="0" indent="-171450" algn="l" defTabSz="914400" rtl="0" eaLnBrk="1" fontAlgn="auto" latinLnBrk="0" hangingPunct="1">
                        <a:lnSpc>
                          <a:spcPct val="100000"/>
                        </a:lnSpc>
                        <a:spcBef>
                          <a:spcPts val="0"/>
                        </a:spcBef>
                        <a:spcAft>
                          <a:spcPts val="0"/>
                        </a:spcAft>
                        <a:buClrTx/>
                        <a:buSzTx/>
                        <a:buFont typeface="Arial" charset="0"/>
                        <a:buNone/>
                        <a:tabLst/>
                        <a:defRPr/>
                      </a:pPr>
                      <a:r>
                        <a:rPr lang="en-US" sz="900" b="1" baseline="0" dirty="0">
                          <a:latin typeface="Arial" panose="020B0604020202020204" pitchFamily="34" charset="0"/>
                          <a:ea typeface="Century Gothic" charset="0"/>
                          <a:cs typeface="Arial" panose="020B0604020202020204" pitchFamily="34" charset="0"/>
                        </a:rPr>
                        <a:t>Cognitive</a:t>
                      </a:r>
                      <a:r>
                        <a:rPr lang="en-US" sz="900" baseline="0" dirty="0">
                          <a:latin typeface="Arial" panose="020B0604020202020204" pitchFamily="34" charset="0"/>
                          <a:ea typeface="Century Gothic" charset="0"/>
                          <a:cs typeface="Arial" panose="020B0604020202020204" pitchFamily="34" charset="0"/>
                        </a:rPr>
                        <a:t> = we can choose our thoughts but can only operate based on what we have experienced. (soft determinism)</a:t>
                      </a:r>
                    </a:p>
                    <a:p>
                      <a:pPr marL="171450" marR="0" lvl="0" indent="-171450" algn="l" defTabSz="914400" rtl="0" eaLnBrk="1" fontAlgn="auto" latinLnBrk="0" hangingPunct="1">
                        <a:lnSpc>
                          <a:spcPct val="100000"/>
                        </a:lnSpc>
                        <a:spcBef>
                          <a:spcPts val="0"/>
                        </a:spcBef>
                        <a:spcAft>
                          <a:spcPts val="0"/>
                        </a:spcAft>
                        <a:buClrTx/>
                        <a:buSzTx/>
                        <a:buFont typeface="Arial" charset="0"/>
                        <a:buNone/>
                        <a:tabLst/>
                        <a:defRPr/>
                      </a:pPr>
                      <a:r>
                        <a:rPr lang="en-US" sz="900" b="1" baseline="0" dirty="0">
                          <a:latin typeface="Arial" panose="020B0604020202020204" pitchFamily="34" charset="0"/>
                          <a:ea typeface="Century Gothic" charset="0"/>
                          <a:cs typeface="Arial" panose="020B0604020202020204" pitchFamily="34" charset="0"/>
                        </a:rPr>
                        <a:t>SLT </a:t>
                      </a:r>
                      <a:r>
                        <a:rPr lang="en-US" sz="900" baseline="0" dirty="0">
                          <a:latin typeface="Arial" panose="020B0604020202020204" pitchFamily="34" charset="0"/>
                          <a:ea typeface="Century Gothic" charset="0"/>
                          <a:cs typeface="Arial" panose="020B0604020202020204" pitchFamily="34" charset="0"/>
                        </a:rPr>
                        <a:t>= reciprocal determinism is where we are reinforced by the environment but have some influence over ourselves. (soft determinism)</a:t>
                      </a:r>
                    </a:p>
                    <a:p>
                      <a:pPr marL="171450" marR="0" lvl="0" indent="-171450" algn="l" defTabSz="914400" rtl="0" eaLnBrk="1" fontAlgn="auto" latinLnBrk="0" hangingPunct="1">
                        <a:lnSpc>
                          <a:spcPct val="100000"/>
                        </a:lnSpc>
                        <a:spcBef>
                          <a:spcPts val="0"/>
                        </a:spcBef>
                        <a:spcAft>
                          <a:spcPts val="0"/>
                        </a:spcAft>
                        <a:buClrTx/>
                        <a:buSzTx/>
                        <a:buFont typeface="Arial" charset="0"/>
                        <a:buNone/>
                        <a:tabLst/>
                        <a:defRPr/>
                      </a:pPr>
                      <a:r>
                        <a:rPr lang="en-US" sz="900" b="1" baseline="0" dirty="0">
                          <a:latin typeface="Arial" panose="020B0604020202020204" pitchFamily="34" charset="0"/>
                          <a:ea typeface="Century Gothic" charset="0"/>
                          <a:cs typeface="Arial" panose="020B0604020202020204" pitchFamily="34" charset="0"/>
                        </a:rPr>
                        <a:t>Humanistic</a:t>
                      </a:r>
                      <a:r>
                        <a:rPr lang="en-US" sz="900" baseline="0" dirty="0">
                          <a:latin typeface="Arial" panose="020B0604020202020204" pitchFamily="34" charset="0"/>
                          <a:ea typeface="Century Gothic" charset="0"/>
                          <a:cs typeface="Arial" panose="020B0604020202020204" pitchFamily="34" charset="0"/>
                        </a:rPr>
                        <a:t> = human beings have free will and choose our own development (free will)</a:t>
                      </a:r>
                    </a:p>
                  </a:txBody>
                  <a:tcPr/>
                </a:tc>
                <a:extLst>
                  <a:ext uri="{0D108BD9-81ED-4DB2-BD59-A6C34878D82A}">
                    <a16:rowId xmlns:a16="http://schemas.microsoft.com/office/drawing/2014/main" val="10004"/>
                  </a:ext>
                </a:extLst>
              </a:tr>
              <a:tr h="1320376">
                <a:tc>
                  <a:txBody>
                    <a:bodyPr/>
                    <a:lstStyle/>
                    <a:p>
                      <a:pPr marL="171450" marR="0" lvl="0" indent="-171450" algn="l" defTabSz="914400" rtl="0" eaLnBrk="1" fontAlgn="auto" latinLnBrk="0" hangingPunct="1">
                        <a:lnSpc>
                          <a:spcPct val="100000"/>
                        </a:lnSpc>
                        <a:spcBef>
                          <a:spcPts val="0"/>
                        </a:spcBef>
                        <a:spcAft>
                          <a:spcPts val="0"/>
                        </a:spcAft>
                        <a:buClrTx/>
                        <a:buSzTx/>
                        <a:buFont typeface="Arial" charset="0"/>
                        <a:buNone/>
                        <a:tabLst/>
                        <a:defRPr/>
                      </a:pPr>
                      <a:r>
                        <a:rPr lang="en-US" sz="900" baseline="0" dirty="0">
                          <a:latin typeface="Arial" panose="020B0604020202020204" pitchFamily="34" charset="0"/>
                          <a:ea typeface="Century Gothic" charset="0"/>
                          <a:cs typeface="Arial" panose="020B0604020202020204" pitchFamily="34" charset="0"/>
                        </a:rPr>
                        <a:t>Explanation and treatment of abnormal behaviour </a:t>
                      </a:r>
                    </a:p>
                  </a:txBody>
                  <a:tcPr vert="vert270"/>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charset="0"/>
                        <a:buNone/>
                        <a:tabLst/>
                        <a:defRPr/>
                      </a:pPr>
                      <a:r>
                        <a:rPr lang="en-US" sz="900" baseline="0" dirty="0">
                          <a:latin typeface="Arial" panose="020B0604020202020204" pitchFamily="34" charset="0"/>
                          <a:ea typeface="Century Gothic" charset="0"/>
                          <a:cs typeface="Arial" panose="020B0604020202020204" pitchFamily="34" charset="0"/>
                        </a:rPr>
                        <a:t>Behaviourist = abnormality rises from maladaptive or faulty learning whereby destructive patterns of behaviour have been reinforced. Behaviour therapies e.g. systematic desensitisation has been successful at treating phobias. </a:t>
                      </a:r>
                    </a:p>
                    <a:p>
                      <a:pPr marL="171450" marR="0" lvl="0" indent="-171450" algn="l" defTabSz="914400" rtl="0" eaLnBrk="1" fontAlgn="auto" latinLnBrk="0" hangingPunct="1">
                        <a:lnSpc>
                          <a:spcPct val="100000"/>
                        </a:lnSpc>
                        <a:spcBef>
                          <a:spcPts val="0"/>
                        </a:spcBef>
                        <a:spcAft>
                          <a:spcPts val="0"/>
                        </a:spcAft>
                        <a:buClrTx/>
                        <a:buSzTx/>
                        <a:buFont typeface="Arial" charset="0"/>
                        <a:buNone/>
                        <a:tabLst/>
                        <a:defRPr/>
                      </a:pPr>
                      <a:r>
                        <a:rPr lang="en-US" sz="900" baseline="0" dirty="0">
                          <a:latin typeface="Arial" panose="020B0604020202020204" pitchFamily="34" charset="0"/>
                          <a:ea typeface="Century Gothic" charset="0"/>
                          <a:cs typeface="Arial" panose="020B0604020202020204" pitchFamily="34" charset="0"/>
                        </a:rPr>
                        <a:t>SLT = the principles of modelling have been used to explain how negative behaviour may be learnt through dysfunctional role models. </a:t>
                      </a:r>
                    </a:p>
                    <a:p>
                      <a:pPr marL="171450" marR="0" lvl="0" indent="-171450" algn="l" defTabSz="914400" rtl="0" eaLnBrk="1" fontAlgn="auto" latinLnBrk="0" hangingPunct="1">
                        <a:lnSpc>
                          <a:spcPct val="100000"/>
                        </a:lnSpc>
                        <a:spcBef>
                          <a:spcPts val="0"/>
                        </a:spcBef>
                        <a:spcAft>
                          <a:spcPts val="0"/>
                        </a:spcAft>
                        <a:buClrTx/>
                        <a:buSzTx/>
                        <a:buFont typeface="Arial" charset="0"/>
                        <a:buNone/>
                        <a:tabLst/>
                        <a:defRPr/>
                      </a:pPr>
                      <a:r>
                        <a:rPr lang="en-US" sz="900" baseline="0" dirty="0">
                          <a:latin typeface="Arial" panose="020B0604020202020204" pitchFamily="34" charset="0"/>
                          <a:ea typeface="Century Gothic" charset="0"/>
                          <a:cs typeface="Arial" panose="020B0604020202020204" pitchFamily="34" charset="0"/>
                        </a:rPr>
                        <a:t>Psychodynamic = anxiety disorders are the result of unconscious conflict, childhood trauma and overuse of defence mechanisms. Psychoanalysis can be successful but not appropriate for everyone. </a:t>
                      </a:r>
                    </a:p>
                    <a:p>
                      <a:pPr marL="171450" marR="0" lvl="0" indent="-171450" algn="l" defTabSz="914400" rtl="0" eaLnBrk="1" fontAlgn="auto" latinLnBrk="0" hangingPunct="1">
                        <a:lnSpc>
                          <a:spcPct val="100000"/>
                        </a:lnSpc>
                        <a:spcBef>
                          <a:spcPts val="0"/>
                        </a:spcBef>
                        <a:spcAft>
                          <a:spcPts val="0"/>
                        </a:spcAft>
                        <a:buClrTx/>
                        <a:buSzTx/>
                        <a:buFont typeface="Arial" charset="0"/>
                        <a:buNone/>
                        <a:tabLst/>
                        <a:defRPr/>
                      </a:pPr>
                      <a:r>
                        <a:rPr lang="en-US" sz="900" baseline="0" dirty="0">
                          <a:latin typeface="Arial" panose="020B0604020202020204" pitchFamily="34" charset="0"/>
                          <a:ea typeface="Century Gothic" charset="0"/>
                          <a:cs typeface="Arial" panose="020B0604020202020204" pitchFamily="34" charset="0"/>
                        </a:rPr>
                        <a:t>Cognitive = have developed CBT which successfully treats disorders as it highlights irrational thinking patterns. </a:t>
                      </a:r>
                    </a:p>
                    <a:p>
                      <a:pPr marL="171450" marR="0" lvl="0" indent="-171450" algn="l" defTabSz="914400" rtl="0" eaLnBrk="1" fontAlgn="auto" latinLnBrk="0" hangingPunct="1">
                        <a:lnSpc>
                          <a:spcPct val="100000"/>
                        </a:lnSpc>
                        <a:spcBef>
                          <a:spcPts val="0"/>
                        </a:spcBef>
                        <a:spcAft>
                          <a:spcPts val="0"/>
                        </a:spcAft>
                        <a:buClrTx/>
                        <a:buSzTx/>
                        <a:buFont typeface="Arial" charset="0"/>
                        <a:buNone/>
                        <a:tabLst/>
                        <a:defRPr/>
                      </a:pPr>
                      <a:r>
                        <a:rPr lang="en-US" sz="900" baseline="0" dirty="0">
                          <a:latin typeface="Arial" panose="020B0604020202020204" pitchFamily="34" charset="0"/>
                          <a:ea typeface="Century Gothic" charset="0"/>
                          <a:cs typeface="Arial" panose="020B0604020202020204" pitchFamily="34" charset="0"/>
                        </a:rPr>
                        <a:t>Humanistic = developed counselling based on closing the gap between actual self and ideal self. </a:t>
                      </a:r>
                    </a:p>
                    <a:p>
                      <a:pPr marL="171450" marR="0" lvl="0" indent="-171450" algn="l" defTabSz="914400" rtl="0" eaLnBrk="1" fontAlgn="auto" latinLnBrk="0" hangingPunct="1">
                        <a:lnSpc>
                          <a:spcPct val="100000"/>
                        </a:lnSpc>
                        <a:spcBef>
                          <a:spcPts val="0"/>
                        </a:spcBef>
                        <a:spcAft>
                          <a:spcPts val="0"/>
                        </a:spcAft>
                        <a:buClrTx/>
                        <a:buSzTx/>
                        <a:buFont typeface="Arial" charset="0"/>
                        <a:buNone/>
                        <a:tabLst/>
                        <a:defRPr/>
                      </a:pPr>
                      <a:r>
                        <a:rPr lang="en-US" sz="900" baseline="0" dirty="0">
                          <a:latin typeface="Arial" panose="020B0604020202020204" pitchFamily="34" charset="0"/>
                          <a:ea typeface="Century Gothic" charset="0"/>
                          <a:cs typeface="Arial" panose="020B0604020202020204" pitchFamily="34" charset="0"/>
                        </a:rPr>
                        <a:t>Biological = developed drug therapy to successfully treat disorders e.g. depression by treating neurotransmitter imbalance.</a:t>
                      </a:r>
                    </a:p>
                  </a:txBody>
                  <a:tcPr/>
                </a:tc>
                <a:extLst>
                  <a:ext uri="{0D108BD9-81ED-4DB2-BD59-A6C34878D82A}">
                    <a16:rowId xmlns:a16="http://schemas.microsoft.com/office/drawing/2014/main" val="10005"/>
                  </a:ext>
                </a:extLst>
              </a:tr>
            </a:tbl>
          </a:graphicData>
        </a:graphic>
      </p:graphicFrame>
      <p:graphicFrame>
        <p:nvGraphicFramePr>
          <p:cNvPr id="8" name="Diagram 7"/>
          <p:cNvGraphicFramePr/>
          <p:nvPr/>
        </p:nvGraphicFramePr>
        <p:xfrm>
          <a:off x="1431208" y="579120"/>
          <a:ext cx="3035300" cy="627887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9965125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TotalTime>
  <Words>2243</Words>
  <Application>Microsoft Office PowerPoint</Application>
  <PresentationFormat>Widescreen</PresentationFormat>
  <Paragraphs>200</Paragraphs>
  <Slides>3</Slides>
  <Notes>1</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3</vt:i4>
      </vt:variant>
    </vt:vector>
  </HeadingPairs>
  <TitlesOfParts>
    <vt:vector size="5" baseType="lpstr">
      <vt:lpstr>Arial</vt:lpstr>
      <vt:lpstr>Office Theme</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Shannon Sherwood (Student)</dc:creator>
  <cp:lastModifiedBy>Vanessa Evagora</cp:lastModifiedBy>
  <cp:revision>3</cp:revision>
  <dcterms:created xsi:type="dcterms:W3CDTF">2020-07-02T14:06:12Z</dcterms:created>
  <dcterms:modified xsi:type="dcterms:W3CDTF">2022-01-05T21:57:27Z</dcterms:modified>
</cp:coreProperties>
</file>